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103"/>
  </p:notesMasterIdLst>
  <p:sldIdLst>
    <p:sldId id="394" r:id="rId2"/>
    <p:sldId id="574" r:id="rId3"/>
    <p:sldId id="427" r:id="rId4"/>
    <p:sldId id="559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562" r:id="rId14"/>
    <p:sldId id="563" r:id="rId15"/>
    <p:sldId id="564" r:id="rId16"/>
    <p:sldId id="469" r:id="rId17"/>
    <p:sldId id="622" r:id="rId18"/>
    <p:sldId id="470" r:id="rId19"/>
    <p:sldId id="471" r:id="rId20"/>
    <p:sldId id="472" r:id="rId21"/>
    <p:sldId id="623" r:id="rId22"/>
    <p:sldId id="550" r:id="rId23"/>
    <p:sldId id="583" r:id="rId24"/>
    <p:sldId id="552" r:id="rId25"/>
    <p:sldId id="553" r:id="rId26"/>
    <p:sldId id="554" r:id="rId27"/>
    <p:sldId id="555" r:id="rId28"/>
    <p:sldId id="624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560" r:id="rId39"/>
    <p:sldId id="483" r:id="rId40"/>
    <p:sldId id="484" r:id="rId41"/>
    <p:sldId id="485" r:id="rId42"/>
    <p:sldId id="486" r:id="rId43"/>
    <p:sldId id="487" r:id="rId44"/>
    <p:sldId id="488" r:id="rId45"/>
    <p:sldId id="565" r:id="rId46"/>
    <p:sldId id="489" r:id="rId47"/>
    <p:sldId id="490" r:id="rId48"/>
    <p:sldId id="491" r:id="rId49"/>
    <p:sldId id="492" r:id="rId50"/>
    <p:sldId id="561" r:id="rId51"/>
    <p:sldId id="493" r:id="rId52"/>
    <p:sldId id="494" r:id="rId53"/>
    <p:sldId id="495" r:id="rId54"/>
    <p:sldId id="496" r:id="rId55"/>
    <p:sldId id="620" r:id="rId56"/>
    <p:sldId id="627" r:id="rId57"/>
    <p:sldId id="628" r:id="rId58"/>
    <p:sldId id="497" r:id="rId59"/>
    <p:sldId id="621" r:id="rId60"/>
    <p:sldId id="498" r:id="rId61"/>
    <p:sldId id="499" r:id="rId62"/>
    <p:sldId id="500" r:id="rId63"/>
    <p:sldId id="501" r:id="rId64"/>
    <p:sldId id="502" r:id="rId65"/>
    <p:sldId id="503" r:id="rId66"/>
    <p:sldId id="504" r:id="rId67"/>
    <p:sldId id="506" r:id="rId68"/>
    <p:sldId id="507" r:id="rId69"/>
    <p:sldId id="567" r:id="rId70"/>
    <p:sldId id="568" r:id="rId71"/>
    <p:sldId id="508" r:id="rId72"/>
    <p:sldId id="509" r:id="rId73"/>
    <p:sldId id="510" r:id="rId74"/>
    <p:sldId id="512" r:id="rId75"/>
    <p:sldId id="589" r:id="rId76"/>
    <p:sldId id="584" r:id="rId77"/>
    <p:sldId id="597" r:id="rId78"/>
    <p:sldId id="599" r:id="rId79"/>
    <p:sldId id="600" r:id="rId80"/>
    <p:sldId id="601" r:id="rId81"/>
    <p:sldId id="602" r:id="rId82"/>
    <p:sldId id="590" r:id="rId83"/>
    <p:sldId id="618" r:id="rId84"/>
    <p:sldId id="616" r:id="rId85"/>
    <p:sldId id="603" r:id="rId86"/>
    <p:sldId id="604" r:id="rId87"/>
    <p:sldId id="607" r:id="rId88"/>
    <p:sldId id="617" r:id="rId89"/>
    <p:sldId id="608" r:id="rId90"/>
    <p:sldId id="619" r:id="rId91"/>
    <p:sldId id="609" r:id="rId92"/>
    <p:sldId id="615" r:id="rId93"/>
    <p:sldId id="575" r:id="rId94"/>
    <p:sldId id="576" r:id="rId95"/>
    <p:sldId id="611" r:id="rId96"/>
    <p:sldId id="612" r:id="rId97"/>
    <p:sldId id="613" r:id="rId98"/>
    <p:sldId id="614" r:id="rId99"/>
    <p:sldId id="547" r:id="rId100"/>
    <p:sldId id="629" r:id="rId101"/>
    <p:sldId id="630" r:id="rId10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CC33"/>
    <a:srgbClr val="9ECEFF"/>
    <a:srgbClr val="C0C0C0"/>
    <a:srgbClr val="EAEAEA"/>
    <a:srgbClr val="F7FBFF"/>
    <a:srgbClr val="EFF7FF"/>
    <a:srgbClr val="EBF5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41" autoAdjust="0"/>
    <p:restoredTop sz="84593" autoAdjust="0"/>
  </p:normalViewPr>
  <p:slideViewPr>
    <p:cSldViewPr>
      <p:cViewPr varScale="1">
        <p:scale>
          <a:sx n="95" d="100"/>
          <a:sy n="95" d="100"/>
        </p:scale>
        <p:origin x="-2064" y="-10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335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C7922157-0936-4EF1-BDC9-F44296C559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9435037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42990F9-05DD-4D8F-A045-5CC48BFBB88E}" type="slidenum">
              <a:rPr lang="en-US" altLang="zh-CN" sz="1200" b="0"/>
              <a:pPr/>
              <a:t>1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428588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3314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8BAD85-76AD-448D-9C0F-5F1176FBA810}" type="slidenum">
              <a:rPr lang="en-US" altLang="zh-CN" sz="1200" b="0"/>
              <a:pPr/>
              <a:t>53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3312993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由逻辑地址找到物理地址，一级页表</a:t>
            </a: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DB6760-E2A1-43F0-966B-CC4147FB13E7}" type="slidenum">
              <a:rPr lang="en-US" altLang="zh-CN" sz="1200" b="0"/>
              <a:pPr/>
              <a:t>54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619539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逻辑地址空间的页可以按需对应物理地址中的帧（页框）</a:t>
            </a:r>
            <a:endParaRPr lang="en-US" altLang="zh-CN" dirty="0" smtClean="0"/>
          </a:p>
          <a:p>
            <a:r>
              <a:rPr lang="zh-CN" altLang="en-US" dirty="0" smtClean="0"/>
              <a:t>分页也可以理解为对线性地址空间进行的管理。</a:t>
            </a:r>
            <a:endParaRPr lang="en-US" altLang="zh-CN" dirty="0" smtClean="0"/>
          </a:p>
          <a:p>
            <a:r>
              <a:rPr lang="zh-CN" altLang="en-US" dirty="0" smtClean="0"/>
              <a:t>分段面对段式管理，形成线性地址后，采用分页技术将线性地址转化为物理地址。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086473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00B050"/>
                </a:solidFill>
              </a:rPr>
              <a:t>为什么每个进程需要独立一个页表？</a:t>
            </a:r>
            <a:endParaRPr lang="en-US" altLang="zh-CN" sz="1200" dirty="0" smtClean="0">
              <a:solidFill>
                <a:srgbClr val="00B050"/>
              </a:solidFill>
            </a:endParaRPr>
          </a:p>
          <a:p>
            <a:r>
              <a:rPr lang="zh-CN" altLang="en-US" dirty="0" smtClean="0"/>
              <a:t>程序的逻辑地址是可以相同的！如果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3817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页目录和页表需要真实物理内存存储。可以是页表或页框序号，也可以是页表或者页框地址。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9153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一级页表：访问页表找到物理地址，从物理地址取内容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8017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转换表缓冲区</a:t>
            </a:r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1AC31E2-030D-4170-B4DD-D70E2BC48C8F}" type="slidenum">
              <a:rPr lang="en-US" altLang="zh-CN" sz="1200" b="0"/>
              <a:pPr/>
              <a:t>62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1587191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实模式：段寄存器；</a:t>
            </a:r>
            <a:r>
              <a:rPr lang="en-US" altLang="zh-CN" smtClean="0">
                <a:latin typeface="Arial" panose="020B0604020202020204" pitchFamily="34" charset="0"/>
              </a:rPr>
              <a:t>1M</a:t>
            </a:r>
            <a:r>
              <a:rPr lang="zh-CN" altLang="en-US" smtClean="0">
                <a:latin typeface="Arial" panose="020B0604020202020204" pitchFamily="34" charset="0"/>
              </a:rPr>
              <a:t>寻址空间；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zh-CN" altLang="en-US" smtClean="0">
                <a:latin typeface="Arial" panose="020B0604020202020204" pitchFamily="34" charset="0"/>
              </a:rPr>
              <a:t>保护模式下：段选择器；</a:t>
            </a:r>
            <a:endParaRPr lang="en-US" altLang="zh-CN" smtClean="0">
              <a:latin typeface="Arial" panose="020B0604020202020204" pitchFamily="34" charset="0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249B2C2-21CD-4341-8195-16FF52A0F090}" type="slidenum">
              <a:rPr lang="en-US" altLang="zh-CN" sz="1200" b="0"/>
              <a:pPr/>
              <a:t>69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718665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 ELF header</a:t>
            </a:r>
            <a:r>
              <a:rPr lang="zh-CN" altLang="en-US" smtClean="0">
                <a:latin typeface="Arial" panose="020B0604020202020204" pitchFamily="34" charset="0"/>
              </a:rPr>
              <a:t>在文件开始处描述了整个文件的组织，</a:t>
            </a:r>
            <a:r>
              <a:rPr lang="en-US" altLang="zh-CN" smtClean="0">
                <a:latin typeface="Arial" panose="020B0604020202020204" pitchFamily="34" charset="0"/>
              </a:rPr>
              <a:t>Section</a:t>
            </a:r>
            <a:r>
              <a:rPr lang="zh-CN" altLang="en-US" smtClean="0">
                <a:latin typeface="Arial" panose="020B0604020202020204" pitchFamily="34" charset="0"/>
              </a:rPr>
              <a:t>提供了目标文件的各项信息（如指令、数据、符号表、重定位信息等），</a:t>
            </a:r>
            <a:r>
              <a:rPr lang="en-US" altLang="zh-CN" smtClean="0">
                <a:latin typeface="Arial" panose="020B0604020202020204" pitchFamily="34" charset="0"/>
              </a:rPr>
              <a:t>Program header table</a:t>
            </a:r>
            <a:r>
              <a:rPr lang="zh-CN" altLang="en-US" smtClean="0">
                <a:latin typeface="Arial" panose="020B0604020202020204" pitchFamily="34" charset="0"/>
              </a:rPr>
              <a:t>指出怎样创建进程映像，含有每个</a:t>
            </a:r>
            <a:r>
              <a:rPr lang="en-US" altLang="zh-CN" smtClean="0">
                <a:latin typeface="Arial" panose="020B0604020202020204" pitchFamily="34" charset="0"/>
              </a:rPr>
              <a:t>program header</a:t>
            </a:r>
            <a:r>
              <a:rPr lang="zh-CN" altLang="en-US" smtClean="0">
                <a:latin typeface="Arial" panose="020B0604020202020204" pitchFamily="34" charset="0"/>
              </a:rPr>
              <a:t>的入口，</a:t>
            </a:r>
            <a:r>
              <a:rPr lang="en-US" altLang="zh-CN" smtClean="0">
                <a:latin typeface="Arial" panose="020B0604020202020204" pitchFamily="34" charset="0"/>
              </a:rPr>
              <a:t>section header table</a:t>
            </a:r>
            <a:r>
              <a:rPr lang="zh-CN" altLang="en-US" smtClean="0">
                <a:latin typeface="Arial" panose="020B0604020202020204" pitchFamily="34" charset="0"/>
              </a:rPr>
              <a:t>包含每一个</a:t>
            </a:r>
            <a:r>
              <a:rPr lang="en-US" altLang="zh-CN" smtClean="0">
                <a:latin typeface="Arial" panose="020B0604020202020204" pitchFamily="34" charset="0"/>
              </a:rPr>
              <a:t>section</a:t>
            </a:r>
            <a:r>
              <a:rPr lang="zh-CN" altLang="en-US" smtClean="0">
                <a:latin typeface="Arial" panose="020B0604020202020204" pitchFamily="34" charset="0"/>
              </a:rPr>
              <a:t>的入口，给出名字、大小等信息。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zh-CN" altLang="en-US" smtClean="0">
                <a:latin typeface="Arial" panose="020B0604020202020204" pitchFamily="34" charset="0"/>
              </a:rPr>
              <a:t>象</a:t>
            </a:r>
            <a:r>
              <a:rPr lang="en-US" altLang="zh-CN" smtClean="0">
                <a:latin typeface="Arial" panose="020B0604020202020204" pitchFamily="34" charset="0"/>
              </a:rPr>
              <a:t>bmp</a:t>
            </a:r>
            <a:r>
              <a:rPr lang="zh-CN" altLang="en-US" smtClean="0">
                <a:latin typeface="Arial" panose="020B0604020202020204" pitchFamily="34" charset="0"/>
              </a:rPr>
              <a:t>、</a:t>
            </a:r>
            <a:r>
              <a:rPr lang="en-US" altLang="zh-CN" smtClean="0">
                <a:latin typeface="Arial" panose="020B0604020202020204" pitchFamily="34" charset="0"/>
              </a:rPr>
              <a:t>exe</a:t>
            </a:r>
            <a:r>
              <a:rPr lang="zh-CN" altLang="en-US" smtClean="0">
                <a:latin typeface="Arial" panose="020B0604020202020204" pitchFamily="34" charset="0"/>
              </a:rPr>
              <a:t>等文件一样，</a:t>
            </a:r>
            <a:r>
              <a:rPr lang="en-US" altLang="zh-CN" smtClean="0">
                <a:latin typeface="Arial" panose="020B0604020202020204" pitchFamily="34" charset="0"/>
              </a:rPr>
              <a:t>ELF</a:t>
            </a:r>
            <a:r>
              <a:rPr lang="zh-CN" altLang="en-US" smtClean="0">
                <a:latin typeface="Arial" panose="020B0604020202020204" pitchFamily="34" charset="0"/>
              </a:rPr>
              <a:t>的文件头包含整个文件的控制结构。它的定义如下：</a:t>
            </a:r>
          </a:p>
        </p:txBody>
      </p:sp>
      <p:sp>
        <p:nvSpPr>
          <p:cNvPr id="79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43" tIns="45222" rIns="90443" bIns="45222" anchor="b"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0AB11CB-6B23-4E6F-B175-4DD0B64907A2}" type="slidenum">
              <a:rPr lang="en-US" altLang="zh-CN" sz="1200"/>
              <a:pPr algn="r" eaLnBrk="1" hangingPunct="1"/>
              <a:t>70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xmlns="" val="288089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FA29BDD-E386-4086-B790-495C3B98A867}" type="slidenum">
              <a:rPr lang="en-US" altLang="zh-CN" sz="1200" b="0"/>
              <a:pPr/>
              <a:t>2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456409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756446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实模式：段寄存器；</a:t>
            </a:r>
            <a:r>
              <a:rPr lang="en-US" altLang="zh-CN" dirty="0" err="1" smtClean="0">
                <a:latin typeface="Arial" panose="020B0604020202020204" pitchFamily="34" charset="0"/>
              </a:rPr>
              <a:t>1M</a:t>
            </a:r>
            <a:r>
              <a:rPr lang="zh-CN" altLang="en-US" dirty="0" smtClean="0">
                <a:latin typeface="Arial" panose="020B0604020202020204" pitchFamily="34" charset="0"/>
              </a:rPr>
              <a:t>寻址空间；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保护模式下：段选择器；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嵌入式软件多数运行在没有（未开启）分页机制的处理器上。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进程里的线程公用一套页表。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FEEFA-8729-41D3-BDFE-9913920CA6A1}" type="slidenum">
              <a:rPr lang="en-US" altLang="zh-CN" sz="1200" b="0"/>
              <a:pPr/>
              <a:t>77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1205760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段寄存器或段选择器中的内容如果不变，不用查段表，直接用高速缓冲寄存器。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474873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操作系统读取可执行文件各个段信息，为每个进程建立一个</a:t>
            </a:r>
            <a:r>
              <a:rPr lang="en-US" altLang="zh-CN" smtClean="0">
                <a:latin typeface="Arial" panose="020B0604020202020204" pitchFamily="34" charset="0"/>
              </a:rPr>
              <a:t>LDT</a:t>
            </a:r>
            <a:r>
              <a:rPr lang="zh-CN" altLang="en-US" smtClean="0">
                <a:latin typeface="Arial" panose="020B0604020202020204" pitchFamily="34" charset="0"/>
              </a:rPr>
              <a:t>描述表入口，在</a:t>
            </a:r>
            <a:r>
              <a:rPr lang="en-US" altLang="zh-CN" smtClean="0">
                <a:latin typeface="Arial" panose="020B0604020202020204" pitchFamily="34" charset="0"/>
              </a:rPr>
              <a:t>LDT</a:t>
            </a:r>
            <a:r>
              <a:rPr lang="zh-CN" altLang="en-US" smtClean="0">
                <a:latin typeface="Arial" panose="020B0604020202020204" pitchFamily="34" charset="0"/>
              </a:rPr>
              <a:t>表中为段选择符建立索引，并分配段基址对应的物理。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PC:CS-IP</a:t>
            </a:r>
          </a:p>
          <a:p>
            <a:r>
              <a:rPr lang="zh-CN" altLang="en-US" smtClean="0">
                <a:latin typeface="Arial" panose="020B0604020202020204" pitchFamily="34" charset="0"/>
              </a:rPr>
              <a:t>对全局数据和栈的访问均基于段基址（</a:t>
            </a:r>
            <a:r>
              <a:rPr lang="en-US" altLang="zh-CN" smtClean="0">
                <a:latin typeface="Arial" panose="020B0604020202020204" pitchFamily="34" charset="0"/>
              </a:rPr>
              <a:t>DS,SS</a:t>
            </a:r>
            <a:r>
              <a:rPr lang="zh-CN" altLang="en-US" smtClean="0"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B1BF24-1EEE-4374-A2DA-A94C898A01A4}" type="slidenum">
              <a:rPr lang="en-US" altLang="zh-CN" sz="1200" b="0"/>
              <a:pPr/>
              <a:t>81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3846552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操作系统为每个进程建立一个</a:t>
            </a:r>
            <a:r>
              <a:rPr lang="en-US" altLang="zh-CN" dirty="0" smtClean="0">
                <a:latin typeface="Arial" panose="020B0604020202020204" pitchFamily="34" charset="0"/>
              </a:rPr>
              <a:t>LDT</a:t>
            </a:r>
            <a:r>
              <a:rPr lang="zh-CN" altLang="en-US" dirty="0" smtClean="0">
                <a:latin typeface="Arial" panose="020B0604020202020204" pitchFamily="34" charset="0"/>
              </a:rPr>
              <a:t>描述表入口，在</a:t>
            </a:r>
            <a:r>
              <a:rPr lang="en-US" altLang="zh-CN" dirty="0" smtClean="0">
                <a:latin typeface="Arial" panose="020B0604020202020204" pitchFamily="34" charset="0"/>
              </a:rPr>
              <a:t>LDT</a:t>
            </a:r>
            <a:r>
              <a:rPr lang="zh-CN" altLang="en-US" dirty="0" smtClean="0">
                <a:latin typeface="Arial" panose="020B0604020202020204" pitchFamily="34" charset="0"/>
              </a:rPr>
              <a:t>表中为段选择符建立索引，并分配段基址对应的物理。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B1BF24-1EEE-4374-A2DA-A94C898A01A4}" type="slidenum">
              <a:rPr lang="en-US" altLang="zh-CN" sz="1200" b="0"/>
              <a:pPr/>
              <a:t>82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1905355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G</a:t>
            </a:r>
            <a:r>
              <a:rPr lang="zh-CN" altLang="en-US" smtClean="0">
                <a:latin typeface="Arial" panose="020B0604020202020204" pitchFamily="34" charset="0"/>
              </a:rPr>
              <a:t>颗粒度，如为</a:t>
            </a:r>
            <a:r>
              <a:rPr lang="en-US" altLang="zh-CN" smtClean="0">
                <a:latin typeface="Arial" panose="020B0604020202020204" pitchFamily="34" charset="0"/>
              </a:rPr>
              <a:t>0</a:t>
            </a:r>
            <a:r>
              <a:rPr lang="zh-CN" altLang="en-US" smtClean="0">
                <a:latin typeface="Arial" panose="020B0604020202020204" pitchFamily="34" charset="0"/>
              </a:rPr>
              <a:t>表示段现场以字节为单位，如果为</a:t>
            </a:r>
            <a:r>
              <a:rPr lang="en-US" altLang="zh-CN" smtClean="0">
                <a:latin typeface="Arial" panose="020B0604020202020204" pitchFamily="34" charset="0"/>
              </a:rPr>
              <a:t>1</a:t>
            </a:r>
            <a:r>
              <a:rPr lang="zh-CN" altLang="en-US" smtClean="0">
                <a:latin typeface="Arial" panose="020B0604020202020204" pitchFamily="34" charset="0"/>
              </a:rPr>
              <a:t>表示以</a:t>
            </a:r>
            <a:r>
              <a:rPr lang="en-US" altLang="zh-CN" smtClean="0">
                <a:latin typeface="Arial" panose="020B0604020202020204" pitchFamily="34" charset="0"/>
              </a:rPr>
              <a:t>4k</a:t>
            </a:r>
            <a:r>
              <a:rPr lang="zh-CN" altLang="en-US" smtClean="0">
                <a:latin typeface="Arial" panose="020B0604020202020204" pitchFamily="34" charset="0"/>
              </a:rPr>
              <a:t>为单位。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P</a:t>
            </a:r>
            <a:r>
              <a:rPr lang="zh-CN" altLang="en-US" smtClean="0">
                <a:latin typeface="Arial" panose="020B0604020202020204" pitchFamily="34" charset="0"/>
              </a:rPr>
              <a:t>表示段是否在内存中。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DPL</a:t>
            </a:r>
            <a:r>
              <a:rPr lang="zh-CN" altLang="en-US" smtClean="0">
                <a:latin typeface="Arial" panose="020B0604020202020204" pitchFamily="34" charset="0"/>
              </a:rPr>
              <a:t>段的特权级。</a:t>
            </a:r>
          </a:p>
        </p:txBody>
      </p:sp>
      <p:sp>
        <p:nvSpPr>
          <p:cNvPr id="1003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7D9CCD6-A10C-4845-892D-133EDEC91D23}" type="slidenum">
              <a:rPr lang="en-US" altLang="zh-CN" sz="1200" b="0"/>
              <a:pPr/>
              <a:t>83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971370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X</a:t>
            </a:r>
            <a:r>
              <a:rPr lang="zh-CN" altLang="en-US" smtClean="0">
                <a:latin typeface="Arial" panose="020B0604020202020204" pitchFamily="34" charset="0"/>
              </a:rPr>
              <a:t>是否可执行，</a:t>
            </a:r>
            <a:r>
              <a:rPr lang="en-US" altLang="zh-CN" smtClean="0">
                <a:latin typeface="Arial" panose="020B0604020202020204" pitchFamily="34" charset="0"/>
              </a:rPr>
              <a:t>E</a:t>
            </a:r>
            <a:r>
              <a:rPr lang="zh-CN" altLang="en-US" smtClean="0">
                <a:latin typeface="Arial" panose="020B0604020202020204" pitchFamily="34" charset="0"/>
              </a:rPr>
              <a:t>扩展方向，</a:t>
            </a:r>
            <a:r>
              <a:rPr lang="en-US" altLang="zh-CN" smtClean="0">
                <a:latin typeface="Arial" panose="020B0604020202020204" pitchFamily="34" charset="0"/>
              </a:rPr>
              <a:t>W</a:t>
            </a:r>
            <a:r>
              <a:rPr lang="zh-CN" altLang="en-US" smtClean="0">
                <a:latin typeface="Arial" panose="020B0604020202020204" pitchFamily="34" charset="0"/>
              </a:rPr>
              <a:t>读写，</a:t>
            </a:r>
            <a:r>
              <a:rPr lang="en-US" altLang="zh-CN" smtClean="0">
                <a:latin typeface="Arial" panose="020B0604020202020204" pitchFamily="34" charset="0"/>
              </a:rPr>
              <a:t>A</a:t>
            </a:r>
            <a:r>
              <a:rPr lang="zh-CN" altLang="en-US" smtClean="0">
                <a:latin typeface="Arial" panose="020B0604020202020204" pitchFamily="34" charset="0"/>
              </a:rPr>
              <a:t>是否已访问。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C</a:t>
            </a:r>
            <a:r>
              <a:rPr lang="zh-CN" altLang="en-US" smtClean="0">
                <a:latin typeface="Arial" panose="020B0604020202020204" pitchFamily="34" charset="0"/>
              </a:rPr>
              <a:t>是否为特权级遵从，</a:t>
            </a:r>
            <a:r>
              <a:rPr lang="en-US" altLang="zh-CN" smtClean="0">
                <a:latin typeface="Arial" panose="020B0604020202020204" pitchFamily="34" charset="0"/>
              </a:rPr>
              <a:t>R</a:t>
            </a:r>
            <a:r>
              <a:rPr lang="zh-CN" altLang="en-US" smtClean="0">
                <a:latin typeface="Arial" panose="020B0604020202020204" pitchFamily="34" charset="0"/>
              </a:rPr>
              <a:t>是否可以读。</a:t>
            </a:r>
          </a:p>
        </p:txBody>
      </p:sp>
      <p:sp>
        <p:nvSpPr>
          <p:cNvPr id="1024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7104697-FE2A-4157-9E95-0A42EF45AF92}" type="slidenum">
              <a:rPr lang="en-US" altLang="zh-CN" sz="1200" b="0"/>
              <a:pPr/>
              <a:t>84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3299490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D0066-93DA-4962-A731-1D91389310A5}" type="slidenum">
              <a:rPr lang="zh-CN" altLang="en-US" smtClean="0"/>
              <a:pPr>
                <a:defRPr/>
              </a:pPr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867867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CALL</a:t>
            </a:r>
            <a:r>
              <a:rPr lang="zh-CN" altLang="en-US" sz="1200" dirty="0" smtClean="0"/>
              <a:t>、</a:t>
            </a:r>
            <a:r>
              <a:rPr lang="en-US" altLang="zh-CN" sz="1200" dirty="0" err="1" smtClean="0"/>
              <a:t>JMP</a:t>
            </a:r>
            <a:r>
              <a:rPr lang="zh-CN" altLang="en-US" sz="1200" dirty="0" smtClean="0"/>
              <a:t>可以段内跳转也可以段间跳转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915413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DPL,CPL,RPL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414126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4047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实模式：段寄存器；</a:t>
            </a:r>
            <a:r>
              <a:rPr lang="en-US" altLang="zh-CN" smtClean="0">
                <a:latin typeface="Arial" panose="020B0604020202020204" pitchFamily="34" charset="0"/>
              </a:rPr>
              <a:t>1M</a:t>
            </a:r>
            <a:r>
              <a:rPr lang="zh-CN" altLang="en-US" smtClean="0">
                <a:latin typeface="Arial" panose="020B0604020202020204" pitchFamily="34" charset="0"/>
              </a:rPr>
              <a:t>寻址空间；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zh-CN" altLang="en-US" smtClean="0">
                <a:latin typeface="Arial" panose="020B0604020202020204" pitchFamily="34" charset="0"/>
              </a:rPr>
              <a:t>保护模式下：段选择器；</a:t>
            </a:r>
            <a:endParaRPr lang="en-US" altLang="zh-CN" smtClean="0">
              <a:latin typeface="Arial" panose="020B0604020202020204" pitchFamily="34" charset="0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79AE399-2756-4772-BCA6-2754F09FD3FC}" type="slidenum">
              <a:rPr lang="en-US" altLang="zh-CN" sz="1200" b="0"/>
              <a:pPr/>
              <a:t>98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3270356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分页也可以理解为对线性地址空间进行的管理。</a:t>
            </a:r>
            <a:endParaRPr lang="en-US" altLang="zh-CN" dirty="0" smtClean="0"/>
          </a:p>
          <a:p>
            <a:r>
              <a:rPr lang="zh-CN" altLang="en-US" dirty="0" smtClean="0"/>
              <a:t>分段面对段式管理，形成线性地址后，采用分页技术将线性地址转化为物理地址。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7228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69A9830-F981-4703-9D78-29EEDECDDA73}" type="slidenum">
              <a:rPr lang="en-US" altLang="zh-CN" sz="1200" b="0"/>
              <a:pPr/>
              <a:t>20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72634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PC-CS:IP</a:t>
            </a:r>
            <a:r>
              <a:rPr lang="zh-CN" altLang="en-US" smtClean="0">
                <a:latin typeface="Arial" panose="020B0604020202020204" pitchFamily="34" charset="0"/>
              </a:rPr>
              <a:t>，由</a:t>
            </a:r>
            <a:r>
              <a:rPr lang="en-US" altLang="zh-CN" smtClean="0">
                <a:latin typeface="Arial" panose="020B0604020202020204" pitchFamily="34" charset="0"/>
              </a:rPr>
              <a:t>PC</a:t>
            </a:r>
            <a:r>
              <a:rPr lang="zh-CN" altLang="en-US" smtClean="0">
                <a:latin typeface="Arial" panose="020B0604020202020204" pitchFamily="34" charset="0"/>
              </a:rPr>
              <a:t>逻辑地址到</a:t>
            </a:r>
            <a:r>
              <a:rPr lang="en-US" altLang="zh-CN" smtClean="0">
                <a:latin typeface="Arial" panose="020B0604020202020204" pitchFamily="34" charset="0"/>
              </a:rPr>
              <a:t>CS:IP</a:t>
            </a:r>
            <a:r>
              <a:rPr lang="zh-CN" altLang="en-US" smtClean="0">
                <a:latin typeface="Arial" panose="020B0604020202020204" pitchFamily="34" charset="0"/>
              </a:rPr>
              <a:t>物理地址</a:t>
            </a: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B0926F5-0C82-420C-85BC-C1502537FED2}" type="slidenum">
              <a:rPr lang="en-US" altLang="zh-CN" sz="1200" b="0"/>
              <a:pPr/>
              <a:t>22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1235480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是逻辑地址到物理地址变换之间的中间层。程式代码会产生逻辑地址，或说是段中的偏移地址，加上相应段的基地址就生成了一个线性地址。如果启用了分页机制，那么线性地址能再经变换以产生一个物理地址。若没有启用分页机制，那么线性地址直接就是物理地址。</a:t>
            </a:r>
            <a:r>
              <a:rPr lang="en-US" altLang="zh-CN" smtClean="0">
                <a:latin typeface="Arial" panose="020B0604020202020204" pitchFamily="34" charset="0"/>
              </a:rPr>
              <a:t>Intel 80386</a:t>
            </a:r>
            <a:r>
              <a:rPr lang="zh-CN" altLang="en-US" smtClean="0">
                <a:latin typeface="Arial" panose="020B0604020202020204" pitchFamily="34" charset="0"/>
              </a:rPr>
              <a:t>的线性地址空间容量为</a:t>
            </a:r>
            <a:r>
              <a:rPr lang="en-US" altLang="zh-CN" smtClean="0">
                <a:latin typeface="Arial" panose="020B0604020202020204" pitchFamily="34" charset="0"/>
              </a:rPr>
              <a:t>4G</a:t>
            </a:r>
            <a:r>
              <a:rPr lang="zh-CN" altLang="en-US" smtClean="0">
                <a:latin typeface="Arial" panose="020B0604020202020204" pitchFamily="34" charset="0"/>
              </a:rPr>
              <a:t>（</a:t>
            </a:r>
            <a:r>
              <a:rPr lang="en-US" altLang="zh-CN" smtClean="0">
                <a:latin typeface="Arial" panose="020B0604020202020204" pitchFamily="34" charset="0"/>
              </a:rPr>
              <a:t>2</a:t>
            </a:r>
            <a:r>
              <a:rPr lang="zh-CN" altLang="en-US" smtClean="0">
                <a:latin typeface="Arial" panose="020B0604020202020204" pitchFamily="34" charset="0"/>
              </a:rPr>
              <a:t>的</a:t>
            </a:r>
            <a:r>
              <a:rPr lang="en-US" altLang="zh-CN" smtClean="0">
                <a:latin typeface="Arial" panose="020B0604020202020204" pitchFamily="34" charset="0"/>
              </a:rPr>
              <a:t>32</a:t>
            </a:r>
            <a:r>
              <a:rPr lang="zh-CN" altLang="en-US" smtClean="0">
                <a:latin typeface="Arial" panose="020B0604020202020204" pitchFamily="34" charset="0"/>
              </a:rPr>
              <a:t>次方即</a:t>
            </a:r>
            <a:r>
              <a:rPr lang="en-US" altLang="zh-CN" smtClean="0">
                <a:latin typeface="Arial" panose="020B0604020202020204" pitchFamily="34" charset="0"/>
              </a:rPr>
              <a:t>32</a:t>
            </a:r>
            <a:r>
              <a:rPr lang="zh-CN" altLang="en-US" smtClean="0">
                <a:latin typeface="Arial" panose="020B0604020202020204" pitchFamily="34" charset="0"/>
              </a:rPr>
              <a:t>根地址总线寻址）。</a:t>
            </a: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83AA80F-B5CE-44BB-A988-BE499CCEF42E}" type="slidenum">
              <a:rPr lang="en-US" altLang="zh-CN" sz="1200" b="0"/>
              <a:pPr/>
              <a:t>25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494535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最佳适配产生更多很小的内存块，更需要内存压缩（移动）。</a:t>
            </a: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113267-ABF2-4EEC-ACE1-EB21E611093E}" type="slidenum">
              <a:rPr lang="en-US" altLang="zh-CN" sz="1200" b="0"/>
              <a:pPr/>
              <a:t>37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283497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一个小区</a:t>
            </a:r>
            <a:r>
              <a:rPr lang="en-US" altLang="zh-CN" smtClean="0">
                <a:latin typeface="Arial" panose="020B0604020202020204" pitchFamily="34" charset="0"/>
              </a:rPr>
              <a:t>n</a:t>
            </a:r>
            <a:r>
              <a:rPr lang="zh-CN" altLang="en-US" smtClean="0">
                <a:latin typeface="Arial" panose="020B0604020202020204" pitchFamily="34" charset="0"/>
              </a:rPr>
              <a:t>栋楼，每个楼有编号，楼内有很多单元还有编号</a:t>
            </a: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D135CEF-DA6A-4BB2-91F4-E784664CAFD4}" type="slidenum">
              <a:rPr lang="en-US" altLang="zh-CN" sz="1200" b="0"/>
              <a:pPr/>
              <a:t>43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xmlns="" val="349206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分页也可以理解为对线性地址空间进行的管理。</a:t>
            </a:r>
            <a:endParaRPr lang="en-US" altLang="zh-CN" dirty="0" smtClean="0"/>
          </a:p>
          <a:p>
            <a:r>
              <a:rPr lang="zh-CN" altLang="en-US" dirty="0" smtClean="0"/>
              <a:t>分段面对段式管理，形成线性地址后，采用分页技术将线性地址转化为物理地址。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922157-0936-4EF1-BDC9-F44296C55930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08647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473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3884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95400"/>
            <a:ext cx="38846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1266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848600" cy="6762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3884613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6613" y="1295400"/>
            <a:ext cx="3884612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xmlns="" val="361785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848600" cy="6762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95400"/>
            <a:ext cx="7921625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xmlns="" val="232974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218843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78486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7921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28" name="Text Box 9"/>
          <p:cNvSpPr txBox="1">
            <a:spLocks noChangeArrowheads="1"/>
          </p:cNvSpPr>
          <p:nvPr userDrawn="1"/>
        </p:nvSpPr>
        <p:spPr bwMode="auto">
          <a:xfrm>
            <a:off x="4114800" y="6521450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smtClean="0">
                <a:ea typeface="华文琥珀" panose="02010800040101010101" pitchFamily="2" charset="-122"/>
              </a:rPr>
              <a:t>- </a:t>
            </a:r>
            <a:fld id="{44399BFE-D9A0-4212-86C1-10B0CE4F051A}" type="slidenum">
              <a:rPr lang="en-US" altLang="zh-CN" sz="1600" smtClean="0">
                <a:ea typeface="华文琥珀" panose="02010800040101010101" pitchFamily="2" charset="-122"/>
              </a:rPr>
              <a:pPr algn="ctr">
                <a:spcBef>
                  <a:spcPct val="50000"/>
                </a:spcBef>
                <a:defRPr/>
              </a:pPr>
              <a:t>‹#›</a:t>
            </a:fld>
            <a:r>
              <a:rPr lang="en-US" altLang="zh-CN" sz="1600" smtClean="0">
                <a:ea typeface="华文琥珀" panose="02010800040101010101" pitchFamily="2" charset="-122"/>
              </a:rPr>
              <a:t> -</a:t>
            </a:r>
          </a:p>
        </p:txBody>
      </p:sp>
      <p:sp>
        <p:nvSpPr>
          <p:cNvPr id="1029" name="Line 32"/>
          <p:cNvSpPr>
            <a:spLocks noChangeShapeType="1"/>
          </p:cNvSpPr>
          <p:nvPr userDrawn="1"/>
        </p:nvSpPr>
        <p:spPr bwMode="auto">
          <a:xfrm>
            <a:off x="0" y="1066800"/>
            <a:ext cx="8024813" cy="0"/>
          </a:xfrm>
          <a:prstGeom prst="line">
            <a:avLst/>
          </a:prstGeom>
          <a:noFill/>
          <a:ln w="50800">
            <a:solidFill>
              <a:srgbClr val="C1C43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2" name="Text Box 10"/>
          <p:cNvSpPr txBox="1">
            <a:spLocks noChangeArrowheads="1"/>
          </p:cNvSpPr>
          <p:nvPr userDrawn="1"/>
        </p:nvSpPr>
        <p:spPr bwMode="auto">
          <a:xfrm>
            <a:off x="7543800" y="6553200"/>
            <a:ext cx="1504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000" b="1" dirty="0" smtClean="0">
                <a:solidFill>
                  <a:srgbClr val="006699"/>
                </a:solidFill>
                <a:latin typeface="+mn-ea"/>
                <a:ea typeface="+mn-ea"/>
              </a:rPr>
              <a:t>曲明成</a:t>
            </a:r>
            <a:r>
              <a:rPr lang="zh-CN" altLang="en-US" sz="1000" b="1" baseline="0" dirty="0" smtClean="0">
                <a:solidFill>
                  <a:srgbClr val="006699"/>
                </a:solidFill>
                <a:latin typeface="+mn-ea"/>
                <a:ea typeface="+mn-ea"/>
              </a:rPr>
              <a:t> 博后</a:t>
            </a:r>
            <a:r>
              <a:rPr lang="en-US" altLang="zh-CN" sz="1000" b="1" baseline="0" dirty="0" smtClean="0">
                <a:solidFill>
                  <a:srgbClr val="006699"/>
                </a:solidFill>
                <a:latin typeface="+mn-ea"/>
                <a:ea typeface="+mn-ea"/>
              </a:rPr>
              <a:t>/</a:t>
            </a:r>
            <a:r>
              <a:rPr lang="zh-CN" altLang="en-US" sz="1000" b="1" baseline="0" dirty="0" smtClean="0">
                <a:solidFill>
                  <a:srgbClr val="006699"/>
                </a:solidFill>
                <a:latin typeface="+mn-ea"/>
                <a:ea typeface="+mn-ea"/>
              </a:rPr>
              <a:t>硕导</a:t>
            </a:r>
            <a:endParaRPr lang="zh-CN" altLang="en-US" sz="1000" b="1" dirty="0" smtClean="0">
              <a:solidFill>
                <a:srgbClr val="006699"/>
              </a:solidFill>
              <a:latin typeface="+mn-ea"/>
              <a:ea typeface="+mn-ea"/>
            </a:endParaRPr>
          </a:p>
        </p:txBody>
      </p:sp>
      <p:sp>
        <p:nvSpPr>
          <p:cNvPr id="146443" name="Text Box 11"/>
          <p:cNvSpPr txBox="1">
            <a:spLocks noChangeArrowheads="1"/>
          </p:cNvSpPr>
          <p:nvPr userDrawn="1"/>
        </p:nvSpPr>
        <p:spPr bwMode="auto">
          <a:xfrm>
            <a:off x="76200" y="6602413"/>
            <a:ext cx="16594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1000" b="1" dirty="0" smtClean="0">
                <a:solidFill>
                  <a:srgbClr val="006699"/>
                </a:solidFill>
                <a:latin typeface="+mn-ea"/>
                <a:ea typeface="+mn-ea"/>
              </a:rPr>
              <a:t>操作系统 </a:t>
            </a:r>
            <a:r>
              <a:rPr lang="en-US" altLang="zh-CN" sz="1000" b="1" dirty="0" smtClean="0">
                <a:solidFill>
                  <a:srgbClr val="006699"/>
                </a:solidFill>
                <a:latin typeface="+mn-ea"/>
                <a:ea typeface="+mn-ea"/>
              </a:rPr>
              <a:t>for 2015</a:t>
            </a:r>
            <a:r>
              <a:rPr lang="zh-CN" altLang="en-US" sz="1000" b="1" dirty="0" smtClean="0">
                <a:solidFill>
                  <a:srgbClr val="006699"/>
                </a:solidFill>
                <a:latin typeface="+mn-ea"/>
                <a:ea typeface="+mn-ea"/>
              </a:rPr>
              <a:t>级本科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3300"/>
        </a:buClr>
        <a:buSzPct val="9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6600"/>
        </a:buClr>
        <a:buSzPct val="80000"/>
        <a:buFont typeface="Wingdings" panose="05000000000000000000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75000"/>
        <a:buFont typeface="Times New Roman" panose="02020603050405020304" pitchFamily="18" charset="0"/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anose="02020603050405020304" pitchFamily="18" charset="0"/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itchFamily="18" charset="0"/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itchFamily="18" charset="0"/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itchFamily="18" charset="0"/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itchFamily="18" charset="0"/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hinaitlab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hinaitlab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5"/>
          <p:cNvSpPr>
            <a:spLocks noChangeArrowheads="1"/>
          </p:cNvSpPr>
          <p:nvPr/>
        </p:nvSpPr>
        <p:spPr bwMode="auto">
          <a:xfrm>
            <a:off x="1219200" y="2568575"/>
            <a:ext cx="6629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第</a:t>
            </a:r>
            <a:r>
              <a:rPr lang="en-US" altLang="zh-CN" sz="44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8</a:t>
            </a:r>
            <a:r>
              <a:rPr lang="zh-CN" altLang="en-US" sz="44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章 内存管理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848600" cy="676275"/>
          </a:xfrm>
        </p:spPr>
        <p:txBody>
          <a:bodyPr/>
          <a:lstStyle/>
          <a:p>
            <a:pPr eaLnBrk="1" hangingPunct="1"/>
            <a:r>
              <a:rPr lang="zh-CN" altLang="en-US" smtClean="0"/>
              <a:t>程序可以执行了吗</a:t>
            </a:r>
            <a:r>
              <a:rPr lang="en-US" altLang="zh-CN" smtClean="0"/>
              <a:t>?</a:t>
            </a: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-76200" y="1219200"/>
            <a:ext cx="4038600" cy="5213350"/>
            <a:chOff x="3120" y="768"/>
            <a:chExt cx="2544" cy="3284"/>
          </a:xfrm>
        </p:grpSpPr>
        <p:sp>
          <p:nvSpPr>
            <p:cNvPr id="15377" name="Rectangle 4"/>
            <p:cNvSpPr>
              <a:spLocks noChangeArrowheads="1"/>
            </p:cNvSpPr>
            <p:nvPr/>
          </p:nvSpPr>
          <p:spPr bwMode="auto">
            <a:xfrm>
              <a:off x="3552" y="1616"/>
              <a:ext cx="1584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5378" name="Rectangle 5"/>
            <p:cNvSpPr>
              <a:spLocks noChangeArrowheads="1"/>
            </p:cNvSpPr>
            <p:nvPr/>
          </p:nvSpPr>
          <p:spPr bwMode="auto">
            <a:xfrm>
              <a:off x="3552" y="2140"/>
              <a:ext cx="1584" cy="18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5379" name="Text Box 6"/>
            <p:cNvSpPr txBox="1">
              <a:spLocks noChangeArrowheads="1"/>
            </p:cNvSpPr>
            <p:nvPr/>
          </p:nvSpPr>
          <p:spPr bwMode="auto">
            <a:xfrm>
              <a:off x="3552" y="2064"/>
              <a:ext cx="1632" cy="1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_printf: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 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ret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2:call </a:t>
              </a:r>
              <a:r>
                <a:rPr lang="en-US" altLang="zh-CN" sz="2000">
                  <a:solidFill>
                    <a:srgbClr val="FF0000"/>
                  </a:solidFill>
                </a:rPr>
                <a:t>100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1: j&gt; </a:t>
              </a:r>
              <a:r>
                <a:rPr lang="en-US" altLang="zh-CN" sz="2000">
                  <a:solidFill>
                    <a:srgbClr val="FF0000"/>
                  </a:solidFill>
                </a:rPr>
                <a:t>80</a:t>
              </a:r>
              <a:r>
                <a:rPr lang="en-US" altLang="zh-CN" sz="2000"/>
                <a:t>, [_i], [_to] _main:mov [</a:t>
              </a:r>
              <a:r>
                <a:rPr lang="en-US" altLang="zh-CN" sz="2000">
                  <a:solidFill>
                    <a:srgbClr val="FF0000"/>
                  </a:solidFill>
                </a:rPr>
                <a:t>300</a:t>
              </a:r>
              <a:r>
                <a:rPr lang="en-US" altLang="zh-CN" sz="2000"/>
                <a:t>],  0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call </a:t>
              </a:r>
              <a:r>
                <a:rPr lang="en-US" altLang="zh-CN" sz="2000">
                  <a:solidFill>
                    <a:srgbClr val="FF0000"/>
                  </a:solidFill>
                </a:rPr>
                <a:t>40</a:t>
              </a:r>
              <a:endParaRPr lang="en-US" altLang="zh-CN" sz="2000"/>
            </a:p>
          </p:txBody>
        </p:sp>
        <p:sp>
          <p:nvSpPr>
            <p:cNvPr id="15380" name="Text Box 7"/>
            <p:cNvSpPr txBox="1">
              <a:spLocks noChangeArrowheads="1"/>
            </p:cNvSpPr>
            <p:nvPr/>
          </p:nvSpPr>
          <p:spPr bwMode="auto">
            <a:xfrm>
              <a:off x="3360" y="3802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5381" name="Text Box 8"/>
            <p:cNvSpPr txBox="1">
              <a:spLocks noChangeArrowheads="1"/>
            </p:cNvSpPr>
            <p:nvPr/>
          </p:nvSpPr>
          <p:spPr bwMode="auto">
            <a:xfrm>
              <a:off x="3216" y="2362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100</a:t>
              </a:r>
            </a:p>
          </p:txBody>
        </p:sp>
        <p:sp>
          <p:nvSpPr>
            <p:cNvPr id="15382" name="Text Box 9"/>
            <p:cNvSpPr txBox="1">
              <a:spLocks noChangeArrowheads="1"/>
            </p:cNvSpPr>
            <p:nvPr/>
          </p:nvSpPr>
          <p:spPr bwMode="auto">
            <a:xfrm>
              <a:off x="3312" y="3072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80</a:t>
              </a:r>
            </a:p>
          </p:txBody>
        </p:sp>
        <p:sp>
          <p:nvSpPr>
            <p:cNvPr id="15383" name="Text Box 10"/>
            <p:cNvSpPr txBox="1">
              <a:spLocks noChangeArrowheads="1"/>
            </p:cNvSpPr>
            <p:nvPr/>
          </p:nvSpPr>
          <p:spPr bwMode="auto">
            <a:xfrm>
              <a:off x="3216" y="1642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300</a:t>
              </a:r>
            </a:p>
          </p:txBody>
        </p:sp>
        <p:sp>
          <p:nvSpPr>
            <p:cNvPr id="15384" name="Text Box 11"/>
            <p:cNvSpPr txBox="1">
              <a:spLocks noChangeArrowheads="1"/>
            </p:cNvSpPr>
            <p:nvPr/>
          </p:nvSpPr>
          <p:spPr bwMode="auto">
            <a:xfrm>
              <a:off x="3552" y="1564"/>
              <a:ext cx="177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_sum:  .int  0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…</a:t>
              </a:r>
            </a:p>
          </p:txBody>
        </p:sp>
        <p:sp>
          <p:nvSpPr>
            <p:cNvPr id="15385" name="Rectangle 12"/>
            <p:cNvSpPr>
              <a:spLocks noChangeArrowheads="1"/>
            </p:cNvSpPr>
            <p:nvPr/>
          </p:nvSpPr>
          <p:spPr bwMode="auto">
            <a:xfrm>
              <a:off x="3552" y="1276"/>
              <a:ext cx="158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5386" name="Rectangle 13"/>
            <p:cNvSpPr>
              <a:spLocks noChangeArrowheads="1"/>
            </p:cNvSpPr>
            <p:nvPr/>
          </p:nvSpPr>
          <p:spPr bwMode="auto">
            <a:xfrm>
              <a:off x="3552" y="826"/>
              <a:ext cx="1584" cy="4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5387" name="Rectangle 14"/>
            <p:cNvSpPr>
              <a:spLocks noChangeArrowheads="1"/>
            </p:cNvSpPr>
            <p:nvPr/>
          </p:nvSpPr>
          <p:spPr bwMode="auto">
            <a:xfrm>
              <a:off x="3552" y="1084"/>
              <a:ext cx="158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5388" name="Text Box 15"/>
            <p:cNvSpPr txBox="1">
              <a:spLocks noChangeArrowheads="1"/>
            </p:cNvSpPr>
            <p:nvPr/>
          </p:nvSpPr>
          <p:spPr bwMode="auto">
            <a:xfrm>
              <a:off x="5136" y="3072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code</a:t>
              </a:r>
            </a:p>
          </p:txBody>
        </p:sp>
        <p:sp>
          <p:nvSpPr>
            <p:cNvPr id="15389" name="Text Box 16"/>
            <p:cNvSpPr txBox="1">
              <a:spLocks noChangeArrowheads="1"/>
            </p:cNvSpPr>
            <p:nvPr/>
          </p:nvSpPr>
          <p:spPr bwMode="auto">
            <a:xfrm>
              <a:off x="5136" y="173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15390" name="Text Box 17"/>
            <p:cNvSpPr txBox="1">
              <a:spLocks noChangeArrowheads="1"/>
            </p:cNvSpPr>
            <p:nvPr/>
          </p:nvSpPr>
          <p:spPr bwMode="auto">
            <a:xfrm>
              <a:off x="5136" y="1392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heap</a:t>
              </a:r>
            </a:p>
          </p:txBody>
        </p:sp>
        <p:sp>
          <p:nvSpPr>
            <p:cNvPr id="15391" name="Text Box 18"/>
            <p:cNvSpPr txBox="1">
              <a:spLocks noChangeArrowheads="1"/>
            </p:cNvSpPr>
            <p:nvPr/>
          </p:nvSpPr>
          <p:spPr bwMode="auto">
            <a:xfrm>
              <a:off x="5136" y="826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</a:rPr>
                <a:t>stack</a:t>
              </a:r>
            </a:p>
          </p:txBody>
        </p:sp>
        <p:sp>
          <p:nvSpPr>
            <p:cNvPr id="15392" name="Text Box 19"/>
            <p:cNvSpPr txBox="1">
              <a:spLocks noChangeArrowheads="1"/>
            </p:cNvSpPr>
            <p:nvPr/>
          </p:nvSpPr>
          <p:spPr bwMode="auto">
            <a:xfrm>
              <a:off x="3216" y="193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288</a:t>
              </a:r>
            </a:p>
          </p:txBody>
        </p:sp>
        <p:sp>
          <p:nvSpPr>
            <p:cNvPr id="15393" name="Text Box 20"/>
            <p:cNvSpPr txBox="1">
              <a:spLocks noChangeArrowheads="1"/>
            </p:cNvSpPr>
            <p:nvPr/>
          </p:nvSpPr>
          <p:spPr bwMode="auto">
            <a:xfrm>
              <a:off x="3312" y="3552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40</a:t>
              </a:r>
            </a:p>
          </p:txBody>
        </p:sp>
        <p:sp>
          <p:nvSpPr>
            <p:cNvPr id="15394" name="Text Box 21"/>
            <p:cNvSpPr txBox="1">
              <a:spLocks noChangeArrowheads="1"/>
            </p:cNvSpPr>
            <p:nvPr/>
          </p:nvSpPr>
          <p:spPr bwMode="auto">
            <a:xfrm>
              <a:off x="3216" y="144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304</a:t>
              </a:r>
            </a:p>
          </p:txBody>
        </p:sp>
        <p:sp>
          <p:nvSpPr>
            <p:cNvPr id="15395" name="Text Box 22"/>
            <p:cNvSpPr txBox="1">
              <a:spLocks noChangeArrowheads="1"/>
            </p:cNvSpPr>
            <p:nvPr/>
          </p:nvSpPr>
          <p:spPr bwMode="auto">
            <a:xfrm>
              <a:off x="3120" y="768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1000</a:t>
              </a:r>
            </a:p>
          </p:txBody>
        </p:sp>
      </p:grpSp>
      <p:grpSp>
        <p:nvGrpSpPr>
          <p:cNvPr id="320535" name="Group 23"/>
          <p:cNvGrpSpPr>
            <a:grpSpLocks/>
          </p:cNvGrpSpPr>
          <p:nvPr/>
        </p:nvGrpSpPr>
        <p:grpSpPr bwMode="auto">
          <a:xfrm>
            <a:off x="3962400" y="1905000"/>
            <a:ext cx="4648200" cy="1114425"/>
            <a:chOff x="384" y="816"/>
            <a:chExt cx="2928" cy="702"/>
          </a:xfrm>
        </p:grpSpPr>
        <p:sp>
          <p:nvSpPr>
            <p:cNvPr id="15375" name="Rectangle 24"/>
            <p:cNvSpPr>
              <a:spLocks noChangeArrowheads="1"/>
            </p:cNvSpPr>
            <p:nvPr/>
          </p:nvSpPr>
          <p:spPr bwMode="auto">
            <a:xfrm>
              <a:off x="384" y="816"/>
              <a:ext cx="29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将代码段放在</a:t>
              </a:r>
              <a:r>
                <a:rPr lang="zh-CN" altLang="en-US" sz="2400">
                  <a:solidFill>
                    <a:srgbClr val="FF0000"/>
                  </a:solidFill>
                </a:rPr>
                <a:t>内存</a:t>
              </a:r>
              <a:r>
                <a:rPr lang="zh-CN" altLang="en-US" sz="2400"/>
                <a:t>中从</a:t>
              </a:r>
              <a:r>
                <a:rPr lang="en-US" altLang="zh-CN" sz="2400"/>
                <a:t>0</a:t>
              </a:r>
              <a:r>
                <a:rPr lang="zh-CN" altLang="en-US" sz="2400"/>
                <a:t>开始的地方</a:t>
              </a:r>
            </a:p>
          </p:txBody>
        </p:sp>
        <p:pic>
          <p:nvPicPr>
            <p:cNvPr id="15376" name="Picture 25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" y="97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0538" name="Rectangle 26"/>
          <p:cNvSpPr>
            <a:spLocks noChangeArrowheads="1"/>
          </p:cNvSpPr>
          <p:nvPr/>
        </p:nvSpPr>
        <p:spPr bwMode="auto">
          <a:xfrm>
            <a:off x="4041775" y="1268413"/>
            <a:ext cx="41878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程序怎么能正确开始</a:t>
            </a:r>
            <a:r>
              <a:rPr lang="en-US" altLang="zh-CN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320539" name="Group 27"/>
          <p:cNvGrpSpPr>
            <a:grpSpLocks/>
          </p:cNvGrpSpPr>
          <p:nvPr/>
        </p:nvGrpSpPr>
        <p:grpSpPr bwMode="auto">
          <a:xfrm>
            <a:off x="3962400" y="4121150"/>
            <a:ext cx="4648200" cy="603250"/>
            <a:chOff x="384" y="816"/>
            <a:chExt cx="2928" cy="380"/>
          </a:xfrm>
        </p:grpSpPr>
        <p:sp>
          <p:nvSpPr>
            <p:cNvPr id="15373" name="Rectangle 28"/>
            <p:cNvSpPr>
              <a:spLocks noChangeArrowheads="1"/>
            </p:cNvSpPr>
            <p:nvPr/>
          </p:nvSpPr>
          <p:spPr bwMode="auto">
            <a:xfrm>
              <a:off x="384" y="816"/>
              <a:ext cx="292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设置</a:t>
              </a:r>
              <a:r>
                <a:rPr lang="en-US" altLang="zh-CN" sz="2400"/>
                <a:t>PC=0</a:t>
              </a:r>
            </a:p>
          </p:txBody>
        </p:sp>
        <p:pic>
          <p:nvPicPr>
            <p:cNvPr id="15374" name="Picture 29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" y="97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0542" name="Group 30"/>
          <p:cNvGrpSpPr>
            <a:grpSpLocks/>
          </p:cNvGrpSpPr>
          <p:nvPr/>
        </p:nvGrpSpPr>
        <p:grpSpPr bwMode="auto">
          <a:xfrm>
            <a:off x="3962400" y="3000375"/>
            <a:ext cx="4648200" cy="1114425"/>
            <a:chOff x="384" y="816"/>
            <a:chExt cx="2928" cy="702"/>
          </a:xfrm>
        </p:grpSpPr>
        <p:sp>
          <p:nvSpPr>
            <p:cNvPr id="15371" name="Rectangle 31"/>
            <p:cNvSpPr>
              <a:spLocks noChangeArrowheads="1"/>
            </p:cNvSpPr>
            <p:nvPr/>
          </p:nvSpPr>
          <p:spPr bwMode="auto">
            <a:xfrm>
              <a:off x="384" y="816"/>
              <a:ext cx="29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将数据段放在内存中从</a:t>
              </a:r>
              <a:r>
                <a:rPr lang="en-US" altLang="zh-CN" sz="2400"/>
                <a:t>288</a:t>
              </a:r>
              <a:r>
                <a:rPr lang="zh-CN" altLang="en-US" sz="2400"/>
                <a:t>开始的地方</a:t>
              </a:r>
            </a:p>
          </p:txBody>
        </p:sp>
        <p:pic>
          <p:nvPicPr>
            <p:cNvPr id="15372" name="Picture 32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" y="97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0545" name="Group 33"/>
          <p:cNvGrpSpPr>
            <a:grpSpLocks/>
          </p:cNvGrpSpPr>
          <p:nvPr/>
        </p:nvGrpSpPr>
        <p:grpSpPr bwMode="auto">
          <a:xfrm>
            <a:off x="3962400" y="4851401"/>
            <a:ext cx="4648200" cy="1643063"/>
            <a:chOff x="624" y="3056"/>
            <a:chExt cx="2928" cy="1035"/>
          </a:xfrm>
        </p:grpSpPr>
        <p:sp>
          <p:nvSpPr>
            <p:cNvPr id="15369" name="Rectangle 34"/>
            <p:cNvSpPr>
              <a:spLocks noChangeArrowheads="1"/>
            </p:cNvSpPr>
            <p:nvPr/>
          </p:nvSpPr>
          <p:spPr bwMode="auto">
            <a:xfrm>
              <a:off x="624" y="3056"/>
              <a:ext cx="2928" cy="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如果内存中从</a:t>
              </a:r>
              <a:r>
                <a:rPr lang="en-US" altLang="zh-CN" sz="2400" dirty="0">
                  <a:solidFill>
                    <a:srgbClr val="FF0000"/>
                  </a:solidFill>
                </a:rPr>
                <a:t>0</a:t>
              </a:r>
              <a:r>
                <a:rPr lang="zh-CN" altLang="en-US" sz="2400" dirty="0">
                  <a:solidFill>
                    <a:srgbClr val="FF0000"/>
                  </a:solidFill>
                </a:rPr>
                <a:t>开始的一段内存有专门的用途怎么办</a:t>
              </a:r>
              <a:r>
                <a:rPr lang="en-US" altLang="zh-CN" sz="2400" dirty="0">
                  <a:solidFill>
                    <a:srgbClr val="FF0000"/>
                  </a:solidFill>
                </a:rPr>
                <a:t>?</a:t>
              </a:r>
              <a:r>
                <a:rPr lang="en-US" altLang="zh-CN" sz="2400" dirty="0"/>
                <a:t> 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如存放</a:t>
              </a:r>
              <a:r>
                <a:rPr lang="zh-CN" altLang="en-US" sz="2400" dirty="0" smtClean="0"/>
                <a:t>中断处理程序</a:t>
              </a:r>
              <a:endParaRPr lang="zh-CN" altLang="en-US" sz="2400" dirty="0"/>
            </a:p>
          </p:txBody>
        </p:sp>
        <p:pic>
          <p:nvPicPr>
            <p:cNvPr id="15370" name="Picture 35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" y="321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0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3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543800" cy="676275"/>
          </a:xfrm>
        </p:spPr>
        <p:txBody>
          <a:bodyPr/>
          <a:lstStyle/>
          <a:p>
            <a:pPr eaLnBrk="1" hangingPunct="1"/>
            <a:r>
              <a:rPr lang="zh-CN" altLang="en-US" sz="2400" dirty="0" smtClean="0">
                <a:sym typeface="Symbol" panose="05050102010706020507" pitchFamily="18" charset="2"/>
              </a:rPr>
              <a:t>随堂测试：</a:t>
            </a:r>
            <a:r>
              <a:rPr lang="en-US" altLang="zh-CN" sz="2400" dirty="0" smtClean="0">
                <a:sym typeface="Symbol" panose="05050102010706020507" pitchFamily="18" charset="2"/>
              </a:rPr>
              <a:t>1)</a:t>
            </a:r>
            <a:r>
              <a:rPr lang="zh-CN" altLang="en-US" sz="2400" dirty="0" smtClean="0">
                <a:sym typeface="Symbol" panose="05050102010706020507" pitchFamily="18" charset="2"/>
              </a:rPr>
              <a:t>描述一下段页结合的内存地址翻译过程</a:t>
            </a:r>
            <a:endParaRPr lang="zh-CN" altLang="zh-CN" sz="2400" dirty="0" smtClean="0">
              <a:sym typeface="Symbol" panose="05050102010706020507" pitchFamily="18" charset="2"/>
            </a:endParaRPr>
          </a:p>
        </p:txBody>
      </p:sp>
      <p:grpSp>
        <p:nvGrpSpPr>
          <p:cNvPr id="363523" name="Group 3"/>
          <p:cNvGrpSpPr>
            <a:grpSpLocks/>
          </p:cNvGrpSpPr>
          <p:nvPr/>
        </p:nvGrpSpPr>
        <p:grpSpPr bwMode="auto">
          <a:xfrm>
            <a:off x="4160838" y="4572000"/>
            <a:ext cx="2392362" cy="1905000"/>
            <a:chOff x="2621" y="2880"/>
            <a:chExt cx="1411" cy="1200"/>
          </a:xfrm>
        </p:grpSpPr>
        <p:sp>
          <p:nvSpPr>
            <p:cNvPr id="108597" name="Rectangle 4"/>
            <p:cNvSpPr>
              <a:spLocks noChangeArrowheads="1"/>
            </p:cNvSpPr>
            <p:nvPr/>
          </p:nvSpPr>
          <p:spPr bwMode="auto">
            <a:xfrm>
              <a:off x="2621" y="2880"/>
              <a:ext cx="940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页框号</a:t>
              </a:r>
            </a:p>
          </p:txBody>
        </p:sp>
        <p:sp>
          <p:nvSpPr>
            <p:cNvPr id="108598" name="Rectangle 5"/>
            <p:cNvSpPr>
              <a:spLocks noChangeArrowheads="1"/>
            </p:cNvSpPr>
            <p:nvPr/>
          </p:nvSpPr>
          <p:spPr bwMode="auto">
            <a:xfrm>
              <a:off x="3528" y="2880"/>
              <a:ext cx="504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108599" name="Rectangle 6"/>
            <p:cNvSpPr>
              <a:spLocks noChangeArrowheads="1"/>
            </p:cNvSpPr>
            <p:nvPr/>
          </p:nvSpPr>
          <p:spPr bwMode="auto">
            <a:xfrm>
              <a:off x="2621" y="3139"/>
              <a:ext cx="940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5</a:t>
              </a:r>
            </a:p>
          </p:txBody>
        </p:sp>
        <p:sp>
          <p:nvSpPr>
            <p:cNvPr id="108600" name="Rectangle 7"/>
            <p:cNvSpPr>
              <a:spLocks noChangeArrowheads="1"/>
            </p:cNvSpPr>
            <p:nvPr/>
          </p:nvSpPr>
          <p:spPr bwMode="auto">
            <a:xfrm>
              <a:off x="3528" y="3139"/>
              <a:ext cx="504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108601" name="Rectangle 8"/>
            <p:cNvSpPr>
              <a:spLocks noChangeArrowheads="1"/>
            </p:cNvSpPr>
            <p:nvPr/>
          </p:nvSpPr>
          <p:spPr bwMode="auto">
            <a:xfrm>
              <a:off x="2621" y="3360"/>
              <a:ext cx="94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108602" name="Rectangle 9"/>
            <p:cNvSpPr>
              <a:spLocks noChangeArrowheads="1"/>
            </p:cNvSpPr>
            <p:nvPr/>
          </p:nvSpPr>
          <p:spPr bwMode="auto">
            <a:xfrm>
              <a:off x="3528" y="3360"/>
              <a:ext cx="504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108603" name="Rectangle 10"/>
            <p:cNvSpPr>
              <a:spLocks noChangeArrowheads="1"/>
            </p:cNvSpPr>
            <p:nvPr/>
          </p:nvSpPr>
          <p:spPr bwMode="auto">
            <a:xfrm>
              <a:off x="2621" y="3600"/>
              <a:ext cx="94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  <p:sp>
          <p:nvSpPr>
            <p:cNvPr id="108604" name="Rectangle 11"/>
            <p:cNvSpPr>
              <a:spLocks noChangeArrowheads="1"/>
            </p:cNvSpPr>
            <p:nvPr/>
          </p:nvSpPr>
          <p:spPr bwMode="auto">
            <a:xfrm>
              <a:off x="3528" y="3600"/>
              <a:ext cx="504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108605" name="Rectangle 12"/>
            <p:cNvSpPr>
              <a:spLocks noChangeArrowheads="1"/>
            </p:cNvSpPr>
            <p:nvPr/>
          </p:nvSpPr>
          <p:spPr bwMode="auto">
            <a:xfrm>
              <a:off x="2621" y="3840"/>
              <a:ext cx="94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108606" name="Rectangle 13"/>
            <p:cNvSpPr>
              <a:spLocks noChangeArrowheads="1"/>
            </p:cNvSpPr>
            <p:nvPr/>
          </p:nvSpPr>
          <p:spPr bwMode="auto">
            <a:xfrm>
              <a:off x="3528" y="3840"/>
              <a:ext cx="504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</p:grpSp>
      <p:sp>
        <p:nvSpPr>
          <p:cNvPr id="363534" name="AutoShape 14"/>
          <p:cNvSpPr>
            <a:spLocks noChangeArrowheads="1"/>
          </p:cNvSpPr>
          <p:nvPr/>
        </p:nvSpPr>
        <p:spPr bwMode="auto">
          <a:xfrm rot="10800000">
            <a:off x="6934200" y="4495800"/>
            <a:ext cx="2209800" cy="914400"/>
          </a:xfrm>
          <a:prstGeom prst="wedgeRoundRectCallout">
            <a:avLst>
              <a:gd name="adj1" fmla="val 12495"/>
              <a:gd name="adj2" fmla="val 7690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/>
              <a:t>常称为线性地址，以示区别</a:t>
            </a:r>
          </a:p>
        </p:txBody>
      </p:sp>
      <p:grpSp>
        <p:nvGrpSpPr>
          <p:cNvPr id="363535" name="Group 15"/>
          <p:cNvGrpSpPr>
            <a:grpSpLocks/>
          </p:cNvGrpSpPr>
          <p:nvPr/>
        </p:nvGrpSpPr>
        <p:grpSpPr bwMode="auto">
          <a:xfrm>
            <a:off x="4405313" y="1371600"/>
            <a:ext cx="4724400" cy="1916113"/>
            <a:chOff x="2640" y="761"/>
            <a:chExt cx="2935" cy="1207"/>
          </a:xfrm>
        </p:grpSpPr>
        <p:sp>
          <p:nvSpPr>
            <p:cNvPr id="108577" name="Rectangle 16"/>
            <p:cNvSpPr>
              <a:spLocks noChangeArrowheads="1"/>
            </p:cNvSpPr>
            <p:nvPr/>
          </p:nvSpPr>
          <p:spPr bwMode="auto">
            <a:xfrm>
              <a:off x="3226" y="761"/>
              <a:ext cx="91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基址</a:t>
              </a:r>
            </a:p>
          </p:txBody>
        </p:sp>
        <p:sp>
          <p:nvSpPr>
            <p:cNvPr id="108578" name="Rectangle 17"/>
            <p:cNvSpPr>
              <a:spLocks noChangeArrowheads="1"/>
            </p:cNvSpPr>
            <p:nvPr/>
          </p:nvSpPr>
          <p:spPr bwMode="auto">
            <a:xfrm>
              <a:off x="4135" y="761"/>
              <a:ext cx="952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长度</a:t>
              </a:r>
            </a:p>
          </p:txBody>
        </p:sp>
        <p:sp>
          <p:nvSpPr>
            <p:cNvPr id="108579" name="Rectangle 18"/>
            <p:cNvSpPr>
              <a:spLocks noChangeArrowheads="1"/>
            </p:cNvSpPr>
            <p:nvPr/>
          </p:nvSpPr>
          <p:spPr bwMode="auto">
            <a:xfrm>
              <a:off x="5087" y="761"/>
              <a:ext cx="488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108580" name="Rectangle 19"/>
            <p:cNvSpPr>
              <a:spLocks noChangeArrowheads="1"/>
            </p:cNvSpPr>
            <p:nvPr/>
          </p:nvSpPr>
          <p:spPr bwMode="auto">
            <a:xfrm>
              <a:off x="2640" y="761"/>
              <a:ext cx="586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段号</a:t>
              </a:r>
            </a:p>
          </p:txBody>
        </p:sp>
        <p:sp>
          <p:nvSpPr>
            <p:cNvPr id="108581" name="Rectangle 20"/>
            <p:cNvSpPr>
              <a:spLocks noChangeArrowheads="1"/>
            </p:cNvSpPr>
            <p:nvPr/>
          </p:nvSpPr>
          <p:spPr bwMode="auto">
            <a:xfrm>
              <a:off x="3226" y="1027"/>
              <a:ext cx="91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0x4000</a:t>
              </a:r>
            </a:p>
          </p:txBody>
        </p:sp>
        <p:sp>
          <p:nvSpPr>
            <p:cNvPr id="108582" name="Rectangle 21"/>
            <p:cNvSpPr>
              <a:spLocks noChangeArrowheads="1"/>
            </p:cNvSpPr>
            <p:nvPr/>
          </p:nvSpPr>
          <p:spPr bwMode="auto">
            <a:xfrm>
              <a:off x="4135" y="1027"/>
              <a:ext cx="952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0x0800</a:t>
              </a:r>
            </a:p>
          </p:txBody>
        </p:sp>
        <p:sp>
          <p:nvSpPr>
            <p:cNvPr id="108583" name="Rectangle 22"/>
            <p:cNvSpPr>
              <a:spLocks noChangeArrowheads="1"/>
            </p:cNvSpPr>
            <p:nvPr/>
          </p:nvSpPr>
          <p:spPr bwMode="auto">
            <a:xfrm>
              <a:off x="5087" y="1027"/>
              <a:ext cx="488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108584" name="Rectangle 23"/>
            <p:cNvSpPr>
              <a:spLocks noChangeArrowheads="1"/>
            </p:cNvSpPr>
            <p:nvPr/>
          </p:nvSpPr>
          <p:spPr bwMode="auto">
            <a:xfrm>
              <a:off x="2640" y="1027"/>
              <a:ext cx="586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108585" name="Rectangle 24"/>
            <p:cNvSpPr>
              <a:spLocks noChangeArrowheads="1"/>
            </p:cNvSpPr>
            <p:nvPr/>
          </p:nvSpPr>
          <p:spPr bwMode="auto">
            <a:xfrm>
              <a:off x="3226" y="124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0x4800</a:t>
              </a:r>
            </a:p>
          </p:txBody>
        </p:sp>
        <p:sp>
          <p:nvSpPr>
            <p:cNvPr id="108586" name="Rectangle 25"/>
            <p:cNvSpPr>
              <a:spLocks noChangeArrowheads="1"/>
            </p:cNvSpPr>
            <p:nvPr/>
          </p:nvSpPr>
          <p:spPr bwMode="auto">
            <a:xfrm>
              <a:off x="4135" y="124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0x1400</a:t>
              </a:r>
            </a:p>
          </p:txBody>
        </p:sp>
        <p:sp>
          <p:nvSpPr>
            <p:cNvPr id="108587" name="Rectangle 26"/>
            <p:cNvSpPr>
              <a:spLocks noChangeArrowheads="1"/>
            </p:cNvSpPr>
            <p:nvPr/>
          </p:nvSpPr>
          <p:spPr bwMode="auto">
            <a:xfrm>
              <a:off x="5087" y="124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108588" name="Rectangle 27"/>
            <p:cNvSpPr>
              <a:spLocks noChangeArrowheads="1"/>
            </p:cNvSpPr>
            <p:nvPr/>
          </p:nvSpPr>
          <p:spPr bwMode="auto">
            <a:xfrm>
              <a:off x="2640" y="124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108589" name="Rectangle 28"/>
            <p:cNvSpPr>
              <a:spLocks noChangeArrowheads="1"/>
            </p:cNvSpPr>
            <p:nvPr/>
          </p:nvSpPr>
          <p:spPr bwMode="auto">
            <a:xfrm>
              <a:off x="3226" y="148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0xF000</a:t>
              </a:r>
            </a:p>
          </p:txBody>
        </p:sp>
        <p:sp>
          <p:nvSpPr>
            <p:cNvPr id="108590" name="Rectangle 29"/>
            <p:cNvSpPr>
              <a:spLocks noChangeArrowheads="1"/>
            </p:cNvSpPr>
            <p:nvPr/>
          </p:nvSpPr>
          <p:spPr bwMode="auto">
            <a:xfrm>
              <a:off x="4135" y="148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0x1000</a:t>
              </a:r>
            </a:p>
          </p:txBody>
        </p:sp>
        <p:sp>
          <p:nvSpPr>
            <p:cNvPr id="108591" name="Rectangle 30"/>
            <p:cNvSpPr>
              <a:spLocks noChangeArrowheads="1"/>
            </p:cNvSpPr>
            <p:nvPr/>
          </p:nvSpPr>
          <p:spPr bwMode="auto">
            <a:xfrm>
              <a:off x="5087" y="148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108592" name="Rectangle 31"/>
            <p:cNvSpPr>
              <a:spLocks noChangeArrowheads="1"/>
            </p:cNvSpPr>
            <p:nvPr/>
          </p:nvSpPr>
          <p:spPr bwMode="auto">
            <a:xfrm>
              <a:off x="2640" y="148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108593" name="Rectangle 32"/>
            <p:cNvSpPr>
              <a:spLocks noChangeArrowheads="1"/>
            </p:cNvSpPr>
            <p:nvPr/>
          </p:nvSpPr>
          <p:spPr bwMode="auto">
            <a:xfrm>
              <a:off x="3226" y="172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0x0000</a:t>
              </a:r>
            </a:p>
          </p:txBody>
        </p:sp>
        <p:sp>
          <p:nvSpPr>
            <p:cNvPr id="108594" name="Rectangle 33"/>
            <p:cNvSpPr>
              <a:spLocks noChangeArrowheads="1"/>
            </p:cNvSpPr>
            <p:nvPr/>
          </p:nvSpPr>
          <p:spPr bwMode="auto">
            <a:xfrm>
              <a:off x="4135" y="172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0x3000</a:t>
              </a:r>
            </a:p>
          </p:txBody>
        </p:sp>
        <p:sp>
          <p:nvSpPr>
            <p:cNvPr id="108595" name="Rectangle 34"/>
            <p:cNvSpPr>
              <a:spLocks noChangeArrowheads="1"/>
            </p:cNvSpPr>
            <p:nvPr/>
          </p:nvSpPr>
          <p:spPr bwMode="auto">
            <a:xfrm>
              <a:off x="5087" y="172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108596" name="Rectangle 35"/>
            <p:cNvSpPr>
              <a:spLocks noChangeArrowheads="1"/>
            </p:cNvSpPr>
            <p:nvPr/>
          </p:nvSpPr>
          <p:spPr bwMode="auto">
            <a:xfrm>
              <a:off x="2640" y="172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</p:grpSp>
      <p:sp>
        <p:nvSpPr>
          <p:cNvPr id="363556" name="AutoShape 36"/>
          <p:cNvSpPr>
            <a:spLocks noChangeArrowheads="1"/>
          </p:cNvSpPr>
          <p:nvPr/>
        </p:nvSpPr>
        <p:spPr bwMode="auto">
          <a:xfrm>
            <a:off x="1447800" y="15240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63557" name="Rectangle 37"/>
          <p:cNvSpPr>
            <a:spLocks noChangeArrowheads="1"/>
          </p:cNvSpPr>
          <p:nvPr/>
        </p:nvSpPr>
        <p:spPr bwMode="auto">
          <a:xfrm>
            <a:off x="1828800" y="1371600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段号</a:t>
            </a:r>
            <a:r>
              <a:rPr lang="en-US" altLang="zh-CN" sz="2400">
                <a:solidFill>
                  <a:srgbClr val="FF0000"/>
                </a:solidFill>
              </a:rPr>
              <a:t>+</a:t>
            </a:r>
            <a:r>
              <a:rPr lang="zh-CN" altLang="en-US" sz="2400">
                <a:solidFill>
                  <a:srgbClr val="FF0000"/>
                </a:solidFill>
              </a:rPr>
              <a:t>偏移</a:t>
            </a:r>
            <a:r>
              <a:rPr lang="en-US" altLang="zh-CN" sz="2400">
                <a:solidFill>
                  <a:srgbClr val="FF0000"/>
                </a:solidFill>
              </a:rPr>
              <a:t>(cs:ip)</a:t>
            </a:r>
          </a:p>
        </p:txBody>
      </p:sp>
      <p:pic>
        <p:nvPicPr>
          <p:cNvPr id="363558" name="Picture 38" descr="j0292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99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559" name="Picture 39" descr="j02929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5194300"/>
            <a:ext cx="10668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3560" name="Freeform 40"/>
          <p:cNvSpPr>
            <a:spLocks/>
          </p:cNvSpPr>
          <p:nvPr/>
        </p:nvSpPr>
        <p:spPr bwMode="auto">
          <a:xfrm>
            <a:off x="3657600" y="1828800"/>
            <a:ext cx="1066800" cy="546100"/>
          </a:xfrm>
          <a:custGeom>
            <a:avLst/>
            <a:gdLst>
              <a:gd name="T0" fmla="*/ 0 w 672"/>
              <a:gd name="T1" fmla="*/ 0 h 344"/>
              <a:gd name="T2" fmla="*/ 2147483646 w 672"/>
              <a:gd name="T3" fmla="*/ 2147483646 h 344"/>
              <a:gd name="T4" fmla="*/ 2147483646 w 672"/>
              <a:gd name="T5" fmla="*/ 2147483646 h 3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344">
                <a:moveTo>
                  <a:pt x="0" y="0"/>
                </a:moveTo>
                <a:cubicBezTo>
                  <a:pt x="16" y="116"/>
                  <a:pt x="32" y="232"/>
                  <a:pt x="144" y="288"/>
                </a:cubicBezTo>
                <a:cubicBezTo>
                  <a:pt x="256" y="344"/>
                  <a:pt x="464" y="340"/>
                  <a:pt x="672" y="336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3561" name="Freeform 41"/>
          <p:cNvSpPr>
            <a:spLocks/>
          </p:cNvSpPr>
          <p:nvPr/>
        </p:nvSpPr>
        <p:spPr bwMode="auto">
          <a:xfrm>
            <a:off x="3962400" y="1828800"/>
            <a:ext cx="1828800" cy="1828800"/>
          </a:xfrm>
          <a:custGeom>
            <a:avLst/>
            <a:gdLst>
              <a:gd name="T0" fmla="*/ 0 w 912"/>
              <a:gd name="T1" fmla="*/ 0 h 1008"/>
              <a:gd name="T2" fmla="*/ 2147483646 w 912"/>
              <a:gd name="T3" fmla="*/ 2147483646 h 1008"/>
              <a:gd name="T4" fmla="*/ 2147483646 w 912"/>
              <a:gd name="T5" fmla="*/ 2147483646 h 1008"/>
              <a:gd name="T6" fmla="*/ 2147483646 w 912"/>
              <a:gd name="T7" fmla="*/ 2147483646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2" h="1008">
                <a:moveTo>
                  <a:pt x="0" y="0"/>
                </a:moveTo>
                <a:cubicBezTo>
                  <a:pt x="8" y="0"/>
                  <a:pt x="16" y="0"/>
                  <a:pt x="48" y="96"/>
                </a:cubicBezTo>
                <a:cubicBezTo>
                  <a:pt x="80" y="192"/>
                  <a:pt x="48" y="424"/>
                  <a:pt x="192" y="576"/>
                </a:cubicBezTo>
                <a:cubicBezTo>
                  <a:pt x="336" y="728"/>
                  <a:pt x="624" y="868"/>
                  <a:pt x="912" y="1008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3562" name="Group 42"/>
          <p:cNvGrpSpPr>
            <a:grpSpLocks/>
          </p:cNvGrpSpPr>
          <p:nvPr/>
        </p:nvGrpSpPr>
        <p:grpSpPr bwMode="auto">
          <a:xfrm>
            <a:off x="1371600" y="1828800"/>
            <a:ext cx="4876800" cy="2286000"/>
            <a:chOff x="864" y="1152"/>
            <a:chExt cx="3072" cy="1440"/>
          </a:xfrm>
        </p:grpSpPr>
        <p:sp>
          <p:nvSpPr>
            <p:cNvPr id="108574" name="Rectangle 43"/>
            <p:cNvSpPr>
              <a:spLocks noChangeArrowheads="1"/>
            </p:cNvSpPr>
            <p:nvPr/>
          </p:nvSpPr>
          <p:spPr bwMode="auto">
            <a:xfrm>
              <a:off x="864" y="1872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逻辑地址</a:t>
              </a:r>
            </a:p>
          </p:txBody>
        </p:sp>
        <p:sp>
          <p:nvSpPr>
            <p:cNvPr id="108575" name="Line 44"/>
            <p:cNvSpPr>
              <a:spLocks noChangeShapeType="1"/>
            </p:cNvSpPr>
            <p:nvPr/>
          </p:nvSpPr>
          <p:spPr bwMode="auto">
            <a:xfrm flipV="1">
              <a:off x="1440" y="1152"/>
              <a:ext cx="336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76" name="Line 45"/>
            <p:cNvSpPr>
              <a:spLocks noChangeShapeType="1"/>
            </p:cNvSpPr>
            <p:nvPr/>
          </p:nvSpPr>
          <p:spPr bwMode="auto">
            <a:xfrm>
              <a:off x="1824" y="2064"/>
              <a:ext cx="2112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3566" name="Line 46"/>
          <p:cNvSpPr>
            <a:spLocks noChangeShapeType="1"/>
          </p:cNvSpPr>
          <p:nvPr/>
        </p:nvSpPr>
        <p:spPr bwMode="auto">
          <a:xfrm>
            <a:off x="6019800" y="2438400"/>
            <a:ext cx="0" cy="990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3567" name="Group 47"/>
          <p:cNvGrpSpPr>
            <a:grpSpLocks/>
          </p:cNvGrpSpPr>
          <p:nvPr/>
        </p:nvGrpSpPr>
        <p:grpSpPr bwMode="auto">
          <a:xfrm>
            <a:off x="5791200" y="3441700"/>
            <a:ext cx="457200" cy="444500"/>
            <a:chOff x="2832" y="2312"/>
            <a:chExt cx="624" cy="576"/>
          </a:xfrm>
        </p:grpSpPr>
        <p:sp>
          <p:nvSpPr>
            <p:cNvPr id="108571" name="Oval 48"/>
            <p:cNvSpPr>
              <a:spLocks noChangeArrowheads="1"/>
            </p:cNvSpPr>
            <p:nvPr/>
          </p:nvSpPr>
          <p:spPr bwMode="auto">
            <a:xfrm>
              <a:off x="2832" y="2312"/>
              <a:ext cx="624" cy="576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2000">
                <a:solidFill>
                  <a:srgbClr val="00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572" name="Line 49"/>
            <p:cNvSpPr>
              <a:spLocks noChangeShapeType="1"/>
            </p:cNvSpPr>
            <p:nvPr/>
          </p:nvSpPr>
          <p:spPr bwMode="auto">
            <a:xfrm>
              <a:off x="2976" y="2600"/>
              <a:ext cx="351" cy="1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73" name="Line 50"/>
            <p:cNvSpPr>
              <a:spLocks noChangeShapeType="1"/>
            </p:cNvSpPr>
            <p:nvPr/>
          </p:nvSpPr>
          <p:spPr bwMode="auto">
            <a:xfrm flipV="1">
              <a:off x="3150" y="2435"/>
              <a:ext cx="1" cy="329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3571" name="Group 51"/>
          <p:cNvGrpSpPr>
            <a:grpSpLocks/>
          </p:cNvGrpSpPr>
          <p:nvPr/>
        </p:nvGrpSpPr>
        <p:grpSpPr bwMode="auto">
          <a:xfrm>
            <a:off x="6172200" y="3800475"/>
            <a:ext cx="2819400" cy="466725"/>
            <a:chOff x="3888" y="2394"/>
            <a:chExt cx="1776" cy="294"/>
          </a:xfrm>
        </p:grpSpPr>
        <p:sp>
          <p:nvSpPr>
            <p:cNvPr id="108568" name="Rectangle 52"/>
            <p:cNvSpPr>
              <a:spLocks noChangeArrowheads="1"/>
            </p:cNvSpPr>
            <p:nvPr/>
          </p:nvSpPr>
          <p:spPr bwMode="auto">
            <a:xfrm>
              <a:off x="4032" y="2394"/>
              <a:ext cx="76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页号</a:t>
              </a:r>
            </a:p>
          </p:txBody>
        </p:sp>
        <p:sp>
          <p:nvSpPr>
            <p:cNvPr id="108569" name="Rectangle 53"/>
            <p:cNvSpPr>
              <a:spLocks noChangeArrowheads="1"/>
            </p:cNvSpPr>
            <p:nvPr/>
          </p:nvSpPr>
          <p:spPr bwMode="auto">
            <a:xfrm>
              <a:off x="4800" y="2394"/>
              <a:ext cx="864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偏移</a:t>
              </a:r>
            </a:p>
          </p:txBody>
        </p:sp>
        <p:sp>
          <p:nvSpPr>
            <p:cNvPr id="108570" name="Line 54"/>
            <p:cNvSpPr>
              <a:spLocks noChangeShapeType="1"/>
            </p:cNvSpPr>
            <p:nvPr/>
          </p:nvSpPr>
          <p:spPr bwMode="auto">
            <a:xfrm>
              <a:off x="3888" y="2448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3575" name="Freeform 55"/>
          <p:cNvSpPr>
            <a:spLocks/>
          </p:cNvSpPr>
          <p:nvPr/>
        </p:nvSpPr>
        <p:spPr bwMode="auto">
          <a:xfrm>
            <a:off x="5181600" y="4267200"/>
            <a:ext cx="1752600" cy="1676400"/>
          </a:xfrm>
          <a:custGeom>
            <a:avLst/>
            <a:gdLst>
              <a:gd name="T0" fmla="*/ 2147483646 w 1104"/>
              <a:gd name="T1" fmla="*/ 0 h 1056"/>
              <a:gd name="T2" fmla="*/ 2147483646 w 1104"/>
              <a:gd name="T3" fmla="*/ 2147483646 h 1056"/>
              <a:gd name="T4" fmla="*/ 0 w 1104"/>
              <a:gd name="T5" fmla="*/ 2147483646 h 10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1056">
                <a:moveTo>
                  <a:pt x="1104" y="0"/>
                </a:moveTo>
                <a:cubicBezTo>
                  <a:pt x="1076" y="320"/>
                  <a:pt x="1048" y="640"/>
                  <a:pt x="864" y="816"/>
                </a:cubicBezTo>
                <a:cubicBezTo>
                  <a:pt x="680" y="992"/>
                  <a:pt x="340" y="1024"/>
                  <a:pt x="0" y="1056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3576" name="Group 56"/>
          <p:cNvGrpSpPr>
            <a:grpSpLocks/>
          </p:cNvGrpSpPr>
          <p:nvPr/>
        </p:nvGrpSpPr>
        <p:grpSpPr bwMode="auto">
          <a:xfrm>
            <a:off x="838200" y="3962400"/>
            <a:ext cx="3200400" cy="1066800"/>
            <a:chOff x="528" y="2496"/>
            <a:chExt cx="1968" cy="672"/>
          </a:xfrm>
        </p:grpSpPr>
        <p:sp>
          <p:nvSpPr>
            <p:cNvPr id="108565" name="Rectangle 57"/>
            <p:cNvSpPr>
              <a:spLocks noChangeArrowheads="1"/>
            </p:cNvSpPr>
            <p:nvPr/>
          </p:nvSpPr>
          <p:spPr bwMode="auto">
            <a:xfrm>
              <a:off x="1511" y="2832"/>
              <a:ext cx="985" cy="336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偏移</a:t>
              </a:r>
            </a:p>
          </p:txBody>
        </p:sp>
        <p:sp>
          <p:nvSpPr>
            <p:cNvPr id="108566" name="Text Box 58"/>
            <p:cNvSpPr txBox="1">
              <a:spLocks noChangeArrowheads="1"/>
            </p:cNvSpPr>
            <p:nvPr/>
          </p:nvSpPr>
          <p:spPr bwMode="auto">
            <a:xfrm>
              <a:off x="528" y="2496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物理地址</a:t>
              </a:r>
            </a:p>
          </p:txBody>
        </p:sp>
        <p:sp>
          <p:nvSpPr>
            <p:cNvPr id="108567" name="Rectangle 59"/>
            <p:cNvSpPr>
              <a:spLocks noChangeArrowheads="1"/>
            </p:cNvSpPr>
            <p:nvPr/>
          </p:nvSpPr>
          <p:spPr bwMode="auto">
            <a:xfrm>
              <a:off x="530" y="2832"/>
              <a:ext cx="985" cy="336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物理页号</a:t>
              </a:r>
            </a:p>
          </p:txBody>
        </p:sp>
      </p:grpSp>
      <p:sp>
        <p:nvSpPr>
          <p:cNvPr id="363580" name="Freeform 60"/>
          <p:cNvSpPr>
            <a:spLocks/>
          </p:cNvSpPr>
          <p:nvPr/>
        </p:nvSpPr>
        <p:spPr bwMode="auto">
          <a:xfrm>
            <a:off x="2057400" y="4953000"/>
            <a:ext cx="2362200" cy="977900"/>
          </a:xfrm>
          <a:custGeom>
            <a:avLst/>
            <a:gdLst>
              <a:gd name="T0" fmla="*/ 2147483646 w 1488"/>
              <a:gd name="T1" fmla="*/ 2147483646 h 808"/>
              <a:gd name="T2" fmla="*/ 2147483646 w 1488"/>
              <a:gd name="T3" fmla="*/ 2147483646 h 808"/>
              <a:gd name="T4" fmla="*/ 2147483646 w 1488"/>
              <a:gd name="T5" fmla="*/ 2147483646 h 808"/>
              <a:gd name="T6" fmla="*/ 0 w 1488"/>
              <a:gd name="T7" fmla="*/ 0 h 8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808">
                <a:moveTo>
                  <a:pt x="1488" y="768"/>
                </a:moveTo>
                <a:cubicBezTo>
                  <a:pt x="1276" y="788"/>
                  <a:pt x="1064" y="808"/>
                  <a:pt x="864" y="768"/>
                </a:cubicBezTo>
                <a:cubicBezTo>
                  <a:pt x="664" y="728"/>
                  <a:pt x="432" y="656"/>
                  <a:pt x="288" y="528"/>
                </a:cubicBezTo>
                <a:cubicBezTo>
                  <a:pt x="144" y="400"/>
                  <a:pt x="72" y="200"/>
                  <a:pt x="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3581" name="Freeform 61"/>
          <p:cNvSpPr>
            <a:spLocks/>
          </p:cNvSpPr>
          <p:nvPr/>
        </p:nvSpPr>
        <p:spPr bwMode="auto">
          <a:xfrm>
            <a:off x="3810000" y="3962400"/>
            <a:ext cx="4114800" cy="762000"/>
          </a:xfrm>
          <a:custGeom>
            <a:avLst/>
            <a:gdLst>
              <a:gd name="T0" fmla="*/ 2147483646 w 2592"/>
              <a:gd name="T1" fmla="*/ 0 h 480"/>
              <a:gd name="T2" fmla="*/ 2147483646 w 2592"/>
              <a:gd name="T3" fmla="*/ 2147483646 h 480"/>
              <a:gd name="T4" fmla="*/ 2147483646 w 2592"/>
              <a:gd name="T5" fmla="*/ 2147483646 h 480"/>
              <a:gd name="T6" fmla="*/ 0 w 2592"/>
              <a:gd name="T7" fmla="*/ 2147483646 h 4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92" h="480">
                <a:moveTo>
                  <a:pt x="2592" y="0"/>
                </a:moveTo>
                <a:cubicBezTo>
                  <a:pt x="2516" y="64"/>
                  <a:pt x="2440" y="128"/>
                  <a:pt x="2112" y="192"/>
                </a:cubicBezTo>
                <a:cubicBezTo>
                  <a:pt x="1784" y="256"/>
                  <a:pt x="976" y="336"/>
                  <a:pt x="624" y="384"/>
                </a:cubicBezTo>
                <a:cubicBezTo>
                  <a:pt x="272" y="432"/>
                  <a:pt x="136" y="456"/>
                  <a:pt x="0" y="48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3582" name="AutoShape 62"/>
          <p:cNvSpPr>
            <a:spLocks noChangeArrowheads="1"/>
          </p:cNvSpPr>
          <p:nvPr/>
        </p:nvSpPr>
        <p:spPr bwMode="auto">
          <a:xfrm>
            <a:off x="533400" y="2209800"/>
            <a:ext cx="76200" cy="2743200"/>
          </a:xfrm>
          <a:prstGeom prst="downArrow">
            <a:avLst>
              <a:gd name="adj1" fmla="val 50000"/>
              <a:gd name="adj2" fmla="val 90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  <p:extLst>
      <p:ext uri="{BB962C8B-B14F-4D97-AF65-F5344CB8AC3E}">
        <p14:creationId xmlns:p14="http://schemas.microsoft.com/office/powerpoint/2010/main" xmlns="" val="31604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6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6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6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6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6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6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34" grpId="0" animBg="1"/>
      <p:bldP spid="363556" grpId="0" animBg="1"/>
      <p:bldP spid="363557" grpId="0" animBg="1"/>
      <p:bldP spid="363560" grpId="0" animBg="1"/>
      <p:bldP spid="363561" grpId="0" animBg="1"/>
      <p:bldP spid="363566" grpId="0" animBg="1"/>
      <p:bldP spid="363575" grpId="0" animBg="1"/>
      <p:bldP spid="363580" grpId="0" animBg="1"/>
      <p:bldP spid="363581" grpId="0" animBg="1"/>
      <p:bldP spid="36358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-3906" y="353291"/>
            <a:ext cx="815730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ym typeface="Symbol" panose="05050102010706020507" pitchFamily="18" charset="2"/>
              </a:rPr>
              <a:t>随堂测试： </a:t>
            </a:r>
            <a:r>
              <a:rPr lang="en-US" altLang="zh-CN" sz="2400" dirty="0" smtClean="0">
                <a:sym typeface="Symbol" panose="05050102010706020507" pitchFamily="18" charset="2"/>
              </a:rPr>
              <a:t>2)</a:t>
            </a:r>
            <a:r>
              <a:rPr lang="zh-CN" altLang="en-US" sz="2400" dirty="0">
                <a:sym typeface="Symbol" panose="05050102010706020507" pitchFamily="18" charset="2"/>
              </a:rPr>
              <a:t>描述一下段页</a:t>
            </a:r>
            <a:r>
              <a:rPr lang="zh-CN" altLang="en-US" sz="2400" dirty="0" smtClean="0">
                <a:sym typeface="Symbol" panose="05050102010706020507" pitchFamily="18" charset="2"/>
              </a:rPr>
              <a:t>结合</a:t>
            </a:r>
            <a:r>
              <a:rPr lang="zh-CN" altLang="en-US" sz="2400" dirty="0">
                <a:sym typeface="Symbol" panose="05050102010706020507" pitchFamily="18" charset="2"/>
              </a:rPr>
              <a:t>优势</a:t>
            </a:r>
            <a:endParaRPr lang="zh-CN" altLang="en-US" sz="2400" dirty="0"/>
          </a:p>
        </p:txBody>
      </p:sp>
      <p:sp>
        <p:nvSpPr>
          <p:cNvPr id="58371" name="AutoShape 3"/>
          <p:cNvSpPr>
            <a:spLocks noChangeAspect="1" noChangeArrowheads="1"/>
          </p:cNvSpPr>
          <p:nvPr/>
        </p:nvSpPr>
        <p:spPr bwMode="auto">
          <a:xfrm>
            <a:off x="419100" y="1031875"/>
            <a:ext cx="8343900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909339" y="2533650"/>
            <a:ext cx="1497013" cy="3154363"/>
          </a:xfrm>
          <a:prstGeom prst="rect">
            <a:avLst/>
          </a:prstGeom>
          <a:solidFill>
            <a:srgbClr val="0000FF">
              <a:alpha val="901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第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第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第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40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第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页</a:t>
            </a:r>
            <a:endParaRPr lang="zh-CN" altLang="en-US" sz="2000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785514" y="1934153"/>
            <a:ext cx="17843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用户程序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逻辑地址空间</a:t>
            </a:r>
            <a:endParaRPr lang="zh-CN" altLang="en-US" sz="1800" dirty="0"/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 flipH="1" flipV="1">
            <a:off x="909339" y="3032125"/>
            <a:ext cx="14970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909339" y="3403600"/>
            <a:ext cx="14970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909339" y="3775075"/>
            <a:ext cx="14970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909339" y="5240338"/>
            <a:ext cx="14970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3047702" y="2554288"/>
            <a:ext cx="1925637" cy="3152775"/>
          </a:xfrm>
          <a:prstGeom prst="rect">
            <a:avLst/>
          </a:prstGeom>
          <a:solidFill>
            <a:srgbClr val="FFFFFF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000">
                <a:latin typeface="Times New Roman" panose="02020603050405020304" pitchFamily="18" charset="0"/>
              </a:rPr>
              <a:t>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>
                <a:latin typeface="Times New Roman" panose="02020603050405020304" pitchFamily="18" charset="0"/>
              </a:rPr>
              <a:t>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 7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000">
                <a:latin typeface="Times New Roman" panose="02020603050405020304" pitchFamily="18" charset="0"/>
              </a:rPr>
              <a:t>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CN" sz="2000">
                <a:latin typeface="Times New Roman" panose="02020603050405020304" pitchFamily="18" charset="0"/>
              </a:rPr>
              <a:t>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CN" sz="2000">
                <a:latin typeface="Times New Roman" panose="02020603050405020304" pitchFamily="18" charset="0"/>
              </a:rPr>
              <a:t>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latin typeface="Times New Roman" panose="02020603050405020304" pitchFamily="18" charset="0"/>
              </a:rPr>
              <a:t>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3037311" y="1927082"/>
            <a:ext cx="1925637" cy="57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页 表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页号      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帧号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3047702" y="3032125"/>
            <a:ext cx="1925637" cy="1588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3047702" y="3403600"/>
            <a:ext cx="1925637" cy="1588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3047702" y="3775075"/>
            <a:ext cx="1925637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4011314" y="2546350"/>
            <a:ext cx="1588" cy="3154363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4" name="Rectangle 16"/>
          <p:cNvSpPr>
            <a:spLocks noChangeArrowheads="1"/>
          </p:cNvSpPr>
          <p:nvPr/>
        </p:nvSpPr>
        <p:spPr bwMode="auto">
          <a:xfrm>
            <a:off x="6470352" y="1644650"/>
            <a:ext cx="1925637" cy="4637088"/>
          </a:xfrm>
          <a:prstGeom prst="rect">
            <a:avLst/>
          </a:prstGeom>
          <a:solidFill>
            <a:srgbClr val="FF0000">
              <a:alpha val="5882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2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6614814" y="1219200"/>
            <a:ext cx="1868488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物理地址空间</a:t>
            </a:r>
            <a:endParaRPr lang="zh-CN" altLang="en-US" sz="2000"/>
          </a:p>
        </p:txBody>
      </p:sp>
      <p:sp>
        <p:nvSpPr>
          <p:cNvPr id="58386" name="Rectangle 18"/>
          <p:cNvSpPr>
            <a:spLocks noChangeArrowheads="1"/>
          </p:cNvSpPr>
          <p:nvPr/>
        </p:nvSpPr>
        <p:spPr bwMode="auto">
          <a:xfrm>
            <a:off x="6063952" y="1654175"/>
            <a:ext cx="427037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0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1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3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5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6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8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…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6470352" y="2016125"/>
            <a:ext cx="19256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8" name="Line 20"/>
          <p:cNvSpPr>
            <a:spLocks noChangeShapeType="1"/>
          </p:cNvSpPr>
          <p:nvPr/>
        </p:nvSpPr>
        <p:spPr bwMode="auto">
          <a:xfrm>
            <a:off x="6470352" y="2387600"/>
            <a:ext cx="1925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9" name="Line 21"/>
          <p:cNvSpPr>
            <a:spLocks noChangeShapeType="1"/>
          </p:cNvSpPr>
          <p:nvPr/>
        </p:nvSpPr>
        <p:spPr bwMode="auto">
          <a:xfrm>
            <a:off x="6470352" y="2757488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0" name="Line 22"/>
          <p:cNvSpPr>
            <a:spLocks noChangeShapeType="1"/>
          </p:cNvSpPr>
          <p:nvPr/>
        </p:nvSpPr>
        <p:spPr bwMode="auto">
          <a:xfrm>
            <a:off x="6470352" y="3170238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>
            <a:off x="6470352" y="3541713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>
            <a:off x="6470352" y="3913188"/>
            <a:ext cx="1925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>
            <a:off x="6470352" y="4283075"/>
            <a:ext cx="19256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4" name="Line 26"/>
          <p:cNvSpPr>
            <a:spLocks noChangeShapeType="1"/>
          </p:cNvSpPr>
          <p:nvPr/>
        </p:nvSpPr>
        <p:spPr bwMode="auto">
          <a:xfrm>
            <a:off x="6470352" y="4654550"/>
            <a:ext cx="19256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5" name="Line 27"/>
          <p:cNvSpPr>
            <a:spLocks noChangeShapeType="1"/>
          </p:cNvSpPr>
          <p:nvPr/>
        </p:nvSpPr>
        <p:spPr bwMode="auto">
          <a:xfrm>
            <a:off x="6470352" y="5026025"/>
            <a:ext cx="1925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6" name="Line 28"/>
          <p:cNvSpPr>
            <a:spLocks noChangeShapeType="1"/>
          </p:cNvSpPr>
          <p:nvPr/>
        </p:nvSpPr>
        <p:spPr bwMode="auto">
          <a:xfrm>
            <a:off x="6470352" y="5395913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7" name="Rectangle 30"/>
          <p:cNvSpPr>
            <a:spLocks noChangeArrowheads="1"/>
          </p:cNvSpPr>
          <p:nvPr/>
        </p:nvSpPr>
        <p:spPr bwMode="auto">
          <a:xfrm>
            <a:off x="5829002" y="1241425"/>
            <a:ext cx="10699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帧号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8398" name="Line 31"/>
          <p:cNvSpPr>
            <a:spLocks noChangeShapeType="1"/>
          </p:cNvSpPr>
          <p:nvPr/>
        </p:nvSpPr>
        <p:spPr bwMode="auto">
          <a:xfrm>
            <a:off x="3033414" y="5241925"/>
            <a:ext cx="1925638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9" name="Line 32"/>
          <p:cNvSpPr>
            <a:spLocks noChangeShapeType="1"/>
          </p:cNvSpPr>
          <p:nvPr/>
        </p:nvSpPr>
        <p:spPr bwMode="auto">
          <a:xfrm>
            <a:off x="6462414" y="5811838"/>
            <a:ext cx="19256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8849" name="Group 33"/>
          <p:cNvGrpSpPr>
            <a:grpSpLocks/>
          </p:cNvGrpSpPr>
          <p:nvPr/>
        </p:nvGrpSpPr>
        <p:grpSpPr bwMode="auto">
          <a:xfrm>
            <a:off x="4633614" y="2614613"/>
            <a:ext cx="2057400" cy="2970212"/>
            <a:chOff x="2880" y="1585"/>
            <a:chExt cx="1296" cy="1871"/>
          </a:xfrm>
        </p:grpSpPr>
        <p:sp>
          <p:nvSpPr>
            <p:cNvPr id="58406" name="Line 34"/>
            <p:cNvSpPr>
              <a:spLocks noChangeShapeType="1"/>
            </p:cNvSpPr>
            <p:nvPr/>
          </p:nvSpPr>
          <p:spPr bwMode="auto">
            <a:xfrm flipV="1">
              <a:off x="2880" y="1585"/>
              <a:ext cx="1292" cy="143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7" name="Line 35"/>
            <p:cNvSpPr>
              <a:spLocks noChangeShapeType="1"/>
            </p:cNvSpPr>
            <p:nvPr/>
          </p:nvSpPr>
          <p:spPr bwMode="auto">
            <a:xfrm>
              <a:off x="2880" y="1968"/>
              <a:ext cx="1296" cy="76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8" name="Line 36"/>
            <p:cNvSpPr>
              <a:spLocks noChangeShapeType="1"/>
            </p:cNvSpPr>
            <p:nvPr/>
          </p:nvSpPr>
          <p:spPr bwMode="auto">
            <a:xfrm flipV="1">
              <a:off x="2880" y="2064"/>
              <a:ext cx="1296" cy="144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9" name="Line 37"/>
            <p:cNvSpPr>
              <a:spLocks noChangeShapeType="1"/>
            </p:cNvSpPr>
            <p:nvPr/>
          </p:nvSpPr>
          <p:spPr bwMode="auto">
            <a:xfrm>
              <a:off x="2880" y="3408"/>
              <a:ext cx="1296" cy="4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8854" name="Group 38"/>
          <p:cNvGrpSpPr>
            <a:grpSpLocks/>
          </p:cNvGrpSpPr>
          <p:nvPr/>
        </p:nvGrpSpPr>
        <p:grpSpPr bwMode="auto">
          <a:xfrm>
            <a:off x="2042814" y="2841625"/>
            <a:ext cx="1295400" cy="2667000"/>
            <a:chOff x="1248" y="1728"/>
            <a:chExt cx="816" cy="1680"/>
          </a:xfrm>
        </p:grpSpPr>
        <p:sp>
          <p:nvSpPr>
            <p:cNvPr id="58402" name="Line 39"/>
            <p:cNvSpPr>
              <a:spLocks noChangeShapeType="1"/>
            </p:cNvSpPr>
            <p:nvPr/>
          </p:nvSpPr>
          <p:spPr bwMode="auto">
            <a:xfrm>
              <a:off x="1248" y="172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3" name="Line 40"/>
            <p:cNvSpPr>
              <a:spLocks noChangeShapeType="1"/>
            </p:cNvSpPr>
            <p:nvPr/>
          </p:nvSpPr>
          <p:spPr bwMode="auto">
            <a:xfrm>
              <a:off x="1248" y="196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4" name="Line 41"/>
            <p:cNvSpPr>
              <a:spLocks noChangeShapeType="1"/>
            </p:cNvSpPr>
            <p:nvPr/>
          </p:nvSpPr>
          <p:spPr bwMode="auto">
            <a:xfrm flipV="1">
              <a:off x="1248" y="220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5" name="Line 42"/>
            <p:cNvSpPr>
              <a:spLocks noChangeShapeType="1"/>
            </p:cNvSpPr>
            <p:nvPr/>
          </p:nvSpPr>
          <p:spPr bwMode="auto">
            <a:xfrm>
              <a:off x="1248" y="340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" name="Group 19"/>
          <p:cNvGrpSpPr>
            <a:grpSpLocks/>
          </p:cNvGrpSpPr>
          <p:nvPr/>
        </p:nvGrpSpPr>
        <p:grpSpPr bwMode="auto">
          <a:xfrm>
            <a:off x="356023" y="2533506"/>
            <a:ext cx="533400" cy="3162300"/>
            <a:chOff x="4992" y="3024"/>
            <a:chExt cx="336" cy="1200"/>
          </a:xfrm>
        </p:grpSpPr>
        <p:sp>
          <p:nvSpPr>
            <p:cNvPr id="43" name="Rectangle 20" descr="浅色上对角线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4992" y="3500"/>
              <a:ext cx="336" cy="292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4992" y="3190"/>
              <a:ext cx="336" cy="2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6" name="Rectangle 23"/>
            <p:cNvSpPr>
              <a:spLocks noChangeArrowheads="1"/>
            </p:cNvSpPr>
            <p:nvPr/>
          </p:nvSpPr>
          <p:spPr bwMode="auto">
            <a:xfrm>
              <a:off x="4992" y="3831"/>
              <a:ext cx="336" cy="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7" name="Rectangle 24"/>
            <p:cNvSpPr>
              <a:spLocks noChangeArrowheads="1"/>
            </p:cNvSpPr>
            <p:nvPr/>
          </p:nvSpPr>
          <p:spPr bwMode="auto">
            <a:xfrm>
              <a:off x="4992" y="3024"/>
              <a:ext cx="336" cy="103"/>
            </a:xfrm>
            <a:prstGeom prst="rect">
              <a:avLst/>
            </a:prstGeom>
            <a:solidFill>
              <a:srgbClr val="53F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8" name="Rectangle 25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9" name="Rectangle 26"/>
            <p:cNvSpPr>
              <a:spLocks noChangeArrowheads="1"/>
            </p:cNvSpPr>
            <p:nvPr/>
          </p:nvSpPr>
          <p:spPr bwMode="auto">
            <a:xfrm>
              <a:off x="4992" y="4128"/>
              <a:ext cx="33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8600" y="5790426"/>
            <a:ext cx="83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分段内存</a:t>
            </a:r>
            <a:endParaRPr lang="zh-CN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117970" y="1208028"/>
            <a:ext cx="585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如此映射优势在哪？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820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1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需要重定位</a:t>
            </a:r>
            <a:r>
              <a:rPr lang="en-US" altLang="zh-CN" smtClean="0"/>
              <a:t>!</a:t>
            </a:r>
          </a:p>
        </p:txBody>
      </p:sp>
      <p:grpSp>
        <p:nvGrpSpPr>
          <p:cNvPr id="321539" name="Group 3"/>
          <p:cNvGrpSpPr>
            <a:grpSpLocks/>
          </p:cNvGrpSpPr>
          <p:nvPr/>
        </p:nvGrpSpPr>
        <p:grpSpPr bwMode="auto">
          <a:xfrm>
            <a:off x="609600" y="1905000"/>
            <a:ext cx="3505200" cy="3949700"/>
            <a:chOff x="384" y="1200"/>
            <a:chExt cx="2208" cy="2488"/>
          </a:xfrm>
        </p:grpSpPr>
        <p:sp>
          <p:nvSpPr>
            <p:cNvPr id="16410" name="Rectangle 4"/>
            <p:cNvSpPr>
              <a:spLocks noChangeArrowheads="1"/>
            </p:cNvSpPr>
            <p:nvPr/>
          </p:nvSpPr>
          <p:spPr bwMode="auto">
            <a:xfrm>
              <a:off x="816" y="1252"/>
              <a:ext cx="1584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1" name="Rectangle 5"/>
            <p:cNvSpPr>
              <a:spLocks noChangeArrowheads="1"/>
            </p:cNvSpPr>
            <p:nvPr/>
          </p:nvSpPr>
          <p:spPr bwMode="auto">
            <a:xfrm>
              <a:off x="816" y="1776"/>
              <a:ext cx="1584" cy="18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2" name="Text Box 6"/>
            <p:cNvSpPr txBox="1">
              <a:spLocks noChangeArrowheads="1"/>
            </p:cNvSpPr>
            <p:nvPr/>
          </p:nvSpPr>
          <p:spPr bwMode="auto">
            <a:xfrm>
              <a:off x="816" y="1700"/>
              <a:ext cx="1632" cy="1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_printf: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 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ret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2:call </a:t>
              </a:r>
              <a:r>
                <a:rPr lang="en-US" altLang="zh-CN" sz="2000">
                  <a:solidFill>
                    <a:srgbClr val="FF0000"/>
                  </a:solidFill>
                </a:rPr>
                <a:t>100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1: j&gt; </a:t>
              </a:r>
              <a:r>
                <a:rPr lang="en-US" altLang="zh-CN" sz="2000">
                  <a:solidFill>
                    <a:srgbClr val="FF0000"/>
                  </a:solidFill>
                </a:rPr>
                <a:t>80</a:t>
              </a:r>
              <a:r>
                <a:rPr lang="en-US" altLang="zh-CN" sz="2000"/>
                <a:t>, [_i], [_to] _main:mov [</a:t>
              </a:r>
              <a:r>
                <a:rPr lang="en-US" altLang="zh-CN" sz="2000">
                  <a:solidFill>
                    <a:srgbClr val="FF0000"/>
                  </a:solidFill>
                </a:rPr>
                <a:t>300</a:t>
              </a:r>
              <a:r>
                <a:rPr lang="en-US" altLang="zh-CN" sz="2000"/>
                <a:t>],  0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call </a:t>
              </a:r>
              <a:r>
                <a:rPr lang="en-US" altLang="zh-CN" sz="2000">
                  <a:solidFill>
                    <a:srgbClr val="FF0000"/>
                  </a:solidFill>
                </a:rPr>
                <a:t>40</a:t>
              </a:r>
              <a:endParaRPr lang="en-US" altLang="zh-CN" sz="2000"/>
            </a:p>
          </p:txBody>
        </p:sp>
        <p:sp>
          <p:nvSpPr>
            <p:cNvPr id="16413" name="Text Box 7"/>
            <p:cNvSpPr txBox="1">
              <a:spLocks noChangeArrowheads="1"/>
            </p:cNvSpPr>
            <p:nvPr/>
          </p:nvSpPr>
          <p:spPr bwMode="auto">
            <a:xfrm>
              <a:off x="384" y="3438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1000</a:t>
              </a:r>
            </a:p>
          </p:txBody>
        </p:sp>
        <p:sp>
          <p:nvSpPr>
            <p:cNvPr id="16414" name="Text Box 8"/>
            <p:cNvSpPr txBox="1">
              <a:spLocks noChangeArrowheads="1"/>
            </p:cNvSpPr>
            <p:nvPr/>
          </p:nvSpPr>
          <p:spPr bwMode="auto">
            <a:xfrm>
              <a:off x="384" y="1998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1100</a:t>
              </a:r>
            </a:p>
          </p:txBody>
        </p:sp>
        <p:sp>
          <p:nvSpPr>
            <p:cNvPr id="16415" name="Text Box 9"/>
            <p:cNvSpPr txBox="1">
              <a:spLocks noChangeArrowheads="1"/>
            </p:cNvSpPr>
            <p:nvPr/>
          </p:nvSpPr>
          <p:spPr bwMode="auto">
            <a:xfrm>
              <a:off x="384" y="2708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1080</a:t>
              </a:r>
            </a:p>
          </p:txBody>
        </p:sp>
        <p:sp>
          <p:nvSpPr>
            <p:cNvPr id="16416" name="Text Box 10"/>
            <p:cNvSpPr txBox="1">
              <a:spLocks noChangeArrowheads="1"/>
            </p:cNvSpPr>
            <p:nvPr/>
          </p:nvSpPr>
          <p:spPr bwMode="auto">
            <a:xfrm>
              <a:off x="384" y="1258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1300</a:t>
              </a:r>
            </a:p>
          </p:txBody>
        </p:sp>
        <p:sp>
          <p:nvSpPr>
            <p:cNvPr id="16417" name="Text Box 11"/>
            <p:cNvSpPr txBox="1">
              <a:spLocks noChangeArrowheads="1"/>
            </p:cNvSpPr>
            <p:nvPr/>
          </p:nvSpPr>
          <p:spPr bwMode="auto">
            <a:xfrm>
              <a:off x="816" y="1200"/>
              <a:ext cx="177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_sum:  .int  0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…</a:t>
              </a:r>
            </a:p>
          </p:txBody>
        </p:sp>
        <p:sp>
          <p:nvSpPr>
            <p:cNvPr id="16418" name="Text Box 12"/>
            <p:cNvSpPr txBox="1">
              <a:spLocks noChangeArrowheads="1"/>
            </p:cNvSpPr>
            <p:nvPr/>
          </p:nvSpPr>
          <p:spPr bwMode="auto">
            <a:xfrm>
              <a:off x="384" y="1566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1288</a:t>
              </a:r>
            </a:p>
          </p:txBody>
        </p:sp>
        <p:sp>
          <p:nvSpPr>
            <p:cNvPr id="16419" name="Text Box 13"/>
            <p:cNvSpPr txBox="1">
              <a:spLocks noChangeArrowheads="1"/>
            </p:cNvSpPr>
            <p:nvPr/>
          </p:nvSpPr>
          <p:spPr bwMode="auto">
            <a:xfrm>
              <a:off x="384" y="3188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1040</a:t>
              </a:r>
            </a:p>
          </p:txBody>
        </p:sp>
      </p:grpSp>
      <p:sp>
        <p:nvSpPr>
          <p:cNvPr id="321550" name="Rectangle 14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假设内存从地址</a:t>
            </a:r>
            <a:r>
              <a:rPr lang="en-US" altLang="zh-CN"/>
              <a:t>1000</a:t>
            </a:r>
            <a:r>
              <a:rPr lang="zh-CN" altLang="en-US"/>
              <a:t>以后是可以使用的</a:t>
            </a:r>
          </a:p>
        </p:txBody>
      </p:sp>
      <p:sp>
        <p:nvSpPr>
          <p:cNvPr id="321551" name="AutoShape 15"/>
          <p:cNvSpPr>
            <a:spLocks noChangeArrowheads="1"/>
          </p:cNvSpPr>
          <p:nvPr/>
        </p:nvSpPr>
        <p:spPr bwMode="auto">
          <a:xfrm rot="10800000">
            <a:off x="3962400" y="152400"/>
            <a:ext cx="2895600" cy="990600"/>
          </a:xfrm>
          <a:prstGeom prst="wedgeRoundRectCallout">
            <a:avLst>
              <a:gd name="adj1" fmla="val 43968"/>
              <a:gd name="adj2" fmla="val -7163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1000</a:t>
            </a:r>
            <a:r>
              <a:rPr lang="zh-CN" altLang="en-US" sz="2400"/>
              <a:t>是由硬件和操作系统决定的</a:t>
            </a:r>
            <a:r>
              <a:rPr lang="en-US" altLang="zh-CN" sz="2400"/>
              <a:t>!</a:t>
            </a:r>
          </a:p>
        </p:txBody>
      </p:sp>
      <p:sp>
        <p:nvSpPr>
          <p:cNvPr id="321552" name="Line 16"/>
          <p:cNvSpPr>
            <a:spLocks noChangeShapeType="1"/>
          </p:cNvSpPr>
          <p:nvPr/>
        </p:nvSpPr>
        <p:spPr bwMode="auto">
          <a:xfrm>
            <a:off x="4114800" y="3657600"/>
            <a:ext cx="1066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1556" name="Group 20"/>
          <p:cNvGrpSpPr>
            <a:grpSpLocks/>
          </p:cNvGrpSpPr>
          <p:nvPr/>
        </p:nvGrpSpPr>
        <p:grpSpPr bwMode="auto">
          <a:xfrm>
            <a:off x="5334000" y="1905000"/>
            <a:ext cx="3505200" cy="3949700"/>
            <a:chOff x="3360" y="1200"/>
            <a:chExt cx="2208" cy="2488"/>
          </a:xfrm>
        </p:grpSpPr>
        <p:sp>
          <p:nvSpPr>
            <p:cNvPr id="16400" name="Rectangle 21"/>
            <p:cNvSpPr>
              <a:spLocks noChangeArrowheads="1"/>
            </p:cNvSpPr>
            <p:nvPr/>
          </p:nvSpPr>
          <p:spPr bwMode="auto">
            <a:xfrm>
              <a:off x="3792" y="1252"/>
              <a:ext cx="1728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01" name="Rectangle 22"/>
            <p:cNvSpPr>
              <a:spLocks noChangeArrowheads="1"/>
            </p:cNvSpPr>
            <p:nvPr/>
          </p:nvSpPr>
          <p:spPr bwMode="auto">
            <a:xfrm>
              <a:off x="3792" y="1776"/>
              <a:ext cx="1728" cy="18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02" name="Text Box 23"/>
            <p:cNvSpPr txBox="1">
              <a:spLocks noChangeArrowheads="1"/>
            </p:cNvSpPr>
            <p:nvPr/>
          </p:nvSpPr>
          <p:spPr bwMode="auto">
            <a:xfrm>
              <a:off x="3840" y="1700"/>
              <a:ext cx="1728" cy="1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_printf: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 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ret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2:call </a:t>
              </a:r>
              <a:r>
                <a:rPr lang="en-US" altLang="zh-CN" sz="2000">
                  <a:solidFill>
                    <a:srgbClr val="FF0000"/>
                  </a:solidFill>
                </a:rPr>
                <a:t>1100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1: j&gt; </a:t>
              </a:r>
              <a:r>
                <a:rPr lang="en-US" altLang="zh-CN" sz="2000">
                  <a:solidFill>
                    <a:srgbClr val="FF0000"/>
                  </a:solidFill>
                </a:rPr>
                <a:t>1080</a:t>
              </a:r>
              <a:r>
                <a:rPr lang="en-US" altLang="zh-CN" sz="2000"/>
                <a:t>, [_i], [_to] _main:mov [</a:t>
              </a:r>
              <a:r>
                <a:rPr lang="en-US" altLang="zh-CN" sz="2000">
                  <a:solidFill>
                    <a:srgbClr val="FF0000"/>
                  </a:solidFill>
                </a:rPr>
                <a:t>1300</a:t>
              </a:r>
              <a:r>
                <a:rPr lang="en-US" altLang="zh-CN" sz="2000"/>
                <a:t>],  0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call </a:t>
              </a:r>
              <a:r>
                <a:rPr lang="en-US" altLang="zh-CN" sz="2000">
                  <a:solidFill>
                    <a:srgbClr val="FF0000"/>
                  </a:solidFill>
                </a:rPr>
                <a:t>1040</a:t>
              </a:r>
            </a:p>
          </p:txBody>
        </p:sp>
        <p:sp>
          <p:nvSpPr>
            <p:cNvPr id="16403" name="Text Box 24"/>
            <p:cNvSpPr txBox="1">
              <a:spLocks noChangeArrowheads="1"/>
            </p:cNvSpPr>
            <p:nvPr/>
          </p:nvSpPr>
          <p:spPr bwMode="auto">
            <a:xfrm>
              <a:off x="3360" y="3438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1000</a:t>
              </a:r>
            </a:p>
          </p:txBody>
        </p:sp>
        <p:sp>
          <p:nvSpPr>
            <p:cNvPr id="16404" name="Text Box 25"/>
            <p:cNvSpPr txBox="1">
              <a:spLocks noChangeArrowheads="1"/>
            </p:cNvSpPr>
            <p:nvPr/>
          </p:nvSpPr>
          <p:spPr bwMode="auto">
            <a:xfrm>
              <a:off x="3360" y="1998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1100</a:t>
              </a:r>
            </a:p>
          </p:txBody>
        </p:sp>
        <p:sp>
          <p:nvSpPr>
            <p:cNvPr id="16405" name="Text Box 26"/>
            <p:cNvSpPr txBox="1">
              <a:spLocks noChangeArrowheads="1"/>
            </p:cNvSpPr>
            <p:nvPr/>
          </p:nvSpPr>
          <p:spPr bwMode="auto">
            <a:xfrm>
              <a:off x="3360" y="2708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1080</a:t>
              </a:r>
            </a:p>
          </p:txBody>
        </p:sp>
        <p:sp>
          <p:nvSpPr>
            <p:cNvPr id="16406" name="Text Box 27"/>
            <p:cNvSpPr txBox="1">
              <a:spLocks noChangeArrowheads="1"/>
            </p:cNvSpPr>
            <p:nvPr/>
          </p:nvSpPr>
          <p:spPr bwMode="auto">
            <a:xfrm>
              <a:off x="3360" y="1258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1300</a:t>
              </a:r>
            </a:p>
          </p:txBody>
        </p:sp>
        <p:sp>
          <p:nvSpPr>
            <p:cNvPr id="16407" name="Text Box 28"/>
            <p:cNvSpPr txBox="1">
              <a:spLocks noChangeArrowheads="1"/>
            </p:cNvSpPr>
            <p:nvPr/>
          </p:nvSpPr>
          <p:spPr bwMode="auto">
            <a:xfrm>
              <a:off x="3792" y="1200"/>
              <a:ext cx="177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_sum:  .int  0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…</a:t>
              </a:r>
            </a:p>
          </p:txBody>
        </p:sp>
        <p:sp>
          <p:nvSpPr>
            <p:cNvPr id="16408" name="Text Box 29"/>
            <p:cNvSpPr txBox="1">
              <a:spLocks noChangeArrowheads="1"/>
            </p:cNvSpPr>
            <p:nvPr/>
          </p:nvSpPr>
          <p:spPr bwMode="auto">
            <a:xfrm>
              <a:off x="3360" y="1566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1288</a:t>
              </a:r>
            </a:p>
          </p:txBody>
        </p:sp>
        <p:sp>
          <p:nvSpPr>
            <p:cNvPr id="16409" name="Text Box 30"/>
            <p:cNvSpPr txBox="1">
              <a:spLocks noChangeArrowheads="1"/>
            </p:cNvSpPr>
            <p:nvPr/>
          </p:nvSpPr>
          <p:spPr bwMode="auto">
            <a:xfrm>
              <a:off x="3360" y="3188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1040</a:t>
              </a:r>
            </a:p>
          </p:txBody>
        </p:sp>
      </p:grpSp>
      <p:sp>
        <p:nvSpPr>
          <p:cNvPr id="321567" name="Text Box 31"/>
          <p:cNvSpPr txBox="1">
            <a:spLocks noChangeArrowheads="1"/>
          </p:cNvSpPr>
          <p:nvPr/>
        </p:nvSpPr>
        <p:spPr bwMode="auto">
          <a:xfrm>
            <a:off x="4038600" y="31242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重定位</a:t>
            </a:r>
          </a:p>
        </p:txBody>
      </p:sp>
      <p:grpSp>
        <p:nvGrpSpPr>
          <p:cNvPr id="321568" name="Group 32"/>
          <p:cNvGrpSpPr>
            <a:grpSpLocks/>
          </p:cNvGrpSpPr>
          <p:nvPr/>
        </p:nvGrpSpPr>
        <p:grpSpPr bwMode="auto">
          <a:xfrm>
            <a:off x="990600" y="5842000"/>
            <a:ext cx="7848600" cy="603250"/>
            <a:chOff x="624" y="3680"/>
            <a:chExt cx="4752" cy="380"/>
          </a:xfrm>
        </p:grpSpPr>
        <p:sp>
          <p:nvSpPr>
            <p:cNvPr id="16398" name="Rectangle 33"/>
            <p:cNvSpPr>
              <a:spLocks noChangeArrowheads="1"/>
            </p:cNvSpPr>
            <p:nvPr/>
          </p:nvSpPr>
          <p:spPr bwMode="auto">
            <a:xfrm>
              <a:off x="624" y="3680"/>
              <a:ext cx="4752" cy="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重定位</a:t>
              </a:r>
              <a:r>
                <a:rPr lang="en-US" altLang="zh-CN" sz="2400" dirty="0">
                  <a:solidFill>
                    <a:srgbClr val="FF0000"/>
                  </a:solidFill>
                </a:rPr>
                <a:t>:</a:t>
              </a:r>
              <a:r>
                <a:rPr lang="en-US" altLang="zh-CN" sz="2400" dirty="0"/>
                <a:t> </a:t>
              </a:r>
              <a:r>
                <a:rPr lang="zh-CN" altLang="en-US" sz="2400" dirty="0"/>
                <a:t>为执行程序而对其中出现的地址所做的修改</a:t>
              </a:r>
            </a:p>
          </p:txBody>
        </p:sp>
        <p:pic>
          <p:nvPicPr>
            <p:cNvPr id="16399" name="Picture 34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" y="384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1571" name="Oval 35"/>
          <p:cNvSpPr>
            <a:spLocks noChangeArrowheads="1"/>
          </p:cNvSpPr>
          <p:nvPr/>
        </p:nvSpPr>
        <p:spPr bwMode="auto">
          <a:xfrm>
            <a:off x="1676400" y="5410200"/>
            <a:ext cx="762000" cy="4572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21572" name="Oval 36"/>
          <p:cNvSpPr>
            <a:spLocks noChangeArrowheads="1"/>
          </p:cNvSpPr>
          <p:nvPr/>
        </p:nvSpPr>
        <p:spPr bwMode="auto">
          <a:xfrm>
            <a:off x="2730500" y="4978400"/>
            <a:ext cx="762000" cy="4572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21573" name="Oval 37"/>
          <p:cNvSpPr>
            <a:spLocks noChangeArrowheads="1"/>
          </p:cNvSpPr>
          <p:nvPr/>
        </p:nvSpPr>
        <p:spPr bwMode="auto">
          <a:xfrm>
            <a:off x="1752600" y="4584700"/>
            <a:ext cx="762000" cy="4572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21574" name="Oval 38"/>
          <p:cNvSpPr>
            <a:spLocks noChangeArrowheads="1"/>
          </p:cNvSpPr>
          <p:nvPr/>
        </p:nvSpPr>
        <p:spPr bwMode="auto">
          <a:xfrm>
            <a:off x="1968500" y="4229100"/>
            <a:ext cx="762000" cy="4572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6565900" y="5410200"/>
            <a:ext cx="762000" cy="4572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7620000" y="4978400"/>
            <a:ext cx="762000" cy="4572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6642100" y="4584700"/>
            <a:ext cx="762000" cy="4572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6858000" y="4229100"/>
            <a:ext cx="762000" cy="457200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215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215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997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2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99"/>
                            </p:stCondLst>
                            <p:childTnLst>
                              <p:par>
                                <p:cTn id="11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98"/>
                            </p:stCondLst>
                            <p:childTnLst>
                              <p:par>
                                <p:cTn id="13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97"/>
                            </p:stCondLst>
                            <p:childTnLst>
                              <p:par>
                                <p:cTn id="15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32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32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50" grpId="0"/>
      <p:bldP spid="321551" grpId="0" animBg="1"/>
      <p:bldP spid="321552" grpId="0" animBg="1"/>
      <p:bldP spid="321567" grpId="0"/>
      <p:bldP spid="321571" grpId="0" animBg="1"/>
      <p:bldP spid="321572" grpId="0" animBg="1"/>
      <p:bldP spid="321573" grpId="0" animBg="1"/>
      <p:bldP spid="32157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重定位可以执行的时机</a:t>
            </a:r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第一种时机</a:t>
            </a:r>
            <a:r>
              <a:rPr lang="en-US" altLang="zh-CN"/>
              <a:t>: </a:t>
            </a:r>
            <a:r>
              <a:rPr lang="zh-CN" altLang="en-US"/>
              <a:t>在编译链接时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4343400" y="3306763"/>
            <a:ext cx="1143000" cy="99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ld</a:t>
            </a:r>
          </a:p>
        </p:txBody>
      </p:sp>
      <p:grpSp>
        <p:nvGrpSpPr>
          <p:cNvPr id="322565" name="Group 5"/>
          <p:cNvGrpSpPr>
            <a:grpSpLocks/>
          </p:cNvGrpSpPr>
          <p:nvPr/>
        </p:nvGrpSpPr>
        <p:grpSpPr bwMode="auto">
          <a:xfrm>
            <a:off x="152400" y="1858963"/>
            <a:ext cx="4724400" cy="4008437"/>
            <a:chOff x="96" y="1171"/>
            <a:chExt cx="2976" cy="2525"/>
          </a:xfrm>
        </p:grpSpPr>
        <p:sp>
          <p:nvSpPr>
            <p:cNvPr id="17433" name="Text Box 6"/>
            <p:cNvSpPr txBox="1">
              <a:spLocks noChangeArrowheads="1"/>
            </p:cNvSpPr>
            <p:nvPr/>
          </p:nvSpPr>
          <p:spPr bwMode="auto">
            <a:xfrm>
              <a:off x="96" y="1641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40</a:t>
              </a:r>
            </a:p>
          </p:txBody>
        </p:sp>
        <p:sp>
          <p:nvSpPr>
            <p:cNvPr id="17434" name="Text Box 7"/>
            <p:cNvSpPr txBox="1">
              <a:spLocks noChangeArrowheads="1"/>
            </p:cNvSpPr>
            <p:nvPr/>
          </p:nvSpPr>
          <p:spPr bwMode="auto">
            <a:xfrm>
              <a:off x="96" y="2131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80</a:t>
              </a:r>
            </a:p>
          </p:txBody>
        </p:sp>
        <p:sp>
          <p:nvSpPr>
            <p:cNvPr id="17435" name="Text Box 8"/>
            <p:cNvSpPr txBox="1">
              <a:spLocks noChangeArrowheads="1"/>
            </p:cNvSpPr>
            <p:nvPr/>
          </p:nvSpPr>
          <p:spPr bwMode="auto">
            <a:xfrm>
              <a:off x="96" y="300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12</a:t>
              </a:r>
            </a:p>
          </p:txBody>
        </p:sp>
        <p:grpSp>
          <p:nvGrpSpPr>
            <p:cNvPr id="17436" name="Group 9"/>
            <p:cNvGrpSpPr>
              <a:grpSpLocks/>
            </p:cNvGrpSpPr>
            <p:nvPr/>
          </p:nvGrpSpPr>
          <p:grpSpPr bwMode="auto">
            <a:xfrm>
              <a:off x="144" y="1171"/>
              <a:ext cx="2928" cy="2525"/>
              <a:chOff x="144" y="1171"/>
              <a:chExt cx="2928" cy="2525"/>
            </a:xfrm>
          </p:grpSpPr>
          <p:sp>
            <p:nvSpPr>
              <p:cNvPr id="17437" name="Rectangle 10"/>
              <p:cNvSpPr>
                <a:spLocks noChangeArrowheads="1"/>
              </p:cNvSpPr>
              <p:nvPr/>
            </p:nvSpPr>
            <p:spPr bwMode="auto">
              <a:xfrm>
                <a:off x="393" y="1187"/>
                <a:ext cx="1575" cy="14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17438" name="Text Box 11"/>
              <p:cNvSpPr txBox="1">
                <a:spLocks noChangeArrowheads="1"/>
              </p:cNvSpPr>
              <p:nvPr/>
            </p:nvSpPr>
            <p:spPr bwMode="auto">
              <a:xfrm>
                <a:off x="336" y="1171"/>
                <a:ext cx="1680" cy="14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buClrTx/>
                  <a:buSzTx/>
                  <a:buFontTx/>
                  <a:buNone/>
                </a:pPr>
                <a:r>
                  <a:rPr lang="en-US" altLang="zh-CN" sz="1800"/>
                  <a:t>_entry: </a:t>
                </a:r>
                <a:r>
                  <a:rPr lang="en-US" altLang="zh-CN" sz="1800">
                    <a:solidFill>
                      <a:srgbClr val="FF0000"/>
                    </a:solidFill>
                  </a:rPr>
                  <a:t>//</a:t>
                </a:r>
                <a:r>
                  <a:rPr lang="zh-CN" altLang="en-US" sz="1800">
                    <a:solidFill>
                      <a:srgbClr val="FF0000"/>
                    </a:solidFill>
                  </a:rPr>
                  <a:t>入口地址</a:t>
                </a:r>
              </a:p>
              <a:p>
                <a:pPr eaLnBrk="1" hangingPunct="1">
                  <a:lnSpc>
                    <a:spcPct val="110000"/>
                  </a:lnSpc>
                  <a:buClrTx/>
                  <a:buSzTx/>
                  <a:buFontTx/>
                  <a:buNone/>
                </a:pPr>
                <a:r>
                  <a:rPr lang="zh-CN" altLang="en-US" sz="1800"/>
                  <a:t>    </a:t>
                </a:r>
                <a:r>
                  <a:rPr lang="en-US" altLang="zh-CN" sz="1800"/>
                  <a:t>call _main</a:t>
                </a:r>
              </a:p>
              <a:p>
                <a:pPr eaLnBrk="1" hangingPunct="1">
                  <a:lnSpc>
                    <a:spcPct val="110000"/>
                  </a:lnSpc>
                  <a:buClrTx/>
                  <a:buSzTx/>
                  <a:buFontTx/>
                  <a:buNone/>
                </a:pPr>
                <a:r>
                  <a:rPr lang="en-US" altLang="zh-CN" sz="1800"/>
                  <a:t>_main:</a:t>
                </a:r>
              </a:p>
              <a:p>
                <a:pPr eaLnBrk="1" hangingPunct="1">
                  <a:lnSpc>
                    <a:spcPct val="110000"/>
                  </a:lnSpc>
                  <a:buClrTx/>
                  <a:buSzTx/>
                  <a:buFontTx/>
                  <a:buNone/>
                </a:pPr>
                <a:r>
                  <a:rPr lang="en-US" altLang="zh-CN" sz="1800"/>
                  <a:t>    mov [_sum],  0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1:  j&gt; 2f, [_i], [_to]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2:  call _printf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    ret  </a:t>
                </a:r>
              </a:p>
            </p:txBody>
          </p:sp>
          <p:sp>
            <p:nvSpPr>
              <p:cNvPr id="17439" name="Text Box 12"/>
              <p:cNvSpPr txBox="1">
                <a:spLocks noChangeArrowheads="1"/>
              </p:cNvSpPr>
              <p:nvPr/>
            </p:nvSpPr>
            <p:spPr bwMode="auto">
              <a:xfrm>
                <a:off x="144" y="1171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7440" name="Rectangle 13"/>
              <p:cNvSpPr>
                <a:spLocks noChangeArrowheads="1"/>
              </p:cNvSpPr>
              <p:nvPr/>
            </p:nvSpPr>
            <p:spPr bwMode="auto">
              <a:xfrm>
                <a:off x="393" y="2717"/>
                <a:ext cx="1575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17441" name="Text Box 14"/>
              <p:cNvSpPr txBox="1">
                <a:spLocks noChangeArrowheads="1"/>
              </p:cNvSpPr>
              <p:nvPr/>
            </p:nvSpPr>
            <p:spPr bwMode="auto">
              <a:xfrm>
                <a:off x="384" y="2748"/>
                <a:ext cx="144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r>
                  <a:rPr lang="en-US" altLang="zh-CN" sz="1800"/>
                  <a:t>.data: 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     _sum:  .int  0   </a:t>
                </a:r>
              </a:p>
            </p:txBody>
          </p:sp>
          <p:sp>
            <p:nvSpPr>
              <p:cNvPr id="17442" name="Text Box 15"/>
              <p:cNvSpPr txBox="1">
                <a:spLocks noChangeArrowheads="1"/>
              </p:cNvSpPr>
              <p:nvPr/>
            </p:nvSpPr>
            <p:spPr bwMode="auto">
              <a:xfrm>
                <a:off x="144" y="2659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7443" name="Rectangle 16"/>
              <p:cNvSpPr>
                <a:spLocks noChangeArrowheads="1"/>
              </p:cNvSpPr>
              <p:nvPr/>
            </p:nvSpPr>
            <p:spPr bwMode="auto">
              <a:xfrm>
                <a:off x="393" y="3261"/>
                <a:ext cx="1575" cy="40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17444" name="Text Box 17"/>
              <p:cNvSpPr txBox="1">
                <a:spLocks noChangeArrowheads="1"/>
              </p:cNvSpPr>
              <p:nvPr/>
            </p:nvSpPr>
            <p:spPr bwMode="auto">
              <a:xfrm>
                <a:off x="384" y="3292"/>
                <a:ext cx="144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r>
                  <a:rPr lang="en-US" altLang="zh-CN" sz="1800"/>
                  <a:t>_printf: 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     …</a:t>
                </a:r>
              </a:p>
            </p:txBody>
          </p:sp>
          <p:sp>
            <p:nvSpPr>
              <p:cNvPr id="17445" name="Text Box 18"/>
              <p:cNvSpPr txBox="1">
                <a:spLocks noChangeArrowheads="1"/>
              </p:cNvSpPr>
              <p:nvPr/>
            </p:nvSpPr>
            <p:spPr bwMode="auto">
              <a:xfrm>
                <a:off x="144" y="3187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7446" name="Line 19"/>
              <p:cNvSpPr>
                <a:spLocks noChangeShapeType="1"/>
              </p:cNvSpPr>
              <p:nvPr/>
            </p:nvSpPr>
            <p:spPr bwMode="auto">
              <a:xfrm>
                <a:off x="1968" y="1843"/>
                <a:ext cx="72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7" name="Line 20"/>
              <p:cNvSpPr>
                <a:spLocks noChangeShapeType="1"/>
              </p:cNvSpPr>
              <p:nvPr/>
            </p:nvSpPr>
            <p:spPr bwMode="auto">
              <a:xfrm flipV="1">
                <a:off x="1968" y="2419"/>
                <a:ext cx="720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8" name="Line 21"/>
              <p:cNvSpPr>
                <a:spLocks noChangeShapeType="1"/>
              </p:cNvSpPr>
              <p:nvPr/>
            </p:nvSpPr>
            <p:spPr bwMode="auto">
              <a:xfrm flipV="1">
                <a:off x="1968" y="2467"/>
                <a:ext cx="720" cy="10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9" name="Text Box 22"/>
              <p:cNvSpPr txBox="1">
                <a:spLocks noChangeArrowheads="1"/>
              </p:cNvSpPr>
              <p:nvPr/>
            </p:nvSpPr>
            <p:spPr bwMode="auto">
              <a:xfrm>
                <a:off x="2256" y="2995"/>
                <a:ext cx="8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/>
                  <a:t>printf.o</a:t>
                </a:r>
              </a:p>
            </p:txBody>
          </p:sp>
          <p:sp>
            <p:nvSpPr>
              <p:cNvPr id="17450" name="Text Box 23"/>
              <p:cNvSpPr txBox="1">
                <a:spLocks noChangeArrowheads="1"/>
              </p:cNvSpPr>
              <p:nvPr/>
            </p:nvSpPr>
            <p:spPr bwMode="auto">
              <a:xfrm>
                <a:off x="2112" y="1747"/>
                <a:ext cx="8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/>
                  <a:t>sum.o</a:t>
                </a:r>
              </a:p>
            </p:txBody>
          </p:sp>
        </p:grpSp>
      </p:grpSp>
      <p:sp>
        <p:nvSpPr>
          <p:cNvPr id="322584" name="Line 24"/>
          <p:cNvSpPr>
            <a:spLocks noChangeShapeType="1"/>
          </p:cNvSpPr>
          <p:nvPr/>
        </p:nvSpPr>
        <p:spPr bwMode="auto">
          <a:xfrm>
            <a:off x="5562600" y="3840163"/>
            <a:ext cx="685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2585" name="Group 25"/>
          <p:cNvGrpSpPr>
            <a:grpSpLocks/>
          </p:cNvGrpSpPr>
          <p:nvPr/>
        </p:nvGrpSpPr>
        <p:grpSpPr bwMode="auto">
          <a:xfrm>
            <a:off x="4419600" y="2163763"/>
            <a:ext cx="914400" cy="1143000"/>
            <a:chOff x="2784" y="1363"/>
            <a:chExt cx="576" cy="720"/>
          </a:xfrm>
        </p:grpSpPr>
        <p:sp>
          <p:nvSpPr>
            <p:cNvPr id="17431" name="Text Box 26"/>
            <p:cNvSpPr txBox="1">
              <a:spLocks noChangeArrowheads="1"/>
            </p:cNvSpPr>
            <p:nvPr/>
          </p:nvSpPr>
          <p:spPr bwMode="auto">
            <a:xfrm>
              <a:off x="2784" y="1363"/>
              <a:ext cx="576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1000</a:t>
              </a:r>
            </a:p>
          </p:txBody>
        </p:sp>
        <p:sp>
          <p:nvSpPr>
            <p:cNvPr id="17432" name="Line 27"/>
            <p:cNvSpPr>
              <a:spLocks noChangeShapeType="1"/>
            </p:cNvSpPr>
            <p:nvPr/>
          </p:nvSpPr>
          <p:spPr bwMode="auto">
            <a:xfrm>
              <a:off x="3072" y="1651"/>
              <a:ext cx="0" cy="43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2588" name="Group 28"/>
          <p:cNvGrpSpPr>
            <a:grpSpLocks/>
          </p:cNvGrpSpPr>
          <p:nvPr/>
        </p:nvGrpSpPr>
        <p:grpSpPr bwMode="auto">
          <a:xfrm>
            <a:off x="990600" y="5867400"/>
            <a:ext cx="7543800" cy="603250"/>
            <a:chOff x="624" y="3680"/>
            <a:chExt cx="4752" cy="380"/>
          </a:xfrm>
        </p:grpSpPr>
        <p:sp>
          <p:nvSpPr>
            <p:cNvPr id="17429" name="Rectangle 29"/>
            <p:cNvSpPr>
              <a:spLocks noChangeArrowheads="1"/>
            </p:cNvSpPr>
            <p:nvPr/>
          </p:nvSpPr>
          <p:spPr bwMode="auto">
            <a:xfrm>
              <a:off x="624" y="3680"/>
              <a:ext cx="4752" cy="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绝对代码</a:t>
              </a:r>
              <a:r>
                <a:rPr lang="en-US" altLang="zh-CN" sz="2400">
                  <a:solidFill>
                    <a:srgbClr val="FF0000"/>
                  </a:solidFill>
                </a:rPr>
                <a:t>:</a:t>
              </a:r>
              <a:r>
                <a:rPr lang="en-US" altLang="zh-CN" sz="2400"/>
                <a:t> </a:t>
              </a:r>
              <a:r>
                <a:rPr lang="zh-CN" altLang="en-US" sz="2400"/>
                <a:t>这样的代码只能放在事先确定的位置上</a:t>
              </a:r>
            </a:p>
          </p:txBody>
        </p:sp>
        <p:pic>
          <p:nvPicPr>
            <p:cNvPr id="17430" name="Picture 30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" y="384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2597" name="Group 37"/>
          <p:cNvGrpSpPr>
            <a:grpSpLocks/>
          </p:cNvGrpSpPr>
          <p:nvPr/>
        </p:nvGrpSpPr>
        <p:grpSpPr bwMode="auto">
          <a:xfrm>
            <a:off x="5638800" y="1905000"/>
            <a:ext cx="3505200" cy="3949700"/>
            <a:chOff x="3360" y="1200"/>
            <a:chExt cx="2208" cy="2488"/>
          </a:xfrm>
        </p:grpSpPr>
        <p:sp>
          <p:nvSpPr>
            <p:cNvPr id="17419" name="Rectangle 38"/>
            <p:cNvSpPr>
              <a:spLocks noChangeArrowheads="1"/>
            </p:cNvSpPr>
            <p:nvPr/>
          </p:nvSpPr>
          <p:spPr bwMode="auto">
            <a:xfrm>
              <a:off x="3792" y="1252"/>
              <a:ext cx="1728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20" name="Rectangle 39"/>
            <p:cNvSpPr>
              <a:spLocks noChangeArrowheads="1"/>
            </p:cNvSpPr>
            <p:nvPr/>
          </p:nvSpPr>
          <p:spPr bwMode="auto">
            <a:xfrm>
              <a:off x="3792" y="1776"/>
              <a:ext cx="1728" cy="18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21" name="Text Box 40"/>
            <p:cNvSpPr txBox="1">
              <a:spLocks noChangeArrowheads="1"/>
            </p:cNvSpPr>
            <p:nvPr/>
          </p:nvSpPr>
          <p:spPr bwMode="auto">
            <a:xfrm>
              <a:off x="3840" y="1700"/>
              <a:ext cx="1728" cy="1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_printf: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 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ret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2:call </a:t>
              </a:r>
              <a:r>
                <a:rPr lang="en-US" altLang="zh-CN" sz="2000">
                  <a:solidFill>
                    <a:srgbClr val="FF0000"/>
                  </a:solidFill>
                </a:rPr>
                <a:t>1100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1: j&gt; </a:t>
              </a:r>
              <a:r>
                <a:rPr lang="en-US" altLang="zh-CN" sz="2000">
                  <a:solidFill>
                    <a:srgbClr val="FF0000"/>
                  </a:solidFill>
                </a:rPr>
                <a:t>1080</a:t>
              </a:r>
              <a:r>
                <a:rPr lang="en-US" altLang="zh-CN" sz="2000"/>
                <a:t>, [_i], [_to] _main:mov [</a:t>
              </a:r>
              <a:r>
                <a:rPr lang="en-US" altLang="zh-CN" sz="2000">
                  <a:solidFill>
                    <a:srgbClr val="FF0000"/>
                  </a:solidFill>
                </a:rPr>
                <a:t>1300</a:t>
              </a:r>
              <a:r>
                <a:rPr lang="en-US" altLang="zh-CN" sz="2000"/>
                <a:t>],  0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call </a:t>
              </a:r>
              <a:r>
                <a:rPr lang="en-US" altLang="zh-CN" sz="2000">
                  <a:solidFill>
                    <a:srgbClr val="FF0000"/>
                  </a:solidFill>
                </a:rPr>
                <a:t>1040</a:t>
              </a:r>
            </a:p>
          </p:txBody>
        </p:sp>
        <p:sp>
          <p:nvSpPr>
            <p:cNvPr id="17422" name="Text Box 41"/>
            <p:cNvSpPr txBox="1">
              <a:spLocks noChangeArrowheads="1"/>
            </p:cNvSpPr>
            <p:nvPr/>
          </p:nvSpPr>
          <p:spPr bwMode="auto">
            <a:xfrm>
              <a:off x="3360" y="3438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1000</a:t>
              </a:r>
            </a:p>
          </p:txBody>
        </p:sp>
        <p:sp>
          <p:nvSpPr>
            <p:cNvPr id="17423" name="Text Box 42"/>
            <p:cNvSpPr txBox="1">
              <a:spLocks noChangeArrowheads="1"/>
            </p:cNvSpPr>
            <p:nvPr/>
          </p:nvSpPr>
          <p:spPr bwMode="auto">
            <a:xfrm>
              <a:off x="3360" y="1998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1100</a:t>
              </a:r>
            </a:p>
          </p:txBody>
        </p:sp>
        <p:sp>
          <p:nvSpPr>
            <p:cNvPr id="17424" name="Text Box 43"/>
            <p:cNvSpPr txBox="1">
              <a:spLocks noChangeArrowheads="1"/>
            </p:cNvSpPr>
            <p:nvPr/>
          </p:nvSpPr>
          <p:spPr bwMode="auto">
            <a:xfrm>
              <a:off x="3360" y="2708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1080</a:t>
              </a:r>
            </a:p>
          </p:txBody>
        </p:sp>
        <p:sp>
          <p:nvSpPr>
            <p:cNvPr id="17425" name="Text Box 44"/>
            <p:cNvSpPr txBox="1">
              <a:spLocks noChangeArrowheads="1"/>
            </p:cNvSpPr>
            <p:nvPr/>
          </p:nvSpPr>
          <p:spPr bwMode="auto">
            <a:xfrm>
              <a:off x="3360" y="1258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1300</a:t>
              </a:r>
            </a:p>
          </p:txBody>
        </p:sp>
        <p:sp>
          <p:nvSpPr>
            <p:cNvPr id="17426" name="Text Box 45"/>
            <p:cNvSpPr txBox="1">
              <a:spLocks noChangeArrowheads="1"/>
            </p:cNvSpPr>
            <p:nvPr/>
          </p:nvSpPr>
          <p:spPr bwMode="auto">
            <a:xfrm>
              <a:off x="3792" y="1200"/>
              <a:ext cx="177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_sum:  .int  0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…</a:t>
              </a:r>
            </a:p>
          </p:txBody>
        </p:sp>
        <p:sp>
          <p:nvSpPr>
            <p:cNvPr id="17427" name="Text Box 46"/>
            <p:cNvSpPr txBox="1">
              <a:spLocks noChangeArrowheads="1"/>
            </p:cNvSpPr>
            <p:nvPr/>
          </p:nvSpPr>
          <p:spPr bwMode="auto">
            <a:xfrm>
              <a:off x="3360" y="1566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1288</a:t>
              </a:r>
            </a:p>
          </p:txBody>
        </p:sp>
        <p:sp>
          <p:nvSpPr>
            <p:cNvPr id="17428" name="Text Box 47"/>
            <p:cNvSpPr txBox="1">
              <a:spLocks noChangeArrowheads="1"/>
            </p:cNvSpPr>
            <p:nvPr/>
          </p:nvSpPr>
          <p:spPr bwMode="auto">
            <a:xfrm>
              <a:off x="3360" y="3188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1040</a:t>
              </a:r>
            </a:p>
          </p:txBody>
        </p:sp>
      </p:grpSp>
      <p:sp>
        <p:nvSpPr>
          <p:cNvPr id="322596" name="AutoShape 36"/>
          <p:cNvSpPr>
            <a:spLocks noChangeArrowheads="1"/>
          </p:cNvSpPr>
          <p:nvPr/>
        </p:nvSpPr>
        <p:spPr bwMode="auto">
          <a:xfrm rot="10800000">
            <a:off x="6400800" y="914400"/>
            <a:ext cx="2286000" cy="914400"/>
          </a:xfrm>
          <a:prstGeom prst="wedgeRoundRectCallout">
            <a:avLst>
              <a:gd name="adj1" fmla="val 31181"/>
              <a:gd name="adj2" fmla="val -7344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这样的代码叫绝对代码</a:t>
            </a:r>
            <a:r>
              <a:rPr lang="en-US" altLang="zh-CN" sz="240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2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3" grpId="0"/>
      <p:bldP spid="322564" grpId="0" animBg="1"/>
      <p:bldP spid="322584" grpId="0" animBg="1"/>
      <p:bldP spid="3225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重定位可以执行的时机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7620000" cy="1219199"/>
          </a:xfrm>
        </p:spPr>
        <p:txBody>
          <a:bodyPr/>
          <a:lstStyle/>
          <a:p>
            <a:r>
              <a:rPr lang="zh-CN" altLang="en-US" sz="2000" dirty="0" smtClean="0"/>
              <a:t>如何控制链接器按特定地址链接？</a:t>
            </a:r>
            <a:endParaRPr lang="en-US" altLang="zh-CN" sz="2000" dirty="0" smtClean="0"/>
          </a:p>
          <a:p>
            <a:r>
              <a:rPr lang="zh-CN" altLang="en-US" sz="2000" dirty="0" smtClean="0"/>
              <a:t>链接脚本</a:t>
            </a:r>
            <a:endParaRPr lang="en-US" altLang="zh-CN" sz="2000" dirty="0" smtClean="0"/>
          </a:p>
          <a:p>
            <a:r>
              <a:rPr lang="en-US" altLang="zh-CN" sz="2000" dirty="0" err="1" smtClean="0"/>
              <a:t>ld</a:t>
            </a:r>
            <a:r>
              <a:rPr lang="en-US" altLang="zh-CN" sz="2000" dirty="0" smtClean="0"/>
              <a:t> -verbose</a:t>
            </a:r>
            <a:r>
              <a:rPr lang="zh-CN" altLang="en-US" sz="2000" dirty="0" smtClean="0"/>
              <a:t>查看默认的</a:t>
            </a:r>
            <a:r>
              <a:rPr lang="en-US" altLang="zh-CN" sz="2000" dirty="0" err="1" smtClean="0"/>
              <a:t>lds</a:t>
            </a:r>
            <a:endParaRPr lang="zh-CN" altLang="en-US" sz="20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797619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重定位可以执行的时机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7620000" cy="4525963"/>
          </a:xfrm>
        </p:spPr>
        <p:txBody>
          <a:bodyPr/>
          <a:lstStyle/>
          <a:p>
            <a:r>
              <a:rPr lang="en-US" altLang="zh-CN" sz="1400" smtClean="0"/>
              <a:t>GNU ld version 2.19.51.0.14-34.fc12 20090722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Supported emulations: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elf_i386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i386</a:t>
            </a:r>
            <a:r>
              <a:rPr lang="en-US" altLang="zh-CN" sz="1400" smtClean="0">
                <a:hlinkClick r:id="rId2"/>
              </a:rPr>
              <a:t>linux</a:t>
            </a:r>
            <a:endParaRPr lang="en-US" altLang="zh-CN" sz="1400" smtClean="0"/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elf_x86_64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using internal linker script: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==================================================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/* Script for -z combreloc: combine and sort reloc sections */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OUTPUT_FORMAT("elf32-i386", "elf32-i386",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"elf32-i386")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OUTPUT_ARCH(i386)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ENTRY(_start)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SEARCH_DIR("/usr/i686-redhat-</a:t>
            </a:r>
            <a:r>
              <a:rPr lang="en-US" altLang="zh-CN" sz="1400" smtClean="0">
                <a:hlinkClick r:id="rId2"/>
              </a:rPr>
              <a:t>linux</a:t>
            </a:r>
            <a:r>
              <a:rPr lang="en-US" altLang="zh-CN" sz="1400" smtClean="0"/>
              <a:t>/lib"); SEARCH_DIR("/usr/local/lib"); SEARCH_DIR("/lib"); SEARCH_DIR("/usr/lib");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SECTIONS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{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/* Read-only sections, merged into text segment: */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PROVIDE (__executable_start = SEGMENT_START("text-segment", </a:t>
            </a:r>
            <a:r>
              <a:rPr lang="en-US" altLang="zh-CN" sz="1400" smtClean="0">
                <a:solidFill>
                  <a:srgbClr val="FF0000"/>
                </a:solidFill>
              </a:rPr>
              <a:t>0x08048000</a:t>
            </a:r>
            <a:r>
              <a:rPr lang="en-US" altLang="zh-CN" sz="1400" smtClean="0"/>
              <a:t>)); . = SEGMENT_START("text-segment",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0x08048000) + SIZEOF_HEADERS;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重定位可以执行的时机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7620000" cy="4525963"/>
          </a:xfrm>
        </p:spPr>
        <p:txBody>
          <a:bodyPr/>
          <a:lstStyle/>
          <a:p>
            <a:r>
              <a:rPr lang="en-US" altLang="zh-CN" dirty="0" smtClean="0"/>
              <a:t>.text </a:t>
            </a:r>
            <a:r>
              <a:rPr lang="en-US" altLang="zh-CN" dirty="0" err="1" smtClean="0"/>
              <a:t>0x300000</a:t>
            </a:r>
            <a:r>
              <a:rPr lang="en-US" altLang="zh-CN" dirty="0" smtClean="0"/>
              <a:t> : </a:t>
            </a:r>
            <a:br>
              <a:rPr lang="en-US" altLang="zh-CN" dirty="0" smtClean="0"/>
            </a:br>
            <a:r>
              <a:rPr lang="en-US" altLang="zh-CN" dirty="0" smtClean="0"/>
              <a:t> { </a:t>
            </a:r>
            <a:br>
              <a:rPr lang="en-US" altLang="zh-CN" dirty="0" smtClean="0"/>
            </a:br>
            <a:r>
              <a:rPr lang="en-US" altLang="zh-CN" dirty="0" smtClean="0"/>
              <a:t>  *(.text) </a:t>
            </a:r>
            <a:br>
              <a:rPr lang="en-US" altLang="zh-CN" dirty="0" smtClean="0"/>
            </a:br>
            <a:r>
              <a:rPr lang="en-US" altLang="zh-CN" dirty="0" smtClean="0"/>
              <a:t>  *(.</a:t>
            </a:r>
            <a:r>
              <a:rPr lang="en-US" altLang="zh-CN" dirty="0" err="1" smtClean="0"/>
              <a:t>rodata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 }</a:t>
            </a:r>
            <a:br>
              <a:rPr lang="en-US" altLang="zh-CN" dirty="0" smtClean="0"/>
            </a:br>
            <a:r>
              <a:rPr lang="en-US" altLang="zh-CN" dirty="0" smtClean="0"/>
              <a:t>    .data </a:t>
            </a:r>
            <a:r>
              <a:rPr lang="en-US" altLang="zh-CN" dirty="0" err="1" smtClean="0"/>
              <a:t>0x33ffff</a:t>
            </a:r>
            <a:r>
              <a:rPr lang="en-US" altLang="zh-CN" dirty="0" smtClean="0"/>
              <a:t> :  </a:t>
            </a:r>
            <a:br>
              <a:rPr lang="en-US" altLang="zh-CN" dirty="0" smtClean="0"/>
            </a:br>
            <a:r>
              <a:rPr lang="en-US" altLang="zh-CN" dirty="0" smtClean="0"/>
              <a:t> { </a:t>
            </a:r>
            <a:br>
              <a:rPr lang="en-US" altLang="zh-CN" dirty="0" smtClean="0"/>
            </a:br>
            <a:r>
              <a:rPr lang="en-US" altLang="zh-CN" dirty="0" smtClean="0"/>
              <a:t>  *(.data) </a:t>
            </a:r>
            <a:br>
              <a:rPr lang="en-US" altLang="zh-CN" dirty="0" smtClean="0"/>
            </a:br>
            <a:r>
              <a:rPr lang="en-US" altLang="zh-CN" dirty="0" smtClean="0"/>
              <a:t> 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并发 </a:t>
            </a:r>
            <a:r>
              <a:rPr lang="zh-CN" altLang="en-US" smtClean="0">
                <a:sym typeface="Symbol" panose="05050102010706020507" pitchFamily="18" charset="2"/>
              </a:rPr>
              <a:t> 多个程序同时在内存中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765175" y="1143000"/>
            <a:ext cx="83788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分别用</a:t>
            </a:r>
            <a:r>
              <a:rPr lang="en-US" altLang="zh-CN"/>
              <a:t>1000</a:t>
            </a:r>
            <a:r>
              <a:rPr lang="zh-CN" altLang="en-US"/>
              <a:t>，</a:t>
            </a:r>
            <a:r>
              <a:rPr lang="en-US" altLang="zh-CN"/>
              <a:t>2000</a:t>
            </a:r>
            <a:r>
              <a:rPr lang="zh-CN" altLang="en-US"/>
              <a:t>，</a:t>
            </a:r>
            <a:r>
              <a:rPr lang="en-US" altLang="zh-CN"/>
              <a:t>… </a:t>
            </a:r>
            <a:r>
              <a:rPr lang="zh-CN" altLang="en-US"/>
              <a:t>吗</a:t>
            </a:r>
            <a:r>
              <a:rPr lang="en-US" altLang="zh-CN"/>
              <a:t>?  </a:t>
            </a:r>
            <a:r>
              <a:rPr lang="zh-CN" altLang="en-US"/>
              <a:t>第二种时机</a:t>
            </a:r>
            <a:r>
              <a:rPr lang="en-US" altLang="zh-CN"/>
              <a:t>: </a:t>
            </a:r>
            <a:r>
              <a:rPr lang="zh-CN" altLang="en-US"/>
              <a:t>载入时</a:t>
            </a:r>
          </a:p>
        </p:txBody>
      </p:sp>
      <p:sp>
        <p:nvSpPr>
          <p:cNvPr id="323588" name="Line 4"/>
          <p:cNvSpPr>
            <a:spLocks noChangeShapeType="1"/>
          </p:cNvSpPr>
          <p:nvPr/>
        </p:nvSpPr>
        <p:spPr bwMode="auto">
          <a:xfrm>
            <a:off x="4953000" y="3798888"/>
            <a:ext cx="685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3589" name="Group 5"/>
          <p:cNvGrpSpPr>
            <a:grpSpLocks/>
          </p:cNvGrpSpPr>
          <p:nvPr/>
        </p:nvGrpSpPr>
        <p:grpSpPr bwMode="auto">
          <a:xfrm>
            <a:off x="3810000" y="2122488"/>
            <a:ext cx="914400" cy="1143000"/>
            <a:chOff x="2784" y="1363"/>
            <a:chExt cx="576" cy="720"/>
          </a:xfrm>
        </p:grpSpPr>
        <p:sp>
          <p:nvSpPr>
            <p:cNvPr id="21533" name="Text Box 6"/>
            <p:cNvSpPr txBox="1">
              <a:spLocks noChangeArrowheads="1"/>
            </p:cNvSpPr>
            <p:nvPr/>
          </p:nvSpPr>
          <p:spPr bwMode="auto">
            <a:xfrm>
              <a:off x="2784" y="1363"/>
              <a:ext cx="576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3000</a:t>
              </a:r>
            </a:p>
          </p:txBody>
        </p:sp>
        <p:sp>
          <p:nvSpPr>
            <p:cNvPr id="21534" name="Line 7"/>
            <p:cNvSpPr>
              <a:spLocks noChangeShapeType="1"/>
            </p:cNvSpPr>
            <p:nvPr/>
          </p:nvSpPr>
          <p:spPr bwMode="auto">
            <a:xfrm>
              <a:off x="3072" y="1651"/>
              <a:ext cx="0" cy="43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3597" name="Group 13"/>
          <p:cNvGrpSpPr>
            <a:grpSpLocks/>
          </p:cNvGrpSpPr>
          <p:nvPr/>
        </p:nvGrpSpPr>
        <p:grpSpPr bwMode="auto">
          <a:xfrm>
            <a:off x="381000" y="1863725"/>
            <a:ext cx="2819400" cy="3927475"/>
            <a:chOff x="816" y="1400"/>
            <a:chExt cx="1776" cy="2474"/>
          </a:xfrm>
        </p:grpSpPr>
        <p:sp>
          <p:nvSpPr>
            <p:cNvPr id="21529" name="Rectangle 14"/>
            <p:cNvSpPr>
              <a:spLocks noChangeArrowheads="1"/>
            </p:cNvSpPr>
            <p:nvPr/>
          </p:nvSpPr>
          <p:spPr bwMode="auto">
            <a:xfrm>
              <a:off x="816" y="1452"/>
              <a:ext cx="1584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0" name="Rectangle 15"/>
            <p:cNvSpPr>
              <a:spLocks noChangeArrowheads="1"/>
            </p:cNvSpPr>
            <p:nvPr/>
          </p:nvSpPr>
          <p:spPr bwMode="auto">
            <a:xfrm>
              <a:off x="816" y="1976"/>
              <a:ext cx="1584" cy="18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1" name="Text Box 16"/>
            <p:cNvSpPr txBox="1">
              <a:spLocks noChangeArrowheads="1"/>
            </p:cNvSpPr>
            <p:nvPr/>
          </p:nvSpPr>
          <p:spPr bwMode="auto">
            <a:xfrm>
              <a:off x="816" y="1900"/>
              <a:ext cx="1632" cy="1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_printf: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 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ret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2:call </a:t>
              </a:r>
              <a:r>
                <a:rPr lang="en-US" altLang="zh-CN" sz="2000">
                  <a:solidFill>
                    <a:srgbClr val="FF0000"/>
                  </a:solidFill>
                </a:rPr>
                <a:t>100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1: j&gt; </a:t>
              </a:r>
              <a:r>
                <a:rPr lang="en-US" altLang="zh-CN" sz="2000">
                  <a:solidFill>
                    <a:srgbClr val="FF0000"/>
                  </a:solidFill>
                </a:rPr>
                <a:t>80</a:t>
              </a:r>
              <a:r>
                <a:rPr lang="en-US" altLang="zh-CN" sz="2000"/>
                <a:t>, [_i], [_to] _main:mov [</a:t>
              </a:r>
              <a:r>
                <a:rPr lang="en-US" altLang="zh-CN" sz="2000">
                  <a:solidFill>
                    <a:srgbClr val="FF0000"/>
                  </a:solidFill>
                </a:rPr>
                <a:t>300</a:t>
              </a:r>
              <a:r>
                <a:rPr lang="en-US" altLang="zh-CN" sz="2000"/>
                <a:t>],  0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call </a:t>
              </a:r>
              <a:r>
                <a:rPr lang="en-US" altLang="zh-CN" sz="2000">
                  <a:solidFill>
                    <a:srgbClr val="FF0000"/>
                  </a:solidFill>
                </a:rPr>
                <a:t>40</a:t>
              </a:r>
              <a:endParaRPr lang="en-US" altLang="zh-CN" sz="2000"/>
            </a:p>
          </p:txBody>
        </p:sp>
        <p:sp>
          <p:nvSpPr>
            <p:cNvPr id="21532" name="Text Box 17"/>
            <p:cNvSpPr txBox="1">
              <a:spLocks noChangeArrowheads="1"/>
            </p:cNvSpPr>
            <p:nvPr/>
          </p:nvSpPr>
          <p:spPr bwMode="auto">
            <a:xfrm>
              <a:off x="816" y="1400"/>
              <a:ext cx="177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_sum:  .int  0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…</a:t>
              </a:r>
            </a:p>
          </p:txBody>
        </p:sp>
      </p:grpSp>
      <p:sp>
        <p:nvSpPr>
          <p:cNvPr id="323602" name="Rectangle 18"/>
          <p:cNvSpPr>
            <a:spLocks noChangeArrowheads="1"/>
          </p:cNvSpPr>
          <p:nvPr/>
        </p:nvSpPr>
        <p:spPr bwMode="auto">
          <a:xfrm>
            <a:off x="3657600" y="3311525"/>
            <a:ext cx="1143000" cy="99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loader</a:t>
            </a:r>
          </a:p>
        </p:txBody>
      </p:sp>
      <p:sp>
        <p:nvSpPr>
          <p:cNvPr id="323603" name="Line 19"/>
          <p:cNvSpPr>
            <a:spLocks noChangeShapeType="1"/>
          </p:cNvSpPr>
          <p:nvPr/>
        </p:nvSpPr>
        <p:spPr bwMode="auto">
          <a:xfrm>
            <a:off x="2895600" y="3844925"/>
            <a:ext cx="685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3604" name="Group 20"/>
          <p:cNvGrpSpPr>
            <a:grpSpLocks/>
          </p:cNvGrpSpPr>
          <p:nvPr/>
        </p:nvGrpSpPr>
        <p:grpSpPr bwMode="auto">
          <a:xfrm>
            <a:off x="990600" y="5797550"/>
            <a:ext cx="7543800" cy="603250"/>
            <a:chOff x="624" y="3680"/>
            <a:chExt cx="4752" cy="380"/>
          </a:xfrm>
        </p:grpSpPr>
        <p:sp>
          <p:nvSpPr>
            <p:cNvPr id="21527" name="Rectangle 21"/>
            <p:cNvSpPr>
              <a:spLocks noChangeArrowheads="1"/>
            </p:cNvSpPr>
            <p:nvPr/>
          </p:nvSpPr>
          <p:spPr bwMode="auto">
            <a:xfrm>
              <a:off x="624" y="368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装载时的重定位仍然存在缺点</a:t>
              </a:r>
              <a:r>
                <a:rPr lang="en-US" altLang="zh-CN" sz="2400"/>
                <a:t>… </a:t>
              </a:r>
            </a:p>
          </p:txBody>
        </p:sp>
        <p:pic>
          <p:nvPicPr>
            <p:cNvPr id="21528" name="Picture 22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" y="384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3607" name="AutoShape 23"/>
          <p:cNvSpPr>
            <a:spLocks noChangeArrowheads="1"/>
          </p:cNvSpPr>
          <p:nvPr/>
        </p:nvSpPr>
        <p:spPr bwMode="auto">
          <a:xfrm rot="10800000">
            <a:off x="3124200" y="4800600"/>
            <a:ext cx="1828800" cy="914400"/>
          </a:xfrm>
          <a:prstGeom prst="wedgeRoundRectCallout">
            <a:avLst>
              <a:gd name="adj1" fmla="val 73958"/>
              <a:gd name="adj2" fmla="val -3681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可重定位代码</a:t>
            </a:r>
            <a:r>
              <a:rPr lang="en-US" altLang="zh-CN" sz="2400"/>
              <a:t>!</a:t>
            </a:r>
          </a:p>
        </p:txBody>
      </p:sp>
      <p:sp>
        <p:nvSpPr>
          <p:cNvPr id="323608" name="Text Box 24"/>
          <p:cNvSpPr txBox="1">
            <a:spLocks noChangeArrowheads="1"/>
          </p:cNvSpPr>
          <p:nvPr/>
        </p:nvSpPr>
        <p:spPr bwMode="auto">
          <a:xfrm>
            <a:off x="5791200" y="5867400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一旦载入不能移动</a:t>
            </a:r>
          </a:p>
        </p:txBody>
      </p:sp>
      <p:grpSp>
        <p:nvGrpSpPr>
          <p:cNvPr id="323609" name="Group 25"/>
          <p:cNvGrpSpPr>
            <a:grpSpLocks/>
          </p:cNvGrpSpPr>
          <p:nvPr/>
        </p:nvGrpSpPr>
        <p:grpSpPr bwMode="auto">
          <a:xfrm>
            <a:off x="5562600" y="1905000"/>
            <a:ext cx="3505200" cy="3949700"/>
            <a:chOff x="3360" y="1200"/>
            <a:chExt cx="2208" cy="2488"/>
          </a:xfrm>
        </p:grpSpPr>
        <p:sp>
          <p:nvSpPr>
            <p:cNvPr id="21517" name="Rectangle 26"/>
            <p:cNvSpPr>
              <a:spLocks noChangeArrowheads="1"/>
            </p:cNvSpPr>
            <p:nvPr/>
          </p:nvSpPr>
          <p:spPr bwMode="auto">
            <a:xfrm>
              <a:off x="3792" y="1252"/>
              <a:ext cx="1728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18" name="Rectangle 27"/>
            <p:cNvSpPr>
              <a:spLocks noChangeArrowheads="1"/>
            </p:cNvSpPr>
            <p:nvPr/>
          </p:nvSpPr>
          <p:spPr bwMode="auto">
            <a:xfrm>
              <a:off x="3792" y="1776"/>
              <a:ext cx="1728" cy="18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19" name="Text Box 28"/>
            <p:cNvSpPr txBox="1">
              <a:spLocks noChangeArrowheads="1"/>
            </p:cNvSpPr>
            <p:nvPr/>
          </p:nvSpPr>
          <p:spPr bwMode="auto">
            <a:xfrm>
              <a:off x="3840" y="1700"/>
              <a:ext cx="1728" cy="1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_printf: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    …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ret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2:call </a:t>
              </a:r>
              <a:r>
                <a:rPr lang="en-US" altLang="zh-CN" sz="2000">
                  <a:solidFill>
                    <a:srgbClr val="FF0000"/>
                  </a:solidFill>
                </a:rPr>
                <a:t>3100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1: j&gt; </a:t>
              </a:r>
              <a:r>
                <a:rPr lang="en-US" altLang="zh-CN" sz="2000">
                  <a:solidFill>
                    <a:srgbClr val="FF0000"/>
                  </a:solidFill>
                </a:rPr>
                <a:t>3080</a:t>
              </a:r>
              <a:r>
                <a:rPr lang="en-US" altLang="zh-CN" sz="2000"/>
                <a:t>, [_i], [_to] _main:mov [</a:t>
              </a:r>
              <a:r>
                <a:rPr lang="en-US" altLang="zh-CN" sz="2000">
                  <a:solidFill>
                    <a:srgbClr val="FF0000"/>
                  </a:solidFill>
                </a:rPr>
                <a:t>3300</a:t>
              </a:r>
              <a:r>
                <a:rPr lang="en-US" altLang="zh-CN" sz="2000"/>
                <a:t>],  0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call </a:t>
              </a:r>
              <a:r>
                <a:rPr lang="en-US" altLang="zh-CN" sz="2000">
                  <a:solidFill>
                    <a:srgbClr val="FF0000"/>
                  </a:solidFill>
                </a:rPr>
                <a:t>3040</a:t>
              </a:r>
            </a:p>
          </p:txBody>
        </p:sp>
        <p:sp>
          <p:nvSpPr>
            <p:cNvPr id="21520" name="Text Box 29"/>
            <p:cNvSpPr txBox="1">
              <a:spLocks noChangeArrowheads="1"/>
            </p:cNvSpPr>
            <p:nvPr/>
          </p:nvSpPr>
          <p:spPr bwMode="auto">
            <a:xfrm>
              <a:off x="3360" y="3438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3000</a:t>
              </a:r>
            </a:p>
          </p:txBody>
        </p:sp>
        <p:sp>
          <p:nvSpPr>
            <p:cNvPr id="21521" name="Text Box 30"/>
            <p:cNvSpPr txBox="1">
              <a:spLocks noChangeArrowheads="1"/>
            </p:cNvSpPr>
            <p:nvPr/>
          </p:nvSpPr>
          <p:spPr bwMode="auto">
            <a:xfrm>
              <a:off x="3360" y="1998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3100</a:t>
              </a:r>
            </a:p>
          </p:txBody>
        </p:sp>
        <p:sp>
          <p:nvSpPr>
            <p:cNvPr id="21522" name="Text Box 31"/>
            <p:cNvSpPr txBox="1">
              <a:spLocks noChangeArrowheads="1"/>
            </p:cNvSpPr>
            <p:nvPr/>
          </p:nvSpPr>
          <p:spPr bwMode="auto">
            <a:xfrm>
              <a:off x="3360" y="2708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3080</a:t>
              </a:r>
            </a:p>
          </p:txBody>
        </p:sp>
        <p:sp>
          <p:nvSpPr>
            <p:cNvPr id="21523" name="Text Box 32"/>
            <p:cNvSpPr txBox="1">
              <a:spLocks noChangeArrowheads="1"/>
            </p:cNvSpPr>
            <p:nvPr/>
          </p:nvSpPr>
          <p:spPr bwMode="auto">
            <a:xfrm>
              <a:off x="3360" y="1258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3300</a:t>
              </a:r>
            </a:p>
          </p:txBody>
        </p:sp>
        <p:sp>
          <p:nvSpPr>
            <p:cNvPr id="21524" name="Text Box 33"/>
            <p:cNvSpPr txBox="1">
              <a:spLocks noChangeArrowheads="1"/>
            </p:cNvSpPr>
            <p:nvPr/>
          </p:nvSpPr>
          <p:spPr bwMode="auto">
            <a:xfrm>
              <a:off x="3792" y="1200"/>
              <a:ext cx="177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_sum:  .int  0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en-US" altLang="zh-CN" sz="2000"/>
                <a:t>…</a:t>
              </a:r>
            </a:p>
          </p:txBody>
        </p:sp>
        <p:sp>
          <p:nvSpPr>
            <p:cNvPr id="21525" name="Text Box 34"/>
            <p:cNvSpPr txBox="1">
              <a:spLocks noChangeArrowheads="1"/>
            </p:cNvSpPr>
            <p:nvPr/>
          </p:nvSpPr>
          <p:spPr bwMode="auto">
            <a:xfrm>
              <a:off x="3360" y="1566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3288</a:t>
              </a:r>
            </a:p>
          </p:txBody>
        </p:sp>
        <p:sp>
          <p:nvSpPr>
            <p:cNvPr id="21526" name="Text Box 35"/>
            <p:cNvSpPr txBox="1">
              <a:spLocks noChangeArrowheads="1"/>
            </p:cNvSpPr>
            <p:nvPr/>
          </p:nvSpPr>
          <p:spPr bwMode="auto">
            <a:xfrm>
              <a:off x="3360" y="3188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3040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3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3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2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2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2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7" grpId="0"/>
      <p:bldP spid="323588" grpId="0" animBg="1"/>
      <p:bldP spid="323602" grpId="0" animBg="1"/>
      <p:bldP spid="323603" grpId="0" animBg="1"/>
      <p:bldP spid="323607" grpId="0" animBg="1"/>
      <p:bldP spid="3236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266" name="Group 50"/>
          <p:cNvGrpSpPr>
            <a:grpSpLocks/>
          </p:cNvGrpSpPr>
          <p:nvPr/>
        </p:nvGrpSpPr>
        <p:grpSpPr bwMode="auto">
          <a:xfrm>
            <a:off x="1231900" y="1649413"/>
            <a:ext cx="4940300" cy="3670300"/>
            <a:chOff x="776" y="1039"/>
            <a:chExt cx="3112" cy="2312"/>
          </a:xfrm>
        </p:grpSpPr>
        <p:sp>
          <p:nvSpPr>
            <p:cNvPr id="27686" name="Freeform 5"/>
            <p:cNvSpPr>
              <a:spLocks/>
            </p:cNvSpPr>
            <p:nvPr/>
          </p:nvSpPr>
          <p:spPr bwMode="auto">
            <a:xfrm>
              <a:off x="1459" y="1358"/>
              <a:ext cx="2355" cy="1578"/>
            </a:xfrm>
            <a:custGeom>
              <a:avLst/>
              <a:gdLst>
                <a:gd name="T0" fmla="*/ 196 w 3360"/>
                <a:gd name="T1" fmla="*/ 169 h 2172"/>
                <a:gd name="T2" fmla="*/ 168 w 3360"/>
                <a:gd name="T3" fmla="*/ 36 h 2172"/>
                <a:gd name="T4" fmla="*/ 80 w 3360"/>
                <a:gd name="T5" fmla="*/ 4 h 2172"/>
                <a:gd name="T6" fmla="*/ 0 w 3360"/>
                <a:gd name="T7" fmla="*/ 55 h 21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0" h="2172">
                  <a:moveTo>
                    <a:pt x="3360" y="2172"/>
                  </a:moveTo>
                  <a:cubicBezTo>
                    <a:pt x="3277" y="1887"/>
                    <a:pt x="3210" y="817"/>
                    <a:pt x="2880" y="462"/>
                  </a:cubicBezTo>
                  <a:cubicBezTo>
                    <a:pt x="2550" y="107"/>
                    <a:pt x="1860" y="0"/>
                    <a:pt x="1380" y="42"/>
                  </a:cubicBezTo>
                  <a:cubicBezTo>
                    <a:pt x="900" y="84"/>
                    <a:pt x="287" y="576"/>
                    <a:pt x="0" y="71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7" name="Line 6"/>
            <p:cNvSpPr>
              <a:spLocks noChangeShapeType="1"/>
            </p:cNvSpPr>
            <p:nvPr/>
          </p:nvSpPr>
          <p:spPr bwMode="auto">
            <a:xfrm flipH="1" flipV="1">
              <a:off x="1522" y="2038"/>
              <a:ext cx="138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8" name="Line 7"/>
            <p:cNvSpPr>
              <a:spLocks noChangeShapeType="1"/>
            </p:cNvSpPr>
            <p:nvPr/>
          </p:nvSpPr>
          <p:spPr bwMode="auto">
            <a:xfrm flipV="1">
              <a:off x="1491" y="1957"/>
              <a:ext cx="120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9" name="Line 8"/>
            <p:cNvSpPr>
              <a:spLocks noChangeShapeType="1"/>
            </p:cNvSpPr>
            <p:nvPr/>
          </p:nvSpPr>
          <p:spPr bwMode="auto">
            <a:xfrm flipH="1">
              <a:off x="1333" y="1039"/>
              <a:ext cx="831" cy="7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0" name="Line 9"/>
            <p:cNvSpPr>
              <a:spLocks noChangeShapeType="1"/>
            </p:cNvSpPr>
            <p:nvPr/>
          </p:nvSpPr>
          <p:spPr bwMode="auto">
            <a:xfrm>
              <a:off x="1375" y="2989"/>
              <a:ext cx="75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1" name="Line 10"/>
            <p:cNvSpPr>
              <a:spLocks noChangeShapeType="1"/>
            </p:cNvSpPr>
            <p:nvPr/>
          </p:nvSpPr>
          <p:spPr bwMode="auto">
            <a:xfrm flipH="1">
              <a:off x="1512" y="3059"/>
              <a:ext cx="75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2" name="Line 38"/>
            <p:cNvSpPr>
              <a:spLocks noChangeShapeType="1"/>
            </p:cNvSpPr>
            <p:nvPr/>
          </p:nvSpPr>
          <p:spPr bwMode="auto">
            <a:xfrm flipV="1">
              <a:off x="1207" y="2173"/>
              <a:ext cx="1" cy="6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3" name="Rectangle 39"/>
            <p:cNvSpPr>
              <a:spLocks noChangeArrowheads="1"/>
            </p:cNvSpPr>
            <p:nvPr/>
          </p:nvSpPr>
          <p:spPr bwMode="auto">
            <a:xfrm>
              <a:off x="776" y="2400"/>
              <a:ext cx="100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事件已发生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4" name="Rectangle 40"/>
            <p:cNvSpPr>
              <a:spLocks noChangeArrowheads="1"/>
            </p:cNvSpPr>
            <p:nvPr/>
          </p:nvSpPr>
          <p:spPr bwMode="auto">
            <a:xfrm>
              <a:off x="1575" y="2729"/>
              <a:ext cx="46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换入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5" name="Rectangle 41"/>
            <p:cNvSpPr>
              <a:spLocks noChangeArrowheads="1"/>
            </p:cNvSpPr>
            <p:nvPr/>
          </p:nvSpPr>
          <p:spPr bwMode="auto">
            <a:xfrm>
              <a:off x="1575" y="3011"/>
              <a:ext cx="46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换出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6" name="Rectangle 42"/>
            <p:cNvSpPr>
              <a:spLocks noChangeArrowheads="1"/>
            </p:cNvSpPr>
            <p:nvPr/>
          </p:nvSpPr>
          <p:spPr bwMode="auto">
            <a:xfrm>
              <a:off x="1827" y="1720"/>
              <a:ext cx="46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 dirty="0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换入</a:t>
              </a:r>
              <a:endParaRPr kumimoji="0" lang="zh-CN" altLang="en-US" sz="1800" dirty="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7" name="Rectangle 43"/>
            <p:cNvSpPr>
              <a:spLocks noChangeArrowheads="1"/>
            </p:cNvSpPr>
            <p:nvPr/>
          </p:nvSpPr>
          <p:spPr bwMode="auto">
            <a:xfrm>
              <a:off x="1827" y="2001"/>
              <a:ext cx="46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换出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8" name="Rectangle 44"/>
            <p:cNvSpPr>
              <a:spLocks noChangeArrowheads="1"/>
            </p:cNvSpPr>
            <p:nvPr/>
          </p:nvSpPr>
          <p:spPr bwMode="auto">
            <a:xfrm>
              <a:off x="1281" y="1380"/>
              <a:ext cx="757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允许进入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9" name="Rectangle 45"/>
            <p:cNvSpPr>
              <a:spLocks noChangeArrowheads="1"/>
            </p:cNvSpPr>
            <p:nvPr/>
          </p:nvSpPr>
          <p:spPr bwMode="auto">
            <a:xfrm>
              <a:off x="3173" y="1493"/>
              <a:ext cx="715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直接换出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</p:grpSp>
      <p:sp>
        <p:nvSpPr>
          <p:cNvPr id="27651" name="AutoShape 4"/>
          <p:cNvSpPr>
            <a:spLocks noChangeAspect="1" noChangeArrowheads="1"/>
          </p:cNvSpPr>
          <p:nvPr/>
        </p:nvSpPr>
        <p:spPr bwMode="auto">
          <a:xfrm>
            <a:off x="574675" y="1266825"/>
            <a:ext cx="801052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grpSp>
        <p:nvGrpSpPr>
          <p:cNvPr id="265267" name="Group 51"/>
          <p:cNvGrpSpPr>
            <a:grpSpLocks/>
          </p:cNvGrpSpPr>
          <p:nvPr/>
        </p:nvGrpSpPr>
        <p:grpSpPr bwMode="auto">
          <a:xfrm>
            <a:off x="1370013" y="2909888"/>
            <a:ext cx="1335087" cy="2263775"/>
            <a:chOff x="863" y="1833"/>
            <a:chExt cx="841" cy="1426"/>
          </a:xfrm>
        </p:grpSpPr>
        <p:sp>
          <p:nvSpPr>
            <p:cNvPr id="27682" name="Oval 34"/>
            <p:cNvSpPr>
              <a:spLocks noChangeArrowheads="1"/>
            </p:cNvSpPr>
            <p:nvPr/>
          </p:nvSpPr>
          <p:spPr bwMode="auto">
            <a:xfrm>
              <a:off x="902" y="1833"/>
              <a:ext cx="631" cy="3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27683" name="Rectangle 35"/>
            <p:cNvSpPr>
              <a:spLocks noChangeArrowheads="1"/>
            </p:cNvSpPr>
            <p:nvPr/>
          </p:nvSpPr>
          <p:spPr bwMode="auto">
            <a:xfrm>
              <a:off x="863" y="1887"/>
              <a:ext cx="841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FF5050"/>
                  </a:solidFill>
                  <a:latin typeface="Times New Roman" pitchFamily="18" charset="0"/>
                  <a:ea typeface="宋体" pitchFamily="2" charset="-122"/>
                </a:rPr>
                <a:t>就绪挂起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84" name="Oval 36"/>
            <p:cNvSpPr>
              <a:spLocks noChangeArrowheads="1"/>
            </p:cNvSpPr>
            <p:nvPr/>
          </p:nvSpPr>
          <p:spPr bwMode="auto">
            <a:xfrm>
              <a:off x="902" y="2854"/>
              <a:ext cx="631" cy="3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27685" name="Rectangle 37"/>
            <p:cNvSpPr>
              <a:spLocks noChangeArrowheads="1"/>
            </p:cNvSpPr>
            <p:nvPr/>
          </p:nvSpPr>
          <p:spPr bwMode="auto">
            <a:xfrm>
              <a:off x="863" y="2918"/>
              <a:ext cx="841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FF5050"/>
                  </a:solidFill>
                  <a:latin typeface="Times New Roman" pitchFamily="18" charset="0"/>
                  <a:ea typeface="宋体" pitchFamily="2" charset="-122"/>
                </a:rPr>
                <a:t>阻塞挂起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</p:grpSp>
      <p:sp>
        <p:nvSpPr>
          <p:cNvPr id="276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回顾：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801688" y="984250"/>
            <a:ext cx="71310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400">
                <a:ea typeface="黑体" pitchFamily="2" charset="-122"/>
              </a:rPr>
              <a:t>进程七状态变迁图</a:t>
            </a:r>
            <a:endParaRPr lang="zh-CN" altLang="en-US" sz="1800" b="1">
              <a:latin typeface="宋体" pitchFamily="2" charset="-122"/>
              <a:ea typeface="宋体" pitchFamily="2" charset="-122"/>
            </a:endParaRPr>
          </a:p>
          <a:p>
            <a:pPr>
              <a:buFont typeface="Monotype Sorts" charset="2"/>
              <a:buNone/>
            </a:pPr>
            <a:endParaRPr lang="en-US" altLang="zh-CN" sz="1800" b="1">
              <a:ea typeface="宋体" pitchFamily="2" charset="-122"/>
            </a:endParaRPr>
          </a:p>
        </p:txBody>
      </p:sp>
      <p:sp>
        <p:nvSpPr>
          <p:cNvPr id="27655" name="Line 11"/>
          <p:cNvSpPr>
            <a:spLocks noChangeShapeType="1"/>
          </p:cNvSpPr>
          <p:nvPr/>
        </p:nvSpPr>
        <p:spPr bwMode="auto">
          <a:xfrm>
            <a:off x="3835400" y="1830388"/>
            <a:ext cx="809625" cy="107632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6" name="Line 12"/>
          <p:cNvSpPr>
            <a:spLocks noChangeShapeType="1"/>
          </p:cNvSpPr>
          <p:nvPr/>
        </p:nvSpPr>
        <p:spPr bwMode="auto">
          <a:xfrm flipV="1">
            <a:off x="3835400" y="3432175"/>
            <a:ext cx="715963" cy="1277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7" name="Line 13"/>
          <p:cNvSpPr>
            <a:spLocks noChangeShapeType="1"/>
          </p:cNvSpPr>
          <p:nvPr/>
        </p:nvSpPr>
        <p:spPr bwMode="auto">
          <a:xfrm>
            <a:off x="5062538" y="3406775"/>
            <a:ext cx="709612" cy="1157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8" name="Line 14"/>
          <p:cNvSpPr>
            <a:spLocks noChangeShapeType="1"/>
          </p:cNvSpPr>
          <p:nvPr/>
        </p:nvSpPr>
        <p:spPr bwMode="auto">
          <a:xfrm flipH="1" flipV="1">
            <a:off x="5187950" y="3330575"/>
            <a:ext cx="784225" cy="127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9" name="Line 15"/>
          <p:cNvSpPr>
            <a:spLocks noChangeShapeType="1"/>
          </p:cNvSpPr>
          <p:nvPr/>
        </p:nvSpPr>
        <p:spPr bwMode="auto">
          <a:xfrm flipH="1">
            <a:off x="4386263" y="4795838"/>
            <a:ext cx="14017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0" name="Line 16"/>
          <p:cNvSpPr>
            <a:spLocks noChangeShapeType="1"/>
          </p:cNvSpPr>
          <p:nvPr/>
        </p:nvSpPr>
        <p:spPr bwMode="auto">
          <a:xfrm>
            <a:off x="6372225" y="4786313"/>
            <a:ext cx="10017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1" name="Rectangle 17"/>
          <p:cNvSpPr>
            <a:spLocks noChangeArrowheads="1"/>
          </p:cNvSpPr>
          <p:nvPr/>
        </p:nvSpPr>
        <p:spPr bwMode="auto">
          <a:xfrm>
            <a:off x="3835400" y="2390775"/>
            <a:ext cx="16017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允许进入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2" name="Oval 18"/>
          <p:cNvSpPr>
            <a:spLocks noChangeArrowheads="1"/>
          </p:cNvSpPr>
          <p:nvPr/>
        </p:nvSpPr>
        <p:spPr bwMode="auto">
          <a:xfrm>
            <a:off x="4270375" y="2909888"/>
            <a:ext cx="1001713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63" name="Rectangle 19"/>
          <p:cNvSpPr>
            <a:spLocks noChangeArrowheads="1"/>
          </p:cNvSpPr>
          <p:nvPr/>
        </p:nvSpPr>
        <p:spPr bwMode="auto">
          <a:xfrm>
            <a:off x="4475163" y="2995613"/>
            <a:ext cx="1001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就绪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4" name="Oval 20"/>
          <p:cNvSpPr>
            <a:spLocks noChangeArrowheads="1"/>
          </p:cNvSpPr>
          <p:nvPr/>
        </p:nvSpPr>
        <p:spPr bwMode="auto">
          <a:xfrm>
            <a:off x="3384550" y="4530725"/>
            <a:ext cx="1001713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65" name="Rectangle 21"/>
          <p:cNvSpPr>
            <a:spLocks noChangeArrowheads="1"/>
          </p:cNvSpPr>
          <p:nvPr/>
        </p:nvSpPr>
        <p:spPr bwMode="auto">
          <a:xfrm>
            <a:off x="3589338" y="4616450"/>
            <a:ext cx="1001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阻塞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6" name="Oval 22"/>
          <p:cNvSpPr>
            <a:spLocks noChangeArrowheads="1"/>
          </p:cNvSpPr>
          <p:nvPr/>
        </p:nvSpPr>
        <p:spPr bwMode="auto">
          <a:xfrm>
            <a:off x="5505450" y="4530725"/>
            <a:ext cx="1000125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67" name="Rectangle 23"/>
          <p:cNvSpPr>
            <a:spLocks noChangeArrowheads="1"/>
          </p:cNvSpPr>
          <p:nvPr/>
        </p:nvSpPr>
        <p:spPr bwMode="auto">
          <a:xfrm>
            <a:off x="5692775" y="4632325"/>
            <a:ext cx="101758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运行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8" name="Rectangle 24"/>
          <p:cNvSpPr>
            <a:spLocks noChangeArrowheads="1"/>
          </p:cNvSpPr>
          <p:nvPr/>
        </p:nvSpPr>
        <p:spPr bwMode="auto">
          <a:xfrm>
            <a:off x="4752975" y="3989388"/>
            <a:ext cx="1201738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进程调度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9" name="Rectangle 25"/>
          <p:cNvSpPr>
            <a:spLocks noChangeArrowheads="1"/>
          </p:cNvSpPr>
          <p:nvPr/>
        </p:nvSpPr>
        <p:spPr bwMode="auto">
          <a:xfrm>
            <a:off x="5490799" y="3594894"/>
            <a:ext cx="2150204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中断（时间片）</a:t>
            </a:r>
            <a:endParaRPr kumimoji="0" lang="zh-CN" altLang="en-US" sz="1800" dirty="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0" name="Rectangle 26"/>
          <p:cNvSpPr>
            <a:spLocks noChangeArrowheads="1"/>
          </p:cNvSpPr>
          <p:nvPr/>
        </p:nvSpPr>
        <p:spPr bwMode="auto">
          <a:xfrm>
            <a:off x="3602038" y="3810000"/>
            <a:ext cx="16017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事件已发生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1" name="Rectangle 27"/>
          <p:cNvSpPr>
            <a:spLocks noChangeArrowheads="1"/>
          </p:cNvSpPr>
          <p:nvPr/>
        </p:nvSpPr>
        <p:spPr bwMode="auto">
          <a:xfrm>
            <a:off x="4200525" y="4883150"/>
            <a:ext cx="16017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等待事件发生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5244" name="Rectangle 28"/>
          <p:cNvSpPr>
            <a:spLocks noChangeArrowheads="1"/>
          </p:cNvSpPr>
          <p:nvPr/>
        </p:nvSpPr>
        <p:spPr bwMode="auto">
          <a:xfrm>
            <a:off x="3048000" y="5295900"/>
            <a:ext cx="31067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Times New Roman" pitchFamily="18" charset="0"/>
                <a:ea typeface="宋体" pitchFamily="2" charset="-122"/>
              </a:rPr>
              <a:t>进程状态变化图（七状态）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3" name="Oval 29"/>
          <p:cNvSpPr>
            <a:spLocks noChangeArrowheads="1"/>
          </p:cNvSpPr>
          <p:nvPr/>
        </p:nvSpPr>
        <p:spPr bwMode="auto">
          <a:xfrm>
            <a:off x="3033713" y="1470025"/>
            <a:ext cx="1001712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74" name="Rectangle 30"/>
          <p:cNvSpPr>
            <a:spLocks noChangeArrowheads="1"/>
          </p:cNvSpPr>
          <p:nvPr/>
        </p:nvSpPr>
        <p:spPr bwMode="auto">
          <a:xfrm>
            <a:off x="3240088" y="1555750"/>
            <a:ext cx="10001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新建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5" name="Oval 31"/>
          <p:cNvSpPr>
            <a:spLocks noChangeArrowheads="1"/>
          </p:cNvSpPr>
          <p:nvPr/>
        </p:nvSpPr>
        <p:spPr bwMode="auto">
          <a:xfrm>
            <a:off x="7373938" y="4530725"/>
            <a:ext cx="1001712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76" name="Rectangle 32"/>
          <p:cNvSpPr>
            <a:spLocks noChangeArrowheads="1"/>
          </p:cNvSpPr>
          <p:nvPr/>
        </p:nvSpPr>
        <p:spPr bwMode="auto">
          <a:xfrm>
            <a:off x="7578725" y="4616450"/>
            <a:ext cx="10017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退出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7" name="Rectangle 33"/>
          <p:cNvSpPr>
            <a:spLocks noChangeArrowheads="1"/>
          </p:cNvSpPr>
          <p:nvPr/>
        </p:nvSpPr>
        <p:spPr bwMode="auto">
          <a:xfrm>
            <a:off x="6370638" y="4879975"/>
            <a:ext cx="1335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完成</a:t>
            </a:r>
            <a:r>
              <a:rPr kumimoji="0" lang="en-US" altLang="zh-CN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/</a:t>
            </a: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终止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8" name="Freeform 46"/>
          <p:cNvSpPr>
            <a:spLocks/>
          </p:cNvSpPr>
          <p:nvPr/>
        </p:nvSpPr>
        <p:spPr bwMode="auto">
          <a:xfrm>
            <a:off x="6223000" y="4110038"/>
            <a:ext cx="555625" cy="544512"/>
          </a:xfrm>
          <a:custGeom>
            <a:avLst/>
            <a:gdLst>
              <a:gd name="T0" fmla="*/ 2147483647 w 500"/>
              <a:gd name="T1" fmla="*/ 2147483647 h 472"/>
              <a:gd name="T2" fmla="*/ 2147483647 w 500"/>
              <a:gd name="T3" fmla="*/ 2147483647 h 472"/>
              <a:gd name="T4" fmla="*/ 2147483647 w 500"/>
              <a:gd name="T5" fmla="*/ 2147483647 h 472"/>
              <a:gd name="T6" fmla="*/ 2147483647 w 500"/>
              <a:gd name="T7" fmla="*/ 2147483647 h 472"/>
              <a:gd name="T8" fmla="*/ 2147483647 w 500"/>
              <a:gd name="T9" fmla="*/ 2147483647 h 472"/>
              <a:gd name="T10" fmla="*/ 0 w 500"/>
              <a:gd name="T11" fmla="*/ 2147483647 h 4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00" h="472">
                <a:moveTo>
                  <a:pt x="165" y="472"/>
                </a:moveTo>
                <a:cubicBezTo>
                  <a:pt x="212" y="455"/>
                  <a:pt x="400" y="410"/>
                  <a:pt x="450" y="352"/>
                </a:cubicBezTo>
                <a:cubicBezTo>
                  <a:pt x="500" y="294"/>
                  <a:pt x="495" y="184"/>
                  <a:pt x="465" y="127"/>
                </a:cubicBezTo>
                <a:cubicBezTo>
                  <a:pt x="435" y="70"/>
                  <a:pt x="340" y="14"/>
                  <a:pt x="270" y="7"/>
                </a:cubicBezTo>
                <a:cubicBezTo>
                  <a:pt x="200" y="0"/>
                  <a:pt x="90" y="17"/>
                  <a:pt x="45" y="82"/>
                </a:cubicBezTo>
                <a:cubicBezTo>
                  <a:pt x="0" y="147"/>
                  <a:pt x="9" y="332"/>
                  <a:pt x="0" y="397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9" name="Rectangle 47"/>
          <p:cNvSpPr>
            <a:spLocks noChangeArrowheads="1"/>
          </p:cNvSpPr>
          <p:nvPr/>
        </p:nvSpPr>
        <p:spPr bwMode="auto">
          <a:xfrm>
            <a:off x="6223000" y="4076700"/>
            <a:ext cx="12017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中断返回</a:t>
            </a:r>
            <a:endParaRPr kumimoji="0" lang="zh-CN" altLang="en-US" sz="1800" dirty="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5264" name="Rectangle 48"/>
          <p:cNvSpPr>
            <a:spLocks noChangeArrowheads="1"/>
          </p:cNvSpPr>
          <p:nvPr/>
        </p:nvSpPr>
        <p:spPr bwMode="auto">
          <a:xfrm>
            <a:off x="460375" y="5900738"/>
            <a:ext cx="8512175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挂起状态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引入主存←→外存的交换机制，虚拟存储管理的基础</a:t>
            </a:r>
          </a:p>
        </p:txBody>
      </p:sp>
      <p:sp>
        <p:nvSpPr>
          <p:cNvPr id="265268" name="Rectangle 52"/>
          <p:cNvSpPr>
            <a:spLocks noChangeArrowheads="1"/>
          </p:cNvSpPr>
          <p:nvPr/>
        </p:nvSpPr>
        <p:spPr bwMode="auto">
          <a:xfrm>
            <a:off x="6078538" y="939800"/>
            <a:ext cx="2976562" cy="1338263"/>
          </a:xfrm>
          <a:prstGeom prst="rect">
            <a:avLst/>
          </a:prstGeom>
          <a:solidFill>
            <a:srgbClr val="A7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思考：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宋体" pitchFamily="2" charset="-122"/>
                <a:ea typeface="宋体" pitchFamily="2" charset="-122"/>
              </a:rPr>
              <a:t>  必须换出先换谁？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宋体" pitchFamily="2" charset="-122"/>
                <a:ea typeface="宋体" pitchFamily="2" charset="-122"/>
              </a:rPr>
              <a:t>  允许换入先换谁？</a:t>
            </a:r>
            <a:endParaRPr kumimoji="0" lang="zh-CN" altLang="en-US" sz="240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6876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6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26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6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5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5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44" grpId="0"/>
      <p:bldP spid="265264" grpId="0"/>
      <p:bldP spid="26526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ChangeArrowheads="1"/>
          </p:cNvSpPr>
          <p:nvPr/>
        </p:nvSpPr>
        <p:spPr bwMode="auto">
          <a:xfrm>
            <a:off x="1905000" y="4543950"/>
            <a:ext cx="1630326" cy="1055687"/>
          </a:xfrm>
          <a:prstGeom prst="rect">
            <a:avLst/>
          </a:prstGeom>
          <a:solidFill>
            <a:srgbClr val="33CC33"/>
          </a:solidFill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移动也是很有必要的</a:t>
            </a:r>
            <a:r>
              <a:rPr lang="en-US" altLang="zh-CN" smtClean="0"/>
              <a:t>! 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0" y="99060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/>
              <a:t>一个重要概念</a:t>
            </a:r>
            <a:r>
              <a:rPr lang="en-US" altLang="zh-CN" sz="2400" dirty="0"/>
              <a:t>: </a:t>
            </a:r>
            <a:r>
              <a:rPr lang="zh-CN" altLang="en-US" sz="2400" dirty="0">
                <a:solidFill>
                  <a:srgbClr val="FF0000"/>
                </a:solidFill>
              </a:rPr>
              <a:t>交换</a:t>
            </a:r>
            <a:r>
              <a:rPr lang="en-US" altLang="zh-CN" sz="2400" dirty="0">
                <a:solidFill>
                  <a:srgbClr val="FF0000"/>
                </a:solidFill>
              </a:rPr>
              <a:t>(swap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dirty="0" smtClean="0"/>
              <a:t>能</a:t>
            </a:r>
            <a:r>
              <a:rPr lang="zh-CN" altLang="en-US" sz="2400" dirty="0"/>
              <a:t>让更多的进程</a:t>
            </a:r>
            <a:r>
              <a:rPr lang="zh-CN" altLang="en-US" sz="2400" dirty="0" smtClean="0"/>
              <a:t>并发，提高内存的利用率</a:t>
            </a:r>
            <a:endParaRPr lang="zh-CN" altLang="en-US" sz="2400" dirty="0"/>
          </a:p>
          <a:p>
            <a:pPr eaLnBrk="1" hangingPunct="1">
              <a:lnSpc>
                <a:spcPct val="130000"/>
              </a:lnSpc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324613" name="AutoShape 5"/>
          <p:cNvSpPr>
            <a:spLocks noChangeArrowheads="1"/>
          </p:cNvSpPr>
          <p:nvPr/>
        </p:nvSpPr>
        <p:spPr bwMode="auto">
          <a:xfrm>
            <a:off x="5715000" y="2217678"/>
            <a:ext cx="3048000" cy="4011612"/>
          </a:xfrm>
          <a:prstGeom prst="can">
            <a:avLst>
              <a:gd name="adj" fmla="val 33140"/>
            </a:avLst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1905000" y="2257950"/>
            <a:ext cx="1630326" cy="10556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sp>
        <p:nvSpPr>
          <p:cNvPr id="324615" name="Text Box 7"/>
          <p:cNvSpPr txBox="1">
            <a:spLocks noChangeArrowheads="1"/>
          </p:cNvSpPr>
          <p:nvPr/>
        </p:nvSpPr>
        <p:spPr bwMode="auto">
          <a:xfrm>
            <a:off x="1981200" y="2343091"/>
            <a:ext cx="16303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常驻程序</a:t>
            </a:r>
            <a:r>
              <a:rPr lang="en-US" altLang="zh-CN" sz="2000"/>
              <a:t>(</a:t>
            </a:r>
            <a:r>
              <a:rPr lang="zh-CN" altLang="en-US" sz="2000"/>
              <a:t>操作系统</a:t>
            </a:r>
            <a:r>
              <a:rPr lang="en-US" altLang="zh-CN" sz="2000"/>
              <a:t>)</a:t>
            </a:r>
          </a:p>
        </p:txBody>
      </p:sp>
      <p:grpSp>
        <p:nvGrpSpPr>
          <p:cNvPr id="324616" name="Group 8"/>
          <p:cNvGrpSpPr>
            <a:grpSpLocks/>
          </p:cNvGrpSpPr>
          <p:nvPr/>
        </p:nvGrpSpPr>
        <p:grpSpPr bwMode="auto">
          <a:xfrm>
            <a:off x="1905000" y="4543950"/>
            <a:ext cx="1630326" cy="1055687"/>
            <a:chOff x="1056" y="2688"/>
            <a:chExt cx="1248" cy="720"/>
          </a:xfrm>
        </p:grpSpPr>
        <p:sp>
          <p:nvSpPr>
            <p:cNvPr id="22571" name="Rectangle 9"/>
            <p:cNvSpPr>
              <a:spLocks noChangeArrowheads="1"/>
            </p:cNvSpPr>
            <p:nvPr/>
          </p:nvSpPr>
          <p:spPr bwMode="auto">
            <a:xfrm>
              <a:off x="1056" y="2688"/>
              <a:ext cx="1248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22572" name="Text Box 10"/>
            <p:cNvSpPr txBox="1">
              <a:spLocks noChangeArrowheads="1"/>
            </p:cNvSpPr>
            <p:nvPr/>
          </p:nvSpPr>
          <p:spPr bwMode="auto">
            <a:xfrm>
              <a:off x="1104" y="2928"/>
              <a:ext cx="115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3</a:t>
              </a:r>
            </a:p>
          </p:txBody>
        </p:sp>
      </p:grp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905000" y="5664530"/>
            <a:ext cx="1630326" cy="703792"/>
          </a:xfrm>
          <a:prstGeom prst="rect">
            <a:avLst/>
          </a:prstGeom>
          <a:solidFill>
            <a:srgbClr val="33CC33"/>
          </a:solidFill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sp>
        <p:nvSpPr>
          <p:cNvPr id="324620" name="Text Box 12"/>
          <p:cNvSpPr txBox="1">
            <a:spLocks noChangeArrowheads="1"/>
          </p:cNvSpPr>
          <p:nvPr/>
        </p:nvSpPr>
        <p:spPr bwMode="auto">
          <a:xfrm>
            <a:off x="2133600" y="6381690"/>
            <a:ext cx="12759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内存</a:t>
            </a:r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6858000" y="6305490"/>
            <a:ext cx="12759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磁盘</a:t>
            </a:r>
          </a:p>
        </p:txBody>
      </p: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943600" y="3781950"/>
            <a:ext cx="1630326" cy="1055687"/>
            <a:chOff x="1056" y="1968"/>
            <a:chExt cx="1248" cy="720"/>
          </a:xfrm>
        </p:grpSpPr>
        <p:sp>
          <p:nvSpPr>
            <p:cNvPr id="22569" name="Rectangle 15"/>
            <p:cNvSpPr>
              <a:spLocks noChangeArrowheads="1"/>
            </p:cNvSpPr>
            <p:nvPr/>
          </p:nvSpPr>
          <p:spPr bwMode="auto">
            <a:xfrm>
              <a:off x="1056" y="1968"/>
              <a:ext cx="1248" cy="72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22570" name="Text Box 16"/>
            <p:cNvSpPr txBox="1">
              <a:spLocks noChangeArrowheads="1"/>
            </p:cNvSpPr>
            <p:nvPr/>
          </p:nvSpPr>
          <p:spPr bwMode="auto">
            <a:xfrm>
              <a:off x="1104" y="2208"/>
              <a:ext cx="115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1</a:t>
              </a:r>
            </a:p>
          </p:txBody>
        </p:sp>
      </p:grpSp>
      <p:sp>
        <p:nvSpPr>
          <p:cNvPr id="324625" name="AutoShape 17"/>
          <p:cNvSpPr>
            <a:spLocks noChangeArrowheads="1"/>
          </p:cNvSpPr>
          <p:nvPr/>
        </p:nvSpPr>
        <p:spPr bwMode="auto">
          <a:xfrm>
            <a:off x="3581400" y="4176374"/>
            <a:ext cx="2622698" cy="70379"/>
          </a:xfrm>
          <a:prstGeom prst="rightArrow">
            <a:avLst>
              <a:gd name="adj1" fmla="val 50000"/>
              <a:gd name="adj2" fmla="val 925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sp>
        <p:nvSpPr>
          <p:cNvPr id="324626" name="Text Box 18"/>
          <p:cNvSpPr txBox="1">
            <a:spLocks noChangeArrowheads="1"/>
          </p:cNvSpPr>
          <p:nvPr/>
        </p:nvSpPr>
        <p:spPr bwMode="auto">
          <a:xfrm>
            <a:off x="3581400" y="3728978"/>
            <a:ext cx="22682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进程</a:t>
            </a:r>
            <a:r>
              <a:rPr lang="en-US" altLang="zh-CN" sz="2000"/>
              <a:t>1</a:t>
            </a:r>
            <a:r>
              <a:rPr lang="zh-CN" altLang="en-US" sz="2000"/>
              <a:t>睡眠 换出</a:t>
            </a:r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905000" y="3400950"/>
            <a:ext cx="1630326" cy="1055687"/>
          </a:xfrm>
          <a:prstGeom prst="rect">
            <a:avLst/>
          </a:prstGeom>
          <a:solidFill>
            <a:srgbClr val="33CC33"/>
          </a:solidFill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grpSp>
        <p:nvGrpSpPr>
          <p:cNvPr id="324629" name="Group 21"/>
          <p:cNvGrpSpPr>
            <a:grpSpLocks/>
          </p:cNvGrpSpPr>
          <p:nvPr/>
        </p:nvGrpSpPr>
        <p:grpSpPr bwMode="auto">
          <a:xfrm>
            <a:off x="6477000" y="2486550"/>
            <a:ext cx="1630326" cy="1055687"/>
            <a:chOff x="1056" y="1968"/>
            <a:chExt cx="1248" cy="720"/>
          </a:xfrm>
        </p:grpSpPr>
        <p:sp>
          <p:nvSpPr>
            <p:cNvPr id="22567" name="Rectangle 22"/>
            <p:cNvSpPr>
              <a:spLocks noChangeArrowheads="1"/>
            </p:cNvSpPr>
            <p:nvPr/>
          </p:nvSpPr>
          <p:spPr bwMode="auto">
            <a:xfrm>
              <a:off x="1056" y="1968"/>
              <a:ext cx="1248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22568" name="Text Box 23"/>
            <p:cNvSpPr txBox="1">
              <a:spLocks noChangeArrowheads="1"/>
            </p:cNvSpPr>
            <p:nvPr/>
          </p:nvSpPr>
          <p:spPr bwMode="auto">
            <a:xfrm>
              <a:off x="1104" y="2208"/>
              <a:ext cx="1152" cy="2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2</a:t>
              </a:r>
            </a:p>
          </p:txBody>
        </p:sp>
      </p:grpSp>
      <p:sp>
        <p:nvSpPr>
          <p:cNvPr id="324632" name="AutoShape 24"/>
          <p:cNvSpPr>
            <a:spLocks noChangeArrowheads="1"/>
          </p:cNvSpPr>
          <p:nvPr/>
        </p:nvSpPr>
        <p:spPr bwMode="auto">
          <a:xfrm rot="9973760">
            <a:off x="3657851" y="3384009"/>
            <a:ext cx="2838302" cy="68912"/>
          </a:xfrm>
          <a:prstGeom prst="rightArrow">
            <a:avLst>
              <a:gd name="adj1" fmla="val 50000"/>
              <a:gd name="adj2" fmla="val 102234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sp>
        <p:nvSpPr>
          <p:cNvPr id="324633" name="Text Box 25"/>
          <p:cNvSpPr txBox="1">
            <a:spLocks noChangeArrowheads="1"/>
          </p:cNvSpPr>
          <p:nvPr/>
        </p:nvSpPr>
        <p:spPr bwMode="auto">
          <a:xfrm rot="-808416">
            <a:off x="4648363" y="2910424"/>
            <a:ext cx="10632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换入</a:t>
            </a:r>
          </a:p>
        </p:txBody>
      </p:sp>
      <p:grpSp>
        <p:nvGrpSpPr>
          <p:cNvPr id="324634" name="Group 26"/>
          <p:cNvGrpSpPr>
            <a:grpSpLocks/>
          </p:cNvGrpSpPr>
          <p:nvPr/>
        </p:nvGrpSpPr>
        <p:grpSpPr bwMode="auto">
          <a:xfrm>
            <a:off x="1905000" y="3400950"/>
            <a:ext cx="1630326" cy="1055687"/>
            <a:chOff x="1056" y="1968"/>
            <a:chExt cx="1248" cy="720"/>
          </a:xfrm>
        </p:grpSpPr>
        <p:sp>
          <p:nvSpPr>
            <p:cNvPr id="22565" name="Rectangle 27"/>
            <p:cNvSpPr>
              <a:spLocks noChangeArrowheads="1"/>
            </p:cNvSpPr>
            <p:nvPr/>
          </p:nvSpPr>
          <p:spPr bwMode="auto">
            <a:xfrm>
              <a:off x="1056" y="1968"/>
              <a:ext cx="1248" cy="72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22566" name="Text Box 28"/>
            <p:cNvSpPr txBox="1">
              <a:spLocks noChangeArrowheads="1"/>
            </p:cNvSpPr>
            <p:nvPr/>
          </p:nvSpPr>
          <p:spPr bwMode="auto">
            <a:xfrm>
              <a:off x="1104" y="2208"/>
              <a:ext cx="115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1</a:t>
              </a:r>
            </a:p>
          </p:txBody>
        </p:sp>
      </p:grpSp>
      <p:grpSp>
        <p:nvGrpSpPr>
          <p:cNvPr id="324637" name="Group 29"/>
          <p:cNvGrpSpPr>
            <a:grpSpLocks/>
          </p:cNvGrpSpPr>
          <p:nvPr/>
        </p:nvGrpSpPr>
        <p:grpSpPr bwMode="auto">
          <a:xfrm>
            <a:off x="7010400" y="5001150"/>
            <a:ext cx="1630326" cy="1055687"/>
            <a:chOff x="1056" y="1968"/>
            <a:chExt cx="1248" cy="720"/>
          </a:xfrm>
        </p:grpSpPr>
        <p:sp>
          <p:nvSpPr>
            <p:cNvPr id="22563" name="Rectangle 30"/>
            <p:cNvSpPr>
              <a:spLocks noChangeArrowheads="1"/>
            </p:cNvSpPr>
            <p:nvPr/>
          </p:nvSpPr>
          <p:spPr bwMode="auto">
            <a:xfrm>
              <a:off x="1056" y="1968"/>
              <a:ext cx="1248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22564" name="Text Box 31"/>
            <p:cNvSpPr txBox="1">
              <a:spLocks noChangeArrowheads="1"/>
            </p:cNvSpPr>
            <p:nvPr/>
          </p:nvSpPr>
          <p:spPr bwMode="auto">
            <a:xfrm>
              <a:off x="1104" y="2208"/>
              <a:ext cx="1152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3</a:t>
              </a:r>
            </a:p>
          </p:txBody>
        </p:sp>
      </p:grpSp>
      <p:sp>
        <p:nvSpPr>
          <p:cNvPr id="324640" name="AutoShape 32"/>
          <p:cNvSpPr>
            <a:spLocks noChangeArrowheads="1"/>
          </p:cNvSpPr>
          <p:nvPr/>
        </p:nvSpPr>
        <p:spPr bwMode="auto">
          <a:xfrm>
            <a:off x="3657600" y="5395574"/>
            <a:ext cx="3118884" cy="70379"/>
          </a:xfrm>
          <a:prstGeom prst="rightArrow">
            <a:avLst>
              <a:gd name="adj1" fmla="val 50000"/>
              <a:gd name="adj2" fmla="val 110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3581400" y="4933890"/>
            <a:ext cx="24809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进程</a:t>
            </a:r>
            <a:r>
              <a:rPr lang="en-US" altLang="zh-CN" sz="2000"/>
              <a:t>3</a:t>
            </a:r>
            <a:r>
              <a:rPr lang="zh-CN" altLang="en-US" sz="2000"/>
              <a:t>睡眠 换出</a:t>
            </a:r>
          </a:p>
        </p:txBody>
      </p:sp>
      <p:grpSp>
        <p:nvGrpSpPr>
          <p:cNvPr id="324643" name="Group 35"/>
          <p:cNvGrpSpPr>
            <a:grpSpLocks/>
          </p:cNvGrpSpPr>
          <p:nvPr/>
        </p:nvGrpSpPr>
        <p:grpSpPr bwMode="auto">
          <a:xfrm>
            <a:off x="1905000" y="4543950"/>
            <a:ext cx="1630326" cy="1055687"/>
            <a:chOff x="1056" y="1968"/>
            <a:chExt cx="1248" cy="720"/>
          </a:xfrm>
        </p:grpSpPr>
        <p:sp>
          <p:nvSpPr>
            <p:cNvPr id="22561" name="Rectangle 36"/>
            <p:cNvSpPr>
              <a:spLocks noChangeArrowheads="1"/>
            </p:cNvSpPr>
            <p:nvPr/>
          </p:nvSpPr>
          <p:spPr bwMode="auto">
            <a:xfrm>
              <a:off x="1056" y="1968"/>
              <a:ext cx="1248" cy="72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22562" name="Text Box 37"/>
            <p:cNvSpPr txBox="1">
              <a:spLocks noChangeArrowheads="1"/>
            </p:cNvSpPr>
            <p:nvPr/>
          </p:nvSpPr>
          <p:spPr bwMode="auto">
            <a:xfrm>
              <a:off x="1104" y="2208"/>
              <a:ext cx="115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1</a:t>
              </a:r>
            </a:p>
          </p:txBody>
        </p:sp>
      </p:grpSp>
      <p:sp>
        <p:nvSpPr>
          <p:cNvPr id="324646" name="AutoShape 38"/>
          <p:cNvSpPr>
            <a:spLocks noChangeArrowheads="1"/>
          </p:cNvSpPr>
          <p:nvPr/>
        </p:nvSpPr>
        <p:spPr bwMode="auto">
          <a:xfrm rot="9973760">
            <a:off x="3508397" y="4656900"/>
            <a:ext cx="2618268" cy="70380"/>
          </a:xfrm>
          <a:prstGeom prst="rightArrow">
            <a:avLst>
              <a:gd name="adj1" fmla="val 50000"/>
              <a:gd name="adj2" fmla="val 923438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grpSp>
        <p:nvGrpSpPr>
          <p:cNvPr id="324647" name="Group 39"/>
          <p:cNvGrpSpPr>
            <a:grpSpLocks/>
          </p:cNvGrpSpPr>
          <p:nvPr/>
        </p:nvGrpSpPr>
        <p:grpSpPr bwMode="auto">
          <a:xfrm>
            <a:off x="1905000" y="3400950"/>
            <a:ext cx="1630326" cy="1055687"/>
            <a:chOff x="1056" y="1968"/>
            <a:chExt cx="1248" cy="720"/>
          </a:xfrm>
        </p:grpSpPr>
        <p:sp>
          <p:nvSpPr>
            <p:cNvPr id="22559" name="Rectangle 40"/>
            <p:cNvSpPr>
              <a:spLocks noChangeArrowheads="1"/>
            </p:cNvSpPr>
            <p:nvPr/>
          </p:nvSpPr>
          <p:spPr bwMode="auto">
            <a:xfrm>
              <a:off x="1056" y="1968"/>
              <a:ext cx="1248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22560" name="Text Box 41"/>
            <p:cNvSpPr txBox="1">
              <a:spLocks noChangeArrowheads="1"/>
            </p:cNvSpPr>
            <p:nvPr/>
          </p:nvSpPr>
          <p:spPr bwMode="auto">
            <a:xfrm>
              <a:off x="1104" y="2208"/>
              <a:ext cx="1152" cy="2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2</a:t>
              </a:r>
            </a:p>
          </p:txBody>
        </p:sp>
      </p:grpSp>
      <p:sp>
        <p:nvSpPr>
          <p:cNvPr id="324650" name="AutoShape 42"/>
          <p:cNvSpPr>
            <a:spLocks noChangeArrowheads="1"/>
          </p:cNvSpPr>
          <p:nvPr/>
        </p:nvSpPr>
        <p:spPr bwMode="auto">
          <a:xfrm rot="10800000">
            <a:off x="76200" y="5238718"/>
            <a:ext cx="1559442" cy="1196446"/>
          </a:xfrm>
          <a:prstGeom prst="wedgeRoundRectCallout">
            <a:avLst>
              <a:gd name="adj1" fmla="val -70551"/>
              <a:gd name="adj2" fmla="val 3125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程序</a:t>
            </a:r>
            <a:r>
              <a:rPr lang="en-US" altLang="zh-CN" sz="2000"/>
              <a:t>1</a:t>
            </a:r>
            <a:r>
              <a:rPr lang="zh-CN" altLang="en-US" sz="2000"/>
              <a:t>仍应该是可重定位的</a:t>
            </a:r>
            <a:r>
              <a:rPr lang="en-US" altLang="zh-CN" sz="2000"/>
              <a:t>!</a:t>
            </a:r>
          </a:p>
        </p:txBody>
      </p:sp>
      <p:grpSp>
        <p:nvGrpSpPr>
          <p:cNvPr id="324651" name="Group 43"/>
          <p:cNvGrpSpPr>
            <a:grpSpLocks/>
          </p:cNvGrpSpPr>
          <p:nvPr/>
        </p:nvGrpSpPr>
        <p:grpSpPr bwMode="auto">
          <a:xfrm>
            <a:off x="76200" y="3777466"/>
            <a:ext cx="2029047" cy="985308"/>
            <a:chOff x="48" y="2208"/>
            <a:chExt cx="1374" cy="672"/>
          </a:xfrm>
        </p:grpSpPr>
        <p:sp>
          <p:nvSpPr>
            <p:cNvPr id="22557" name="AutoShape 44"/>
            <p:cNvSpPr>
              <a:spLocks noChangeArrowheads="1"/>
            </p:cNvSpPr>
            <p:nvPr/>
          </p:nvSpPr>
          <p:spPr bwMode="auto">
            <a:xfrm>
              <a:off x="1230" y="2544"/>
              <a:ext cx="192" cy="336"/>
            </a:xfrm>
            <a:prstGeom prst="downArrow">
              <a:avLst>
                <a:gd name="adj1" fmla="val 50000"/>
                <a:gd name="adj2" fmla="val 43750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22558" name="AutoShape 45"/>
            <p:cNvSpPr>
              <a:spLocks noChangeArrowheads="1"/>
            </p:cNvSpPr>
            <p:nvPr/>
          </p:nvSpPr>
          <p:spPr bwMode="auto">
            <a:xfrm rot="10800000">
              <a:off x="48" y="2208"/>
              <a:ext cx="1056" cy="576"/>
            </a:xfrm>
            <a:prstGeom prst="wedgeRoundRectCallout">
              <a:avLst>
                <a:gd name="adj1" fmla="val -71403"/>
                <a:gd name="adj2" fmla="val -35245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/>
                <a:t>装载后仍需移动</a:t>
              </a:r>
              <a:r>
                <a:rPr lang="en-US" altLang="zh-CN" sz="2000"/>
                <a:t>!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219228" y="1081981"/>
            <a:ext cx="2709396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800" dirty="0" smtClean="0">
                <a:solidFill>
                  <a:srgbClr val="FF0000"/>
                </a:solidFill>
              </a:rPr>
              <a:t>如何来实现呢？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4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24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2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24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4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24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4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2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4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0" grpId="0" animBg="1"/>
      <p:bldP spid="324612" grpId="0"/>
      <p:bldP spid="324613" grpId="0" animBg="1"/>
      <p:bldP spid="324614" grpId="0" animBg="1"/>
      <p:bldP spid="324615" grpId="0"/>
      <p:bldP spid="324619" grpId="0" animBg="1"/>
      <p:bldP spid="324620" grpId="0"/>
      <p:bldP spid="324621" grpId="0"/>
      <p:bldP spid="324625" grpId="0" animBg="1"/>
      <p:bldP spid="324626" grpId="0"/>
      <p:bldP spid="324628" grpId="0" animBg="1"/>
      <p:bldP spid="324632" grpId="0" animBg="1"/>
      <p:bldP spid="324633" grpId="0"/>
      <p:bldP spid="324640" grpId="0" animBg="1"/>
      <p:bldP spid="324641" grpId="0"/>
      <p:bldP spid="324646" grpId="0" animBg="1"/>
      <p:bldP spid="324650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重定位最合适的时机 </a:t>
            </a:r>
            <a:r>
              <a:rPr lang="zh-CN" altLang="en-US" smtClean="0">
                <a:sym typeface="Symbol" panose="05050102010706020507" pitchFamily="18" charset="2"/>
              </a:rPr>
              <a:t> 运行时重定位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25635" name="Rectangle 3"/>
          <p:cNvSpPr>
            <a:spLocks noChangeArrowheads="1"/>
          </p:cNvSpPr>
          <p:nvPr/>
        </p:nvSpPr>
        <p:spPr bwMode="auto">
          <a:xfrm>
            <a:off x="765175" y="1143000"/>
            <a:ext cx="83788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内存中的代码总是可重定位的</a:t>
            </a:r>
            <a:r>
              <a:rPr lang="en-US" altLang="zh-CN"/>
              <a:t>!</a:t>
            </a:r>
          </a:p>
        </p:txBody>
      </p:sp>
      <p:sp>
        <p:nvSpPr>
          <p:cNvPr id="325636" name="Text Box 4"/>
          <p:cNvSpPr txBox="1">
            <a:spLocks noChangeArrowheads="1"/>
          </p:cNvSpPr>
          <p:nvPr/>
        </p:nvSpPr>
        <p:spPr bwMode="auto">
          <a:xfrm>
            <a:off x="3394075" y="5349875"/>
            <a:ext cx="1301750" cy="75882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SzPct val="100000"/>
              <a:buFontTx/>
              <a:buNone/>
            </a:pPr>
            <a:r>
              <a:rPr lang="zh-CN" altLang="en-US" sz="2400">
                <a:latin typeface="Comic Sans MS" panose="030F0702030302020204" pitchFamily="66" charset="0"/>
              </a:rPr>
              <a:t>基地址</a:t>
            </a:r>
          </a:p>
          <a:p>
            <a:pPr algn="ctr">
              <a:lnSpc>
                <a:spcPct val="80000"/>
              </a:lnSpc>
              <a:buClrTx/>
              <a:buSzPct val="100000"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base</a:t>
            </a:r>
          </a:p>
        </p:txBody>
      </p:sp>
      <p:sp>
        <p:nvSpPr>
          <p:cNvPr id="325637" name="Line 5"/>
          <p:cNvSpPr>
            <a:spLocks noChangeShapeType="1"/>
          </p:cNvSpPr>
          <p:nvPr/>
        </p:nvSpPr>
        <p:spPr bwMode="auto">
          <a:xfrm flipV="1">
            <a:off x="5562600" y="41275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zh-CN" altLang="en-US"/>
          </a:p>
        </p:txBody>
      </p:sp>
      <p:grpSp>
        <p:nvGrpSpPr>
          <p:cNvPr id="325638" name="Group 6"/>
          <p:cNvGrpSpPr>
            <a:grpSpLocks/>
          </p:cNvGrpSpPr>
          <p:nvPr/>
        </p:nvGrpSpPr>
        <p:grpSpPr bwMode="auto">
          <a:xfrm>
            <a:off x="4572000" y="3670300"/>
            <a:ext cx="990600" cy="914400"/>
            <a:chOff x="2832" y="2312"/>
            <a:chExt cx="624" cy="576"/>
          </a:xfrm>
        </p:grpSpPr>
        <p:sp>
          <p:nvSpPr>
            <p:cNvPr id="23583" name="Oval 7"/>
            <p:cNvSpPr>
              <a:spLocks noChangeArrowheads="1"/>
            </p:cNvSpPr>
            <p:nvPr/>
          </p:nvSpPr>
          <p:spPr bwMode="auto">
            <a:xfrm>
              <a:off x="2832" y="2312"/>
              <a:ext cx="624" cy="576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2000">
                <a:solidFill>
                  <a:srgbClr val="00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584" name="Line 8"/>
            <p:cNvSpPr>
              <a:spLocks noChangeShapeType="1"/>
            </p:cNvSpPr>
            <p:nvPr/>
          </p:nvSpPr>
          <p:spPr bwMode="auto">
            <a:xfrm>
              <a:off x="2976" y="2600"/>
              <a:ext cx="351" cy="1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5" name="Line 9"/>
            <p:cNvSpPr>
              <a:spLocks noChangeShapeType="1"/>
            </p:cNvSpPr>
            <p:nvPr/>
          </p:nvSpPr>
          <p:spPr bwMode="auto">
            <a:xfrm flipV="1">
              <a:off x="3150" y="2435"/>
              <a:ext cx="1" cy="329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5642" name="Group 10"/>
          <p:cNvGrpSpPr>
            <a:grpSpLocks/>
          </p:cNvGrpSpPr>
          <p:nvPr/>
        </p:nvGrpSpPr>
        <p:grpSpPr bwMode="auto">
          <a:xfrm>
            <a:off x="838200" y="1765300"/>
            <a:ext cx="2819400" cy="4635500"/>
            <a:chOff x="672" y="1200"/>
            <a:chExt cx="1776" cy="2920"/>
          </a:xfrm>
        </p:grpSpPr>
        <p:grpSp>
          <p:nvGrpSpPr>
            <p:cNvPr id="23577" name="Group 11"/>
            <p:cNvGrpSpPr>
              <a:grpSpLocks/>
            </p:cNvGrpSpPr>
            <p:nvPr/>
          </p:nvGrpSpPr>
          <p:grpSpPr bwMode="auto">
            <a:xfrm>
              <a:off x="672" y="1200"/>
              <a:ext cx="1776" cy="2474"/>
              <a:chOff x="816" y="1400"/>
              <a:chExt cx="1776" cy="2474"/>
            </a:xfrm>
          </p:grpSpPr>
          <p:sp>
            <p:nvSpPr>
              <p:cNvPr id="23579" name="Rectangle 12"/>
              <p:cNvSpPr>
                <a:spLocks noChangeArrowheads="1"/>
              </p:cNvSpPr>
              <p:nvPr/>
            </p:nvSpPr>
            <p:spPr bwMode="auto">
              <a:xfrm>
                <a:off x="816" y="1452"/>
                <a:ext cx="1584" cy="52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23580" name="Rectangle 13"/>
              <p:cNvSpPr>
                <a:spLocks noChangeArrowheads="1"/>
              </p:cNvSpPr>
              <p:nvPr/>
            </p:nvSpPr>
            <p:spPr bwMode="auto">
              <a:xfrm>
                <a:off x="816" y="1976"/>
                <a:ext cx="1584" cy="18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23581" name="Text Box 14"/>
              <p:cNvSpPr txBox="1">
                <a:spLocks noChangeArrowheads="1"/>
              </p:cNvSpPr>
              <p:nvPr/>
            </p:nvSpPr>
            <p:spPr bwMode="auto">
              <a:xfrm>
                <a:off x="816" y="1900"/>
                <a:ext cx="1632" cy="1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   …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_printf: </a:t>
                </a:r>
              </a:p>
              <a:p>
                <a:pPr eaLnBrk="1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r>
                  <a:rPr lang="en-US" altLang="zh-CN" sz="2000"/>
                  <a:t>    …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ret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2:call </a:t>
                </a:r>
                <a:r>
                  <a:rPr lang="en-US" altLang="zh-CN" sz="2000">
                    <a:solidFill>
                      <a:srgbClr val="FF0000"/>
                    </a:solidFill>
                  </a:rPr>
                  <a:t>100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1: j&gt; </a:t>
                </a:r>
                <a:r>
                  <a:rPr lang="en-US" altLang="zh-CN" sz="2000">
                    <a:solidFill>
                      <a:srgbClr val="FF0000"/>
                    </a:solidFill>
                  </a:rPr>
                  <a:t>80</a:t>
                </a:r>
                <a:r>
                  <a:rPr lang="en-US" altLang="zh-CN" sz="2000"/>
                  <a:t>, [_i], [_to] _main:mov [</a:t>
                </a:r>
                <a:r>
                  <a:rPr lang="en-US" altLang="zh-CN" sz="2000">
                    <a:solidFill>
                      <a:srgbClr val="FF0000"/>
                    </a:solidFill>
                  </a:rPr>
                  <a:t>300</a:t>
                </a:r>
                <a:r>
                  <a:rPr lang="en-US" altLang="zh-CN" sz="2000"/>
                  <a:t>],  0 </a:t>
                </a:r>
              </a:p>
              <a:p>
                <a:pPr eaLnBrk="1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r>
                  <a:rPr lang="en-US" altLang="zh-CN" sz="2000"/>
                  <a:t>call </a:t>
                </a:r>
                <a:r>
                  <a:rPr lang="en-US" altLang="zh-CN" sz="2000">
                    <a:solidFill>
                      <a:srgbClr val="FF0000"/>
                    </a:solidFill>
                  </a:rPr>
                  <a:t>40</a:t>
                </a:r>
                <a:endParaRPr lang="en-US" altLang="zh-CN" sz="2000"/>
              </a:p>
            </p:txBody>
          </p:sp>
          <p:sp>
            <p:nvSpPr>
              <p:cNvPr id="23582" name="Text Box 15"/>
              <p:cNvSpPr txBox="1">
                <a:spLocks noChangeArrowheads="1"/>
              </p:cNvSpPr>
              <p:nvPr/>
            </p:nvSpPr>
            <p:spPr bwMode="auto">
              <a:xfrm>
                <a:off x="816" y="1400"/>
                <a:ext cx="1776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_sum:  .int  0</a:t>
                </a:r>
              </a:p>
              <a:p>
                <a:pPr eaLnBrk="1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r>
                  <a:rPr lang="en-US" altLang="zh-CN" sz="2000"/>
                  <a:t>…</a:t>
                </a:r>
              </a:p>
            </p:txBody>
          </p:sp>
        </p:grpSp>
        <p:sp>
          <p:nvSpPr>
            <p:cNvPr id="23578" name="Text Box 16"/>
            <p:cNvSpPr txBox="1">
              <a:spLocks noChangeArrowheads="1"/>
            </p:cNvSpPr>
            <p:nvPr/>
          </p:nvSpPr>
          <p:spPr bwMode="auto">
            <a:xfrm>
              <a:off x="916" y="3696"/>
              <a:ext cx="105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在内存中任何地方</a:t>
              </a:r>
            </a:p>
          </p:txBody>
        </p:sp>
      </p:grpSp>
      <p:sp>
        <p:nvSpPr>
          <p:cNvPr id="325649" name="Line 17"/>
          <p:cNvSpPr>
            <a:spLocks noChangeShapeType="1"/>
          </p:cNvSpPr>
          <p:nvPr/>
        </p:nvSpPr>
        <p:spPr bwMode="auto">
          <a:xfrm flipV="1">
            <a:off x="2743200" y="4203700"/>
            <a:ext cx="1828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25650" name="Group 18"/>
          <p:cNvGrpSpPr>
            <a:grpSpLocks/>
          </p:cNvGrpSpPr>
          <p:nvPr/>
        </p:nvGrpSpPr>
        <p:grpSpPr bwMode="auto">
          <a:xfrm>
            <a:off x="4724400" y="4584700"/>
            <a:ext cx="304800" cy="914400"/>
            <a:chOff x="2928" y="2888"/>
            <a:chExt cx="192" cy="576"/>
          </a:xfrm>
        </p:grpSpPr>
        <p:sp>
          <p:nvSpPr>
            <p:cNvPr id="23575" name="Line 19"/>
            <p:cNvSpPr>
              <a:spLocks noChangeShapeType="1"/>
            </p:cNvSpPr>
            <p:nvPr/>
          </p:nvSpPr>
          <p:spPr bwMode="auto">
            <a:xfrm flipV="1">
              <a:off x="2928" y="346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6" name="Line 20"/>
            <p:cNvSpPr>
              <a:spLocks noChangeShapeType="1"/>
            </p:cNvSpPr>
            <p:nvPr/>
          </p:nvSpPr>
          <p:spPr bwMode="auto">
            <a:xfrm flipV="1">
              <a:off x="3120" y="2888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zh-CN" altLang="en-US"/>
            </a:p>
          </p:txBody>
        </p:sp>
      </p:grpSp>
      <p:sp>
        <p:nvSpPr>
          <p:cNvPr id="325653" name="Freeform 21"/>
          <p:cNvSpPr>
            <a:spLocks/>
          </p:cNvSpPr>
          <p:nvPr/>
        </p:nvSpPr>
        <p:spPr bwMode="auto">
          <a:xfrm>
            <a:off x="2667000" y="1981200"/>
            <a:ext cx="4876800" cy="1981200"/>
          </a:xfrm>
          <a:custGeom>
            <a:avLst/>
            <a:gdLst>
              <a:gd name="T0" fmla="*/ 2147483646 w 3072"/>
              <a:gd name="T1" fmla="*/ 2147483646 h 1248"/>
              <a:gd name="T2" fmla="*/ 2147483646 w 3072"/>
              <a:gd name="T3" fmla="*/ 2147483646 h 1248"/>
              <a:gd name="T4" fmla="*/ 2147483646 w 3072"/>
              <a:gd name="T5" fmla="*/ 2147483646 h 1248"/>
              <a:gd name="T6" fmla="*/ 0 w 3072"/>
              <a:gd name="T7" fmla="*/ 0 h 12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72" h="1248">
                <a:moveTo>
                  <a:pt x="3072" y="1248"/>
                </a:moveTo>
                <a:cubicBezTo>
                  <a:pt x="2972" y="996"/>
                  <a:pt x="2872" y="744"/>
                  <a:pt x="2640" y="576"/>
                </a:cubicBezTo>
                <a:cubicBezTo>
                  <a:pt x="2408" y="408"/>
                  <a:pt x="2120" y="336"/>
                  <a:pt x="1680" y="240"/>
                </a:cubicBezTo>
                <a:cubicBezTo>
                  <a:pt x="1240" y="144"/>
                  <a:pt x="620" y="72"/>
                  <a:pt x="0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25654" name="Group 22"/>
          <p:cNvGrpSpPr>
            <a:grpSpLocks/>
          </p:cNvGrpSpPr>
          <p:nvPr/>
        </p:nvGrpSpPr>
        <p:grpSpPr bwMode="auto">
          <a:xfrm>
            <a:off x="180975" y="1752600"/>
            <a:ext cx="762000" cy="3867150"/>
            <a:chOff x="66" y="1104"/>
            <a:chExt cx="480" cy="2436"/>
          </a:xfrm>
        </p:grpSpPr>
        <p:sp>
          <p:nvSpPr>
            <p:cNvPr id="23572" name="Line 23"/>
            <p:cNvSpPr>
              <a:spLocks noChangeShapeType="1"/>
            </p:cNvSpPr>
            <p:nvPr/>
          </p:nvSpPr>
          <p:spPr bwMode="auto">
            <a:xfrm flipH="1">
              <a:off x="183" y="3540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3" name="Line 24"/>
            <p:cNvSpPr>
              <a:spLocks noChangeShapeType="1"/>
            </p:cNvSpPr>
            <p:nvPr/>
          </p:nvSpPr>
          <p:spPr bwMode="auto">
            <a:xfrm>
              <a:off x="336" y="1305"/>
              <a:ext cx="0" cy="2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4" name="Text Box 25"/>
            <p:cNvSpPr txBox="1">
              <a:spLocks noChangeArrowheads="1"/>
            </p:cNvSpPr>
            <p:nvPr/>
          </p:nvSpPr>
          <p:spPr bwMode="auto">
            <a:xfrm>
              <a:off x="66" y="1104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300</a:t>
              </a:r>
            </a:p>
          </p:txBody>
        </p:sp>
      </p:grpSp>
      <p:sp>
        <p:nvSpPr>
          <p:cNvPr id="325658" name="AutoShape 26"/>
          <p:cNvSpPr>
            <a:spLocks noChangeArrowheads="1"/>
          </p:cNvSpPr>
          <p:nvPr/>
        </p:nvSpPr>
        <p:spPr bwMode="auto">
          <a:xfrm rot="10800000">
            <a:off x="5943600" y="4800600"/>
            <a:ext cx="1676400" cy="533400"/>
          </a:xfrm>
          <a:prstGeom prst="wedgeRoundRectCallout">
            <a:avLst>
              <a:gd name="adj1" fmla="val -15722"/>
              <a:gd name="adj2" fmla="val 12380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99"/>
                </a:solidFill>
              </a:rPr>
              <a:t>物理地址</a:t>
            </a:r>
          </a:p>
        </p:txBody>
      </p:sp>
      <p:grpSp>
        <p:nvGrpSpPr>
          <p:cNvPr id="325659" name="Group 27"/>
          <p:cNvGrpSpPr>
            <a:grpSpLocks/>
          </p:cNvGrpSpPr>
          <p:nvPr/>
        </p:nvGrpSpPr>
        <p:grpSpPr bwMode="auto">
          <a:xfrm>
            <a:off x="6096000" y="3810000"/>
            <a:ext cx="2667000" cy="685800"/>
            <a:chOff x="3888" y="2400"/>
            <a:chExt cx="1680" cy="432"/>
          </a:xfrm>
        </p:grpSpPr>
        <p:sp>
          <p:nvSpPr>
            <p:cNvPr id="23570" name="Text Box 28"/>
            <p:cNvSpPr txBox="1">
              <a:spLocks noChangeArrowheads="1"/>
            </p:cNvSpPr>
            <p:nvPr/>
          </p:nvSpPr>
          <p:spPr bwMode="auto">
            <a:xfrm>
              <a:off x="3888" y="2496"/>
              <a:ext cx="16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base+300(</a:t>
              </a:r>
              <a:r>
                <a:rPr lang="zh-CN" altLang="en-US" sz="2400">
                  <a:latin typeface="Comic Sans MS" panose="030F0702030302020204" pitchFamily="66" charset="0"/>
                </a:rPr>
                <a:t>偏移</a:t>
              </a:r>
              <a:r>
                <a:rPr lang="en-US" altLang="zh-CN" sz="240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3571" name="Rectangle 29"/>
            <p:cNvSpPr>
              <a:spLocks noChangeArrowheads="1"/>
            </p:cNvSpPr>
            <p:nvPr/>
          </p:nvSpPr>
          <p:spPr bwMode="auto">
            <a:xfrm>
              <a:off x="3936" y="2400"/>
              <a:ext cx="1632" cy="4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325662" name="AutoShape 30"/>
          <p:cNvSpPr>
            <a:spLocks noChangeArrowheads="1"/>
          </p:cNvSpPr>
          <p:nvPr/>
        </p:nvSpPr>
        <p:spPr bwMode="auto">
          <a:xfrm rot="10800000">
            <a:off x="2209800" y="3581400"/>
            <a:ext cx="1676400" cy="533400"/>
          </a:xfrm>
          <a:prstGeom prst="wedgeRoundRectCallout">
            <a:avLst>
              <a:gd name="adj1" fmla="val 70546"/>
              <a:gd name="adj2" fmla="val -6666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99"/>
                </a:solidFill>
              </a:rPr>
              <a:t>逻辑地址</a:t>
            </a:r>
          </a:p>
        </p:txBody>
      </p:sp>
      <p:grpSp>
        <p:nvGrpSpPr>
          <p:cNvPr id="325663" name="Group 31"/>
          <p:cNvGrpSpPr>
            <a:grpSpLocks/>
          </p:cNvGrpSpPr>
          <p:nvPr/>
        </p:nvGrpSpPr>
        <p:grpSpPr bwMode="auto">
          <a:xfrm>
            <a:off x="4648200" y="5438775"/>
            <a:ext cx="3848100" cy="1114425"/>
            <a:chOff x="2928" y="3426"/>
            <a:chExt cx="2424" cy="702"/>
          </a:xfrm>
        </p:grpSpPr>
        <p:sp>
          <p:nvSpPr>
            <p:cNvPr id="23568" name="Rectangle 32"/>
            <p:cNvSpPr>
              <a:spLocks noChangeArrowheads="1"/>
            </p:cNvSpPr>
            <p:nvPr/>
          </p:nvSpPr>
          <p:spPr bwMode="auto">
            <a:xfrm>
              <a:off x="2928" y="3426"/>
              <a:ext cx="242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关键在于从</a:t>
              </a:r>
              <a:r>
                <a:rPr lang="zh-CN" altLang="en-US" sz="2400">
                  <a:solidFill>
                    <a:srgbClr val="000099"/>
                  </a:solidFill>
                </a:rPr>
                <a:t>逻辑地址</a:t>
              </a:r>
              <a:r>
                <a:rPr lang="zh-CN" altLang="en-US" sz="2400"/>
                <a:t>算出</a:t>
              </a:r>
              <a:r>
                <a:rPr lang="zh-CN" altLang="en-US" sz="2400">
                  <a:solidFill>
                    <a:srgbClr val="000099"/>
                  </a:solidFill>
                </a:rPr>
                <a:t>物理地址</a:t>
              </a:r>
              <a:r>
                <a:rPr lang="en-US" altLang="zh-CN" sz="2400"/>
                <a:t>:</a:t>
              </a:r>
              <a:r>
                <a:rPr lang="en-US" altLang="zh-CN" sz="2400">
                  <a:solidFill>
                    <a:srgbClr val="FF0000"/>
                  </a:solidFill>
                </a:rPr>
                <a:t> </a:t>
              </a:r>
              <a:r>
                <a:rPr lang="zh-CN" altLang="en-US" sz="2400">
                  <a:solidFill>
                    <a:srgbClr val="FF0000"/>
                  </a:solidFill>
                </a:rPr>
                <a:t>地址翻译</a:t>
              </a:r>
            </a:p>
          </p:txBody>
        </p:sp>
        <p:pic>
          <p:nvPicPr>
            <p:cNvPr id="23569" name="Picture 33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" y="358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5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5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5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5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5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25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2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5" grpId="0"/>
      <p:bldP spid="325636" grpId="0" animBg="1"/>
      <p:bldP spid="325637" grpId="0" animBg="1"/>
      <p:bldP spid="325649" grpId="0" animBg="1"/>
      <p:bldP spid="325653" grpId="0" animBg="1"/>
      <p:bldP spid="325658" grpId="0" animBg="1"/>
      <p:bldP spid="3256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思考几个小问题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7391400" cy="609600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、内存有限，程序很大</a:t>
            </a: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09600" y="1912938"/>
            <a:ext cx="7391400" cy="677862"/>
          </a:xfrm>
        </p:spPr>
        <p:txBody>
          <a:bodyPr/>
          <a:lstStyle/>
          <a:p>
            <a:r>
              <a:rPr lang="en-US" altLang="zh-CN" smtClean="0"/>
              <a:t>2</a:t>
            </a:r>
            <a:r>
              <a:rPr lang="zh-CN" altLang="en-US" smtClean="0"/>
              <a:t>、多进程运行频繁更替</a:t>
            </a:r>
            <a:endParaRPr lang="en-US" altLang="zh-CN" smtClean="0"/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609600" y="2514600"/>
            <a:ext cx="7391400" cy="601663"/>
          </a:xfrm>
        </p:spPr>
        <p:txBody>
          <a:bodyPr/>
          <a:lstStyle/>
          <a:p>
            <a:r>
              <a:rPr lang="en-US" altLang="zh-CN" smtClean="0"/>
              <a:t>3</a:t>
            </a:r>
            <a:r>
              <a:rPr lang="zh-CN" altLang="en-US" smtClean="0"/>
              <a:t>、进程之间要隔离，互不妨碍</a:t>
            </a:r>
            <a:endParaRPr lang="en-US" altLang="zh-CN" smtClean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609600" y="3124200"/>
            <a:ext cx="7391400" cy="762000"/>
          </a:xfrm>
        </p:spPr>
        <p:txBody>
          <a:bodyPr/>
          <a:lstStyle/>
          <a:p>
            <a:r>
              <a:rPr lang="en-US" altLang="zh-CN" smtClean="0"/>
              <a:t>4</a:t>
            </a:r>
            <a:r>
              <a:rPr lang="zh-CN" altLang="en-US" smtClean="0"/>
              <a:t>、某进程某些代码功能长时间未访问</a:t>
            </a:r>
            <a:endParaRPr lang="en-US" altLang="zh-CN" smtClean="0"/>
          </a:p>
        </p:txBody>
      </p:sp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609600" y="3657600"/>
            <a:ext cx="7391400" cy="762000"/>
          </a:xfrm>
        </p:spPr>
        <p:txBody>
          <a:bodyPr/>
          <a:lstStyle/>
          <a:p>
            <a:r>
              <a:rPr lang="en-US" altLang="zh-CN" smtClean="0"/>
              <a:t>5</a:t>
            </a:r>
            <a:r>
              <a:rPr lang="zh-CN" altLang="en-US" smtClean="0"/>
              <a:t>、一段时间进程在一个固定代码区域执行</a:t>
            </a:r>
          </a:p>
          <a:p>
            <a:endParaRPr lang="zh-CN" altLang="en-US" smtClean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09600" y="4191000"/>
            <a:ext cx="7391400" cy="762000"/>
          </a:xfrm>
        </p:spPr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、一个应用程序开启多个进程</a:t>
            </a:r>
          </a:p>
          <a:p>
            <a:endParaRPr lang="zh-CN" altLang="en-US" dirty="0" smtClean="0"/>
          </a:p>
        </p:txBody>
      </p:sp>
      <p:sp>
        <p:nvSpPr>
          <p:cNvPr id="11" name="内容占位符 2"/>
          <p:cNvSpPr>
            <a:spLocks noGrp="1"/>
          </p:cNvSpPr>
          <p:nvPr>
            <p:ph sz="half" idx="1"/>
          </p:nvPr>
        </p:nvSpPr>
        <p:spPr>
          <a:xfrm>
            <a:off x="609600" y="4724400"/>
            <a:ext cx="7391400" cy="609600"/>
          </a:xfrm>
        </p:spPr>
        <p:txBody>
          <a:bodyPr/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、一个可执行应用程序的文件格式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09600" y="5257800"/>
            <a:ext cx="7391400" cy="609600"/>
          </a:xfrm>
        </p:spPr>
        <p:txBody>
          <a:bodyPr/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、进程间通信</a:t>
            </a:r>
            <a:r>
              <a:rPr lang="en-US" altLang="zh-CN" dirty="0" smtClean="0"/>
              <a:t>-</a:t>
            </a:r>
            <a:r>
              <a:rPr lang="zh-CN" altLang="en-US" dirty="0" smtClean="0"/>
              <a:t>共享内存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sz="half" idx="1"/>
          </p:nvPr>
        </p:nvSpPr>
        <p:spPr>
          <a:xfrm>
            <a:off x="609600" y="5867400"/>
            <a:ext cx="7391400" cy="609600"/>
          </a:xfrm>
        </p:spPr>
        <p:txBody>
          <a:bodyPr/>
          <a:lstStyle/>
          <a:p>
            <a:r>
              <a:rPr lang="en-US" altLang="zh-CN" dirty="0" smtClean="0"/>
              <a:t>9</a:t>
            </a:r>
            <a:r>
              <a:rPr lang="zh-CN" altLang="en-US" dirty="0" smtClean="0"/>
              <a:t>、打开多个大文件，切换编辑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运行时重定位还有一个好处</a:t>
            </a:r>
            <a:r>
              <a:rPr lang="en-US" altLang="zh-CN" dirty="0" smtClean="0"/>
              <a:t>: </a:t>
            </a:r>
            <a:r>
              <a:rPr lang="zh-CN" altLang="en-US" dirty="0" smtClean="0">
                <a:solidFill>
                  <a:srgbClr val="FF0000"/>
                </a:solidFill>
              </a:rPr>
              <a:t>进程保护</a:t>
            </a:r>
          </a:p>
        </p:txBody>
      </p:sp>
      <p:graphicFrame>
        <p:nvGraphicFramePr>
          <p:cNvPr id="2457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p:oleObj spid="_x0000_s24769" name="剪辑" r:id="rId4" imgW="2166845" imgH="2287575" progId="">
              <p:embed/>
            </p:oleObj>
          </a:graphicData>
        </a:graphic>
      </p:graphicFrame>
      <p:grpSp>
        <p:nvGrpSpPr>
          <p:cNvPr id="326660" name="Group 4"/>
          <p:cNvGrpSpPr>
            <a:grpSpLocks/>
          </p:cNvGrpSpPr>
          <p:nvPr/>
        </p:nvGrpSpPr>
        <p:grpSpPr bwMode="auto">
          <a:xfrm>
            <a:off x="5938838" y="1371600"/>
            <a:ext cx="2062162" cy="4283075"/>
            <a:chOff x="3552" y="864"/>
            <a:chExt cx="1299" cy="2698"/>
          </a:xfrm>
        </p:grpSpPr>
        <p:sp>
          <p:nvSpPr>
            <p:cNvPr id="24625" name="Rectangle 5"/>
            <p:cNvSpPr>
              <a:spLocks noChangeArrowheads="1"/>
            </p:cNvSpPr>
            <p:nvPr/>
          </p:nvSpPr>
          <p:spPr bwMode="auto">
            <a:xfrm>
              <a:off x="3552" y="1172"/>
              <a:ext cx="1299" cy="11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26" name="Text Box 6"/>
            <p:cNvSpPr txBox="1">
              <a:spLocks noChangeArrowheads="1"/>
            </p:cNvSpPr>
            <p:nvPr/>
          </p:nvSpPr>
          <p:spPr bwMode="auto">
            <a:xfrm>
              <a:off x="3552" y="1209"/>
              <a:ext cx="1200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latin typeface="Tahoma" panose="020B0604030504040204" pitchFamily="34" charset="0"/>
                </a:rPr>
                <a:t>780:  1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latin typeface="Tahoma" panose="020B0604030504040204" pitchFamily="34" charset="0"/>
                </a:rPr>
                <a:t>(</a:t>
              </a:r>
              <a:r>
                <a:rPr lang="zh-CN" altLang="en-US" sz="2000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  <a:r>
                <a:rPr lang="en-US" altLang="zh-CN" sz="2000">
                  <a:solidFill>
                    <a:srgbClr val="FF0000"/>
                  </a:solidFill>
                  <a:latin typeface="Tahoma" panose="020B0604030504040204" pitchFamily="34" charset="0"/>
                </a:rPr>
                <a:t>1</a:t>
              </a:r>
              <a:r>
                <a:rPr lang="zh-CN" altLang="en-US" sz="2000">
                  <a:solidFill>
                    <a:srgbClr val="FF0000"/>
                  </a:solidFill>
                  <a:latin typeface="Tahoma" panose="020B0604030504040204" pitchFamily="34" charset="0"/>
                </a:rPr>
                <a:t>的数据</a:t>
              </a:r>
              <a:r>
                <a:rPr lang="en-US" altLang="zh-CN" sz="2000">
                  <a:solidFill>
                    <a:srgbClr val="FF0000"/>
                  </a:solidFill>
                  <a:latin typeface="Tahoma" panose="020B0604030504040204" pitchFamily="34" charset="0"/>
                </a:rPr>
                <a:t>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</a:rPr>
                <a:t>  ……</a:t>
              </a:r>
              <a:r>
                <a:rPr lang="en-US" altLang="zh-CN" sz="2000" b="0">
                  <a:latin typeface="Tahoma" panose="020B0604030504040204" pitchFamily="34" charset="0"/>
                </a:rPr>
                <a:t> </a:t>
              </a:r>
              <a:endParaRPr lang="en-US" altLang="zh-CN" sz="2000">
                <a:latin typeface="Tahoma" panose="020B0604030504040204" pitchFamily="34" charset="0"/>
              </a:endParaRPr>
            </a:p>
          </p:txBody>
        </p:sp>
        <p:sp>
          <p:nvSpPr>
            <p:cNvPr id="24627" name="Rectangle 7"/>
            <p:cNvSpPr>
              <a:spLocks noChangeArrowheads="1"/>
            </p:cNvSpPr>
            <p:nvPr/>
          </p:nvSpPr>
          <p:spPr bwMode="auto">
            <a:xfrm>
              <a:off x="3800" y="864"/>
              <a:ext cx="7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/>
                <a:t>物理内存</a:t>
              </a:r>
            </a:p>
          </p:txBody>
        </p:sp>
        <p:sp>
          <p:nvSpPr>
            <p:cNvPr id="24628" name="Rectangle 8"/>
            <p:cNvSpPr>
              <a:spLocks noChangeArrowheads="1"/>
            </p:cNvSpPr>
            <p:nvPr/>
          </p:nvSpPr>
          <p:spPr bwMode="auto">
            <a:xfrm>
              <a:off x="3552" y="2363"/>
              <a:ext cx="1299" cy="11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29" name="Text Box 9"/>
            <p:cNvSpPr txBox="1">
              <a:spLocks noChangeArrowheads="1"/>
            </p:cNvSpPr>
            <p:nvPr/>
          </p:nvSpPr>
          <p:spPr bwMode="auto">
            <a:xfrm>
              <a:off x="3552" y="2400"/>
              <a:ext cx="1200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latin typeface="Tahoma" panose="020B0604030504040204" pitchFamily="34" charset="0"/>
                </a:rPr>
                <a:t>1260:  0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latin typeface="Tahoma" panose="020B0604030504040204" pitchFamily="34" charset="0"/>
                </a:rPr>
                <a:t>(</a:t>
              </a:r>
              <a:r>
                <a:rPr lang="zh-CN" altLang="en-US" sz="2000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  <a:r>
                <a:rPr lang="en-US" altLang="zh-CN" sz="2000">
                  <a:solidFill>
                    <a:srgbClr val="FF0000"/>
                  </a:solidFill>
                  <a:latin typeface="Tahoma" panose="020B0604030504040204" pitchFamily="34" charset="0"/>
                </a:rPr>
                <a:t>2</a:t>
              </a:r>
              <a:r>
                <a:rPr lang="zh-CN" altLang="en-US" sz="2000">
                  <a:solidFill>
                    <a:srgbClr val="FF0000"/>
                  </a:solidFill>
                  <a:latin typeface="Tahoma" panose="020B0604030504040204" pitchFamily="34" charset="0"/>
                </a:rPr>
                <a:t>的数据</a:t>
              </a:r>
              <a:r>
                <a:rPr lang="en-US" altLang="zh-CN" sz="2000">
                  <a:solidFill>
                    <a:srgbClr val="FF0000"/>
                  </a:solidFill>
                  <a:latin typeface="Tahoma" panose="020B0604030504040204" pitchFamily="34" charset="0"/>
                </a:rPr>
                <a:t>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</a:rPr>
                <a:t>  ……</a:t>
              </a:r>
              <a:r>
                <a:rPr lang="en-US" altLang="zh-CN" sz="2000" b="0">
                  <a:latin typeface="Tahoma" panose="020B0604030504040204" pitchFamily="34" charset="0"/>
                </a:rPr>
                <a:t> </a:t>
              </a:r>
              <a:endParaRPr lang="en-US" altLang="zh-CN" sz="2000">
                <a:latin typeface="Tahoma" panose="020B0604030504040204" pitchFamily="34" charset="0"/>
              </a:endParaRPr>
            </a:p>
          </p:txBody>
        </p:sp>
      </p:grpSp>
      <p:grpSp>
        <p:nvGrpSpPr>
          <p:cNvPr id="24581" name="Group 10"/>
          <p:cNvGrpSpPr>
            <a:grpSpLocks/>
          </p:cNvGrpSpPr>
          <p:nvPr/>
        </p:nvGrpSpPr>
        <p:grpSpPr bwMode="auto">
          <a:xfrm>
            <a:off x="376238" y="1203325"/>
            <a:ext cx="3790950" cy="2835275"/>
            <a:chOff x="48" y="758"/>
            <a:chExt cx="2388" cy="1786"/>
          </a:xfrm>
        </p:grpSpPr>
        <p:sp>
          <p:nvSpPr>
            <p:cNvPr id="24612" name="Rectangle 11"/>
            <p:cNvSpPr>
              <a:spLocks noChangeArrowheads="1"/>
            </p:cNvSpPr>
            <p:nvPr/>
          </p:nvSpPr>
          <p:spPr bwMode="auto">
            <a:xfrm>
              <a:off x="528" y="1958"/>
              <a:ext cx="1440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13" name="Text Box 12"/>
            <p:cNvSpPr txBox="1">
              <a:spLocks noChangeArrowheads="1"/>
            </p:cNvSpPr>
            <p:nvPr/>
          </p:nvSpPr>
          <p:spPr bwMode="auto">
            <a:xfrm>
              <a:off x="528" y="2006"/>
              <a:ext cx="14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</a:rPr>
                <a:t>   mov [100], ax</a:t>
              </a:r>
            </a:p>
          </p:txBody>
        </p:sp>
        <p:sp>
          <p:nvSpPr>
            <p:cNvPr id="24614" name="Rectangle 13"/>
            <p:cNvSpPr>
              <a:spLocks noChangeArrowheads="1"/>
            </p:cNvSpPr>
            <p:nvPr/>
          </p:nvSpPr>
          <p:spPr bwMode="auto">
            <a:xfrm>
              <a:off x="49" y="2294"/>
              <a:ext cx="5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ea typeface="黑体" panose="02010609060101010101" pitchFamily="49" charset="-122"/>
                </a:rPr>
                <a:t>进程</a:t>
              </a: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4615" name="Rectangle 14"/>
            <p:cNvSpPr>
              <a:spLocks noChangeArrowheads="1"/>
            </p:cNvSpPr>
            <p:nvPr/>
          </p:nvSpPr>
          <p:spPr bwMode="auto">
            <a:xfrm>
              <a:off x="528" y="1622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16" name="Text Box 15"/>
            <p:cNvSpPr txBox="1">
              <a:spLocks noChangeArrowheads="1"/>
            </p:cNvSpPr>
            <p:nvPr/>
          </p:nvSpPr>
          <p:spPr bwMode="auto">
            <a:xfrm>
              <a:off x="528" y="1670"/>
              <a:ext cx="14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</a:rPr>
                <a:t>   100:  1</a:t>
              </a:r>
            </a:p>
          </p:txBody>
        </p:sp>
        <p:sp>
          <p:nvSpPr>
            <p:cNvPr id="24617" name="Rectangle 16"/>
            <p:cNvSpPr>
              <a:spLocks noChangeArrowheads="1"/>
            </p:cNvSpPr>
            <p:nvPr/>
          </p:nvSpPr>
          <p:spPr bwMode="auto">
            <a:xfrm>
              <a:off x="528" y="806"/>
              <a:ext cx="14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18" name="Rectangle 17"/>
            <p:cNvSpPr>
              <a:spLocks noChangeArrowheads="1"/>
            </p:cNvSpPr>
            <p:nvPr/>
          </p:nvSpPr>
          <p:spPr bwMode="auto">
            <a:xfrm>
              <a:off x="528" y="1382"/>
              <a:ext cx="144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19" name="Rectangle 18"/>
            <p:cNvSpPr>
              <a:spLocks noChangeArrowheads="1"/>
            </p:cNvSpPr>
            <p:nvPr/>
          </p:nvSpPr>
          <p:spPr bwMode="auto">
            <a:xfrm>
              <a:off x="48" y="852"/>
              <a:ext cx="576" cy="1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</a:rPr>
                <a:t>Stack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</a:rPr>
                <a:t>Heap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</a:rPr>
                <a:t>Data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</a:rPr>
                <a:t>Code</a:t>
              </a:r>
            </a:p>
          </p:txBody>
        </p:sp>
        <p:sp>
          <p:nvSpPr>
            <p:cNvPr id="24620" name="Rectangle 19"/>
            <p:cNvSpPr>
              <a:spLocks noChangeArrowheads="1"/>
            </p:cNvSpPr>
            <p:nvPr/>
          </p:nvSpPr>
          <p:spPr bwMode="auto">
            <a:xfrm>
              <a:off x="528" y="1046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21" name="Line 20"/>
            <p:cNvSpPr>
              <a:spLocks noChangeShapeType="1"/>
            </p:cNvSpPr>
            <p:nvPr/>
          </p:nvSpPr>
          <p:spPr bwMode="auto">
            <a:xfrm>
              <a:off x="1008" y="104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2" name="Line 21"/>
            <p:cNvSpPr>
              <a:spLocks noChangeShapeType="1"/>
            </p:cNvSpPr>
            <p:nvPr/>
          </p:nvSpPr>
          <p:spPr bwMode="auto">
            <a:xfrm flipV="1">
              <a:off x="1440" y="119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3" name="Rectangle 22"/>
            <p:cNvSpPr>
              <a:spLocks noChangeArrowheads="1"/>
            </p:cNvSpPr>
            <p:nvPr/>
          </p:nvSpPr>
          <p:spPr bwMode="auto">
            <a:xfrm>
              <a:off x="1968" y="2246"/>
              <a:ext cx="4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0000</a:t>
              </a:r>
            </a:p>
          </p:txBody>
        </p:sp>
        <p:sp>
          <p:nvSpPr>
            <p:cNvPr id="24624" name="Rectangle 23"/>
            <p:cNvSpPr>
              <a:spLocks noChangeArrowheads="1"/>
            </p:cNvSpPr>
            <p:nvPr/>
          </p:nvSpPr>
          <p:spPr bwMode="auto">
            <a:xfrm>
              <a:off x="1968" y="758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FFFF</a:t>
              </a:r>
            </a:p>
          </p:txBody>
        </p:sp>
      </p:grpSp>
      <p:grpSp>
        <p:nvGrpSpPr>
          <p:cNvPr id="24582" name="Group 24"/>
          <p:cNvGrpSpPr>
            <a:grpSpLocks/>
          </p:cNvGrpSpPr>
          <p:nvPr/>
        </p:nvGrpSpPr>
        <p:grpSpPr bwMode="auto">
          <a:xfrm>
            <a:off x="376238" y="3810000"/>
            <a:ext cx="3790950" cy="2820988"/>
            <a:chOff x="48" y="2400"/>
            <a:chExt cx="2388" cy="1777"/>
          </a:xfrm>
        </p:grpSpPr>
        <p:sp>
          <p:nvSpPr>
            <p:cNvPr id="24599" name="Rectangle 25"/>
            <p:cNvSpPr>
              <a:spLocks noChangeArrowheads="1"/>
            </p:cNvSpPr>
            <p:nvPr/>
          </p:nvSpPr>
          <p:spPr bwMode="auto">
            <a:xfrm>
              <a:off x="528" y="3600"/>
              <a:ext cx="1440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0" name="Text Box 26"/>
            <p:cNvSpPr txBox="1">
              <a:spLocks noChangeArrowheads="1"/>
            </p:cNvSpPr>
            <p:nvPr/>
          </p:nvSpPr>
          <p:spPr bwMode="auto">
            <a:xfrm>
              <a:off x="528" y="3648"/>
              <a:ext cx="14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</a:rPr>
                <a:t>   mov [100], ax</a:t>
              </a:r>
            </a:p>
          </p:txBody>
        </p:sp>
        <p:sp>
          <p:nvSpPr>
            <p:cNvPr id="24601" name="Rectangle 27"/>
            <p:cNvSpPr>
              <a:spLocks noChangeArrowheads="1"/>
            </p:cNvSpPr>
            <p:nvPr/>
          </p:nvSpPr>
          <p:spPr bwMode="auto">
            <a:xfrm>
              <a:off x="49" y="3927"/>
              <a:ext cx="51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进程</a:t>
              </a:r>
              <a:r>
                <a:rPr lang="en-US" altLang="zh-CN" sz="20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</a:p>
          </p:txBody>
        </p:sp>
        <p:sp>
          <p:nvSpPr>
            <p:cNvPr id="24602" name="Rectangle 28"/>
            <p:cNvSpPr>
              <a:spLocks noChangeArrowheads="1"/>
            </p:cNvSpPr>
            <p:nvPr/>
          </p:nvSpPr>
          <p:spPr bwMode="auto">
            <a:xfrm>
              <a:off x="528" y="3264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3" name="Text Box 29"/>
            <p:cNvSpPr txBox="1">
              <a:spLocks noChangeArrowheads="1"/>
            </p:cNvSpPr>
            <p:nvPr/>
          </p:nvSpPr>
          <p:spPr bwMode="auto">
            <a:xfrm>
              <a:off x="528" y="3312"/>
              <a:ext cx="14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</a:rPr>
                <a:t>   100:  0</a:t>
              </a:r>
            </a:p>
          </p:txBody>
        </p:sp>
        <p:sp>
          <p:nvSpPr>
            <p:cNvPr id="24604" name="Rectangle 30"/>
            <p:cNvSpPr>
              <a:spLocks noChangeArrowheads="1"/>
            </p:cNvSpPr>
            <p:nvPr/>
          </p:nvSpPr>
          <p:spPr bwMode="auto">
            <a:xfrm>
              <a:off x="528" y="2448"/>
              <a:ext cx="14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5" name="Rectangle 31"/>
            <p:cNvSpPr>
              <a:spLocks noChangeArrowheads="1"/>
            </p:cNvSpPr>
            <p:nvPr/>
          </p:nvSpPr>
          <p:spPr bwMode="auto">
            <a:xfrm>
              <a:off x="528" y="3024"/>
              <a:ext cx="144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6" name="Rectangle 32"/>
            <p:cNvSpPr>
              <a:spLocks noChangeArrowheads="1"/>
            </p:cNvSpPr>
            <p:nvPr/>
          </p:nvSpPr>
          <p:spPr bwMode="auto">
            <a:xfrm>
              <a:off x="48" y="2494"/>
              <a:ext cx="576" cy="1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</a:rPr>
                <a:t>Stack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</a:rPr>
                <a:t>Heap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</a:rPr>
                <a:t>Data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</a:rPr>
                <a:t>Code</a:t>
              </a:r>
            </a:p>
          </p:txBody>
        </p:sp>
        <p:sp>
          <p:nvSpPr>
            <p:cNvPr id="24607" name="Rectangle 33"/>
            <p:cNvSpPr>
              <a:spLocks noChangeArrowheads="1"/>
            </p:cNvSpPr>
            <p:nvPr/>
          </p:nvSpPr>
          <p:spPr bwMode="auto">
            <a:xfrm>
              <a:off x="528" y="2688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8" name="Line 34"/>
            <p:cNvSpPr>
              <a:spLocks noChangeShapeType="1"/>
            </p:cNvSpPr>
            <p:nvPr/>
          </p:nvSpPr>
          <p:spPr bwMode="auto">
            <a:xfrm>
              <a:off x="1008" y="268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Line 35"/>
            <p:cNvSpPr>
              <a:spLocks noChangeShapeType="1"/>
            </p:cNvSpPr>
            <p:nvPr/>
          </p:nvSpPr>
          <p:spPr bwMode="auto">
            <a:xfrm flipV="1">
              <a:off x="1440" y="2832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Rectangle 36"/>
            <p:cNvSpPr>
              <a:spLocks noChangeArrowheads="1"/>
            </p:cNvSpPr>
            <p:nvPr/>
          </p:nvSpPr>
          <p:spPr bwMode="auto">
            <a:xfrm>
              <a:off x="1968" y="3888"/>
              <a:ext cx="4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0000</a:t>
              </a:r>
            </a:p>
          </p:txBody>
        </p:sp>
        <p:sp>
          <p:nvSpPr>
            <p:cNvPr id="24611" name="Rectangle 37"/>
            <p:cNvSpPr>
              <a:spLocks noChangeArrowheads="1"/>
            </p:cNvSpPr>
            <p:nvPr/>
          </p:nvSpPr>
          <p:spPr bwMode="auto">
            <a:xfrm>
              <a:off x="1968" y="2400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FFFF</a:t>
              </a:r>
            </a:p>
          </p:txBody>
        </p:sp>
      </p:grpSp>
      <p:grpSp>
        <p:nvGrpSpPr>
          <p:cNvPr id="326694" name="Group 38"/>
          <p:cNvGrpSpPr>
            <a:grpSpLocks/>
          </p:cNvGrpSpPr>
          <p:nvPr/>
        </p:nvGrpSpPr>
        <p:grpSpPr bwMode="auto">
          <a:xfrm>
            <a:off x="2433638" y="1404938"/>
            <a:ext cx="3503612" cy="2328862"/>
            <a:chOff x="1344" y="885"/>
            <a:chExt cx="2207" cy="1467"/>
          </a:xfrm>
        </p:grpSpPr>
        <p:sp>
          <p:nvSpPr>
            <p:cNvPr id="24594" name="AutoShape 39"/>
            <p:cNvSpPr>
              <a:spLocks noChangeArrowheads="1"/>
            </p:cNvSpPr>
            <p:nvPr/>
          </p:nvSpPr>
          <p:spPr bwMode="auto">
            <a:xfrm>
              <a:off x="2352" y="1056"/>
              <a:ext cx="480" cy="1296"/>
            </a:xfrm>
            <a:prstGeom prst="irregularSeal2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595" name="Line 40"/>
            <p:cNvSpPr>
              <a:spLocks noChangeShapeType="1"/>
            </p:cNvSpPr>
            <p:nvPr/>
          </p:nvSpPr>
          <p:spPr bwMode="auto">
            <a:xfrm flipV="1">
              <a:off x="2640" y="1440"/>
              <a:ext cx="528" cy="3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Rectangle 41"/>
            <p:cNvSpPr>
              <a:spLocks noChangeArrowheads="1"/>
            </p:cNvSpPr>
            <p:nvPr/>
          </p:nvSpPr>
          <p:spPr bwMode="auto">
            <a:xfrm>
              <a:off x="2130" y="885"/>
              <a:ext cx="11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进程</a:t>
              </a:r>
              <a:r>
                <a:rPr lang="en-US" altLang="zh-CN" sz="2400">
                  <a:solidFill>
                    <a:srgbClr val="FF0000"/>
                  </a:solidFill>
                </a:rPr>
                <a:t>1</a:t>
              </a:r>
              <a:r>
                <a:rPr lang="zh-CN" altLang="en-US" sz="2400">
                  <a:solidFill>
                    <a:srgbClr val="FF0000"/>
                  </a:solidFill>
                </a:rPr>
                <a:t>映射表</a:t>
              </a:r>
            </a:p>
          </p:txBody>
        </p:sp>
        <p:sp>
          <p:nvSpPr>
            <p:cNvPr id="24597" name="Rectangle 42"/>
            <p:cNvSpPr>
              <a:spLocks noChangeArrowheads="1"/>
            </p:cNvSpPr>
            <p:nvPr/>
          </p:nvSpPr>
          <p:spPr bwMode="auto">
            <a:xfrm>
              <a:off x="3168" y="1296"/>
              <a:ext cx="38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780</a:t>
              </a:r>
            </a:p>
          </p:txBody>
        </p:sp>
        <p:sp>
          <p:nvSpPr>
            <p:cNvPr id="24598" name="Line 43"/>
            <p:cNvSpPr>
              <a:spLocks noChangeShapeType="1"/>
            </p:cNvSpPr>
            <p:nvPr/>
          </p:nvSpPr>
          <p:spPr bwMode="auto">
            <a:xfrm flipV="1">
              <a:off x="1344" y="1728"/>
              <a:ext cx="1200" cy="3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6700" name="Group 44"/>
          <p:cNvGrpSpPr>
            <a:grpSpLocks/>
          </p:cNvGrpSpPr>
          <p:nvPr/>
        </p:nvGrpSpPr>
        <p:grpSpPr bwMode="auto">
          <a:xfrm>
            <a:off x="2509838" y="3810000"/>
            <a:ext cx="3506787" cy="2328863"/>
            <a:chOff x="1392" y="2400"/>
            <a:chExt cx="2209" cy="1467"/>
          </a:xfrm>
        </p:grpSpPr>
        <p:sp>
          <p:nvSpPr>
            <p:cNvPr id="24589" name="AutoShape 45"/>
            <p:cNvSpPr>
              <a:spLocks noChangeArrowheads="1"/>
            </p:cNvSpPr>
            <p:nvPr/>
          </p:nvSpPr>
          <p:spPr bwMode="auto">
            <a:xfrm>
              <a:off x="2448" y="2571"/>
              <a:ext cx="480" cy="1296"/>
            </a:xfrm>
            <a:prstGeom prst="irregularSeal2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590" name="Line 46"/>
            <p:cNvSpPr>
              <a:spLocks noChangeShapeType="1"/>
            </p:cNvSpPr>
            <p:nvPr/>
          </p:nvSpPr>
          <p:spPr bwMode="auto">
            <a:xfrm flipV="1">
              <a:off x="2736" y="2736"/>
              <a:ext cx="432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Rectangle 47"/>
            <p:cNvSpPr>
              <a:spLocks noChangeArrowheads="1"/>
            </p:cNvSpPr>
            <p:nvPr/>
          </p:nvSpPr>
          <p:spPr bwMode="auto">
            <a:xfrm>
              <a:off x="2226" y="2400"/>
              <a:ext cx="11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进程</a:t>
              </a:r>
              <a:r>
                <a:rPr lang="en-US" altLang="zh-CN" sz="2400">
                  <a:solidFill>
                    <a:srgbClr val="FF0000"/>
                  </a:solidFill>
                </a:rPr>
                <a:t>2</a:t>
              </a:r>
              <a:r>
                <a:rPr lang="zh-CN" altLang="en-US" sz="2400">
                  <a:solidFill>
                    <a:srgbClr val="FF0000"/>
                  </a:solidFill>
                </a:rPr>
                <a:t>映射表</a:t>
              </a:r>
            </a:p>
          </p:txBody>
        </p:sp>
        <p:sp>
          <p:nvSpPr>
            <p:cNvPr id="24592" name="Line 48"/>
            <p:cNvSpPr>
              <a:spLocks noChangeShapeType="1"/>
            </p:cNvSpPr>
            <p:nvPr/>
          </p:nvSpPr>
          <p:spPr bwMode="auto">
            <a:xfrm flipV="1">
              <a:off x="1392" y="3216"/>
              <a:ext cx="1248" cy="45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Rectangle 49"/>
            <p:cNvSpPr>
              <a:spLocks noChangeArrowheads="1"/>
            </p:cNvSpPr>
            <p:nvPr/>
          </p:nvSpPr>
          <p:spPr bwMode="auto">
            <a:xfrm>
              <a:off x="3129" y="2592"/>
              <a:ext cx="4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1260</a:t>
              </a:r>
            </a:p>
          </p:txBody>
        </p:sp>
      </p:grpSp>
      <p:grpSp>
        <p:nvGrpSpPr>
          <p:cNvPr id="326706" name="Group 50"/>
          <p:cNvGrpSpPr>
            <a:grpSpLocks/>
          </p:cNvGrpSpPr>
          <p:nvPr/>
        </p:nvGrpSpPr>
        <p:grpSpPr bwMode="auto">
          <a:xfrm>
            <a:off x="4572000" y="5562600"/>
            <a:ext cx="3848100" cy="1114425"/>
            <a:chOff x="2928" y="3426"/>
            <a:chExt cx="2424" cy="702"/>
          </a:xfrm>
        </p:grpSpPr>
        <p:sp>
          <p:nvSpPr>
            <p:cNvPr id="24587" name="Rectangle 51"/>
            <p:cNvSpPr>
              <a:spLocks noChangeArrowheads="1"/>
            </p:cNvSpPr>
            <p:nvPr/>
          </p:nvSpPr>
          <p:spPr bwMode="auto">
            <a:xfrm>
              <a:off x="2928" y="3426"/>
              <a:ext cx="242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支持移动和保护，因此</a:t>
              </a:r>
              <a:r>
                <a:rPr lang="zh-CN" altLang="en-US" sz="2400">
                  <a:solidFill>
                    <a:srgbClr val="FF0000"/>
                  </a:solidFill>
                </a:rPr>
                <a:t>运行时重定位最常见</a:t>
              </a:r>
            </a:p>
          </p:txBody>
        </p:sp>
        <p:pic>
          <p:nvPicPr>
            <p:cNvPr id="24588" name="Picture 52" descr="j011583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" y="358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268788" y="973138"/>
            <a:ext cx="3960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rgbClr val="33CC33"/>
                </a:solidFill>
              </a:rPr>
              <a:t>*p=x</a:t>
            </a:r>
            <a:r>
              <a:rPr lang="zh-CN" altLang="en-US" sz="2400" dirty="0">
                <a:solidFill>
                  <a:srgbClr val="33CC33"/>
                </a:solidFill>
              </a:rPr>
              <a:t>，指针</a:t>
            </a:r>
            <a:r>
              <a:rPr lang="en-US" altLang="zh-CN" sz="2400" dirty="0">
                <a:solidFill>
                  <a:srgbClr val="33CC33"/>
                </a:solidFill>
              </a:rPr>
              <a:t>p</a:t>
            </a:r>
            <a:r>
              <a:rPr lang="zh-CN" altLang="en-US" sz="2400" dirty="0">
                <a:solidFill>
                  <a:srgbClr val="33CC33"/>
                </a:solidFill>
              </a:rPr>
              <a:t>指向的地址？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6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6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6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运行时重定位还有一个好处</a:t>
            </a:r>
            <a:r>
              <a:rPr lang="en-US" altLang="zh-CN" dirty="0"/>
              <a:t>: </a:t>
            </a:r>
            <a:r>
              <a:rPr lang="zh-CN" altLang="en-US" dirty="0">
                <a:solidFill>
                  <a:srgbClr val="FF0000"/>
                </a:solidFill>
              </a:rPr>
              <a:t>进程保护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1" y="1066800"/>
            <a:ext cx="3962400" cy="4525963"/>
          </a:xfrm>
        </p:spPr>
        <p:txBody>
          <a:bodyPr/>
          <a:lstStyle/>
          <a:p>
            <a:r>
              <a:rPr lang="en-US" altLang="zh-CN" sz="2400" dirty="0"/>
              <a:t>*</a:t>
            </a:r>
            <a:r>
              <a:rPr lang="en-US" altLang="zh-CN" sz="2400" dirty="0" smtClean="0"/>
              <a:t>p=0x12345</a:t>
            </a:r>
          </a:p>
          <a:p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a,b</a:t>
            </a:r>
            <a:r>
              <a:rPr lang="en-US" altLang="zh-CN" sz="2400" dirty="0" smtClean="0"/>
              <a:t>;</a:t>
            </a:r>
          </a:p>
          <a:p>
            <a:r>
              <a:rPr lang="en-US" altLang="zh-CN" sz="2400" dirty="0" smtClean="0"/>
              <a:t>b=&amp;a;</a:t>
            </a:r>
            <a:endParaRPr lang="en-US" altLang="zh-CN" sz="2400" dirty="0"/>
          </a:p>
          <a:p>
            <a:r>
              <a:rPr lang="zh-CN" altLang="en-US" sz="2400" dirty="0" smtClean="0"/>
              <a:t>考虑在</a:t>
            </a:r>
            <a:r>
              <a:rPr lang="en-US" altLang="zh-CN" sz="2400" dirty="0" err="1" smtClean="0"/>
              <a:t>ucos</a:t>
            </a:r>
            <a:r>
              <a:rPr lang="en-US" altLang="zh-CN" sz="2400" dirty="0" smtClean="0"/>
              <a:t>/</a:t>
            </a:r>
            <a:r>
              <a:rPr lang="en-US" altLang="zh-CN" sz="2400" dirty="0" err="1" smtClean="0"/>
              <a:t>vxworks;windows</a:t>
            </a:r>
            <a:r>
              <a:rPr lang="en-US" altLang="zh-CN" sz="2400" dirty="0" smtClean="0"/>
              <a:t>/</a:t>
            </a:r>
            <a:r>
              <a:rPr lang="en-US" altLang="zh-CN" sz="2400" dirty="0" err="1" smtClean="0"/>
              <a:t>linux</a:t>
            </a:r>
            <a:r>
              <a:rPr lang="zh-CN" altLang="en-US" sz="2400" dirty="0" smtClean="0"/>
              <a:t>上的上述语句执行结果。</a:t>
            </a:r>
            <a:endParaRPr lang="en-US" altLang="zh-CN" sz="2400" dirty="0" smtClean="0"/>
          </a:p>
          <a:p>
            <a:r>
              <a:rPr lang="zh-CN" altLang="en-US" sz="2400" dirty="0"/>
              <a:t>前</a:t>
            </a:r>
            <a:r>
              <a:rPr lang="zh-CN" altLang="en-US" sz="2400" dirty="0" smtClean="0"/>
              <a:t>两者链接时重定位</a:t>
            </a:r>
            <a:endParaRPr lang="en-US" altLang="zh-CN" sz="2400" dirty="0" smtClean="0"/>
          </a:p>
          <a:p>
            <a:r>
              <a:rPr lang="zh-CN" altLang="en-US" sz="2400" dirty="0"/>
              <a:t>后</a:t>
            </a:r>
            <a:r>
              <a:rPr lang="zh-CN" altLang="en-US" sz="2400" dirty="0" smtClean="0"/>
              <a:t>两者运行时重定位</a:t>
            </a:r>
            <a:endParaRPr lang="en-US" altLang="zh-CN" sz="2400" dirty="0" smtClean="0"/>
          </a:p>
          <a:p>
            <a:r>
              <a:rPr lang="zh-CN" altLang="en-US" sz="2400" dirty="0"/>
              <a:t>如果</a:t>
            </a:r>
            <a:r>
              <a:rPr lang="zh-CN" altLang="en-US" sz="2400" dirty="0" smtClean="0"/>
              <a:t>能通过运行时重定位实现进程保护，那么程序中的地址操作将不是物理地址！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65" t="16447" r="18222"/>
          <a:stretch/>
        </p:blipFill>
        <p:spPr bwMode="auto">
          <a:xfrm>
            <a:off x="3886200" y="1094509"/>
            <a:ext cx="4887190" cy="331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9236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整理一下思路</a:t>
            </a:r>
            <a:r>
              <a:rPr lang="en-US" altLang="zh-CN" smtClean="0"/>
              <a:t>…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685800" y="1143000"/>
            <a:ext cx="2819400" cy="5257800"/>
            <a:chOff x="432" y="768"/>
            <a:chExt cx="1776" cy="3312"/>
          </a:xfrm>
        </p:grpSpPr>
        <p:sp>
          <p:nvSpPr>
            <p:cNvPr id="26668" name="Rectangle 4"/>
            <p:cNvSpPr>
              <a:spLocks noChangeArrowheads="1"/>
            </p:cNvSpPr>
            <p:nvPr/>
          </p:nvSpPr>
          <p:spPr bwMode="auto">
            <a:xfrm>
              <a:off x="432" y="768"/>
              <a:ext cx="1776" cy="302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69" name="Rectangle 5"/>
            <p:cNvSpPr>
              <a:spLocks noChangeArrowheads="1"/>
            </p:cNvSpPr>
            <p:nvPr/>
          </p:nvSpPr>
          <p:spPr bwMode="auto">
            <a:xfrm>
              <a:off x="432" y="2640"/>
              <a:ext cx="1776" cy="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70" name="Rectangle 6"/>
            <p:cNvSpPr>
              <a:spLocks noChangeArrowheads="1"/>
            </p:cNvSpPr>
            <p:nvPr/>
          </p:nvSpPr>
          <p:spPr bwMode="auto">
            <a:xfrm>
              <a:off x="432" y="1632"/>
              <a:ext cx="1776" cy="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71" name="Text Box 7"/>
            <p:cNvSpPr txBox="1">
              <a:spLocks noChangeArrowheads="1"/>
            </p:cNvSpPr>
            <p:nvPr/>
          </p:nvSpPr>
          <p:spPr bwMode="auto">
            <a:xfrm>
              <a:off x="864" y="1920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1 </a:t>
              </a:r>
            </a:p>
          </p:txBody>
        </p:sp>
        <p:sp>
          <p:nvSpPr>
            <p:cNvPr id="26672" name="Text Box 8"/>
            <p:cNvSpPr txBox="1">
              <a:spLocks noChangeArrowheads="1"/>
            </p:cNvSpPr>
            <p:nvPr/>
          </p:nvSpPr>
          <p:spPr bwMode="auto">
            <a:xfrm>
              <a:off x="864" y="2868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2 </a:t>
              </a:r>
            </a:p>
          </p:txBody>
        </p:sp>
        <p:sp>
          <p:nvSpPr>
            <p:cNvPr id="26673" name="Rectangle 9"/>
            <p:cNvSpPr>
              <a:spLocks noChangeArrowheads="1"/>
            </p:cNvSpPr>
            <p:nvPr/>
          </p:nvSpPr>
          <p:spPr bwMode="auto">
            <a:xfrm>
              <a:off x="432" y="768"/>
              <a:ext cx="1776" cy="624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74" name="Text Box 10"/>
            <p:cNvSpPr txBox="1">
              <a:spLocks noChangeArrowheads="1"/>
            </p:cNvSpPr>
            <p:nvPr/>
          </p:nvSpPr>
          <p:spPr bwMode="auto">
            <a:xfrm>
              <a:off x="852" y="948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操作系统 </a:t>
              </a:r>
            </a:p>
          </p:txBody>
        </p:sp>
        <p:sp>
          <p:nvSpPr>
            <p:cNvPr id="26675" name="Text Box 11"/>
            <p:cNvSpPr txBox="1">
              <a:spLocks noChangeArrowheads="1"/>
            </p:cNvSpPr>
            <p:nvPr/>
          </p:nvSpPr>
          <p:spPr bwMode="auto">
            <a:xfrm>
              <a:off x="864" y="3792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内存</a:t>
              </a:r>
            </a:p>
          </p:txBody>
        </p:sp>
        <p:sp>
          <p:nvSpPr>
            <p:cNvPr id="26676" name="Line 12"/>
            <p:cNvSpPr>
              <a:spLocks noChangeShapeType="1"/>
            </p:cNvSpPr>
            <p:nvPr/>
          </p:nvSpPr>
          <p:spPr bwMode="auto">
            <a:xfrm flipV="1">
              <a:off x="528" y="2784"/>
              <a:ext cx="0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7" name="Text Box 13"/>
            <p:cNvSpPr txBox="1">
              <a:spLocks noChangeArrowheads="1"/>
            </p:cNvSpPr>
            <p:nvPr/>
          </p:nvSpPr>
          <p:spPr bwMode="auto">
            <a:xfrm>
              <a:off x="432" y="3140"/>
              <a:ext cx="10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逻辑地址 </a:t>
              </a:r>
              <a:r>
                <a:rPr lang="en-US" altLang="zh-CN" sz="2000"/>
                <a:t>0</a:t>
              </a:r>
            </a:p>
          </p:txBody>
        </p:sp>
        <p:sp>
          <p:nvSpPr>
            <p:cNvPr id="26678" name="Line 14"/>
            <p:cNvSpPr>
              <a:spLocks noChangeShapeType="1"/>
            </p:cNvSpPr>
            <p:nvPr/>
          </p:nvSpPr>
          <p:spPr bwMode="auto">
            <a:xfrm flipV="1">
              <a:off x="528" y="1872"/>
              <a:ext cx="0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9" name="Text Box 15"/>
            <p:cNvSpPr txBox="1">
              <a:spLocks noChangeArrowheads="1"/>
            </p:cNvSpPr>
            <p:nvPr/>
          </p:nvSpPr>
          <p:spPr bwMode="auto">
            <a:xfrm>
              <a:off x="432" y="2228"/>
              <a:ext cx="10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逻辑地址 </a:t>
              </a:r>
              <a:r>
                <a:rPr lang="en-US" altLang="zh-CN" sz="2000"/>
                <a:t>0</a:t>
              </a:r>
            </a:p>
          </p:txBody>
        </p:sp>
      </p:grpSp>
      <p:sp>
        <p:nvSpPr>
          <p:cNvPr id="26628" name="Text Box 16"/>
          <p:cNvSpPr txBox="1">
            <a:spLocks noChangeArrowheads="1"/>
          </p:cNvSpPr>
          <p:nvPr/>
        </p:nvSpPr>
        <p:spPr bwMode="auto">
          <a:xfrm>
            <a:off x="1143000" y="2590800"/>
            <a:ext cx="2133600" cy="406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Courier New" panose="02070309020205020404" pitchFamily="49" charset="0"/>
              </a:rPr>
              <a:t>mov ax, [100]</a:t>
            </a:r>
          </a:p>
        </p:txBody>
      </p:sp>
      <p:sp>
        <p:nvSpPr>
          <p:cNvPr id="26629" name="Text Box 17"/>
          <p:cNvSpPr txBox="1">
            <a:spLocks noChangeArrowheads="1"/>
          </p:cNvSpPr>
          <p:nvPr/>
        </p:nvSpPr>
        <p:spPr bwMode="auto">
          <a:xfrm>
            <a:off x="1143000" y="4165600"/>
            <a:ext cx="2133600" cy="406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Courier New" panose="02070309020205020404" pitchFamily="49" charset="0"/>
              </a:rPr>
              <a:t>mov ax, [100]</a:t>
            </a:r>
          </a:p>
        </p:txBody>
      </p:sp>
      <p:sp>
        <p:nvSpPr>
          <p:cNvPr id="406546" name="AutoShape 18"/>
          <p:cNvSpPr>
            <a:spLocks noChangeArrowheads="1"/>
          </p:cNvSpPr>
          <p:nvPr/>
        </p:nvSpPr>
        <p:spPr bwMode="auto">
          <a:xfrm>
            <a:off x="3200400" y="2690813"/>
            <a:ext cx="690563" cy="204787"/>
          </a:xfrm>
          <a:prstGeom prst="rightArrow">
            <a:avLst>
              <a:gd name="adj1" fmla="val 50000"/>
              <a:gd name="adj2" fmla="val 8430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406547" name="Group 19"/>
          <p:cNvGrpSpPr>
            <a:grpSpLocks/>
          </p:cNvGrpSpPr>
          <p:nvPr/>
        </p:nvGrpSpPr>
        <p:grpSpPr bwMode="auto">
          <a:xfrm>
            <a:off x="3962400" y="2590800"/>
            <a:ext cx="3429000" cy="466725"/>
            <a:chOff x="2736" y="1296"/>
            <a:chExt cx="2160" cy="294"/>
          </a:xfrm>
        </p:grpSpPr>
        <p:sp>
          <p:nvSpPr>
            <p:cNvPr id="26666" name="Text Box 20"/>
            <p:cNvSpPr txBox="1">
              <a:spLocks noChangeArrowheads="1"/>
            </p:cNvSpPr>
            <p:nvPr/>
          </p:nvSpPr>
          <p:spPr bwMode="auto">
            <a:xfrm>
              <a:off x="2736" y="1296"/>
              <a:ext cx="1488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mov ax, [100]</a:t>
              </a:r>
            </a:p>
          </p:txBody>
        </p:sp>
        <p:sp>
          <p:nvSpPr>
            <p:cNvPr id="26667" name="Text Box 21"/>
            <p:cNvSpPr txBox="1">
              <a:spLocks noChangeArrowheads="1"/>
            </p:cNvSpPr>
            <p:nvPr/>
          </p:nvSpPr>
          <p:spPr bwMode="auto">
            <a:xfrm>
              <a:off x="4320" y="1296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IR</a:t>
              </a:r>
            </a:p>
          </p:txBody>
        </p:sp>
      </p:grpSp>
      <p:grpSp>
        <p:nvGrpSpPr>
          <p:cNvPr id="406550" name="Group 22"/>
          <p:cNvGrpSpPr>
            <a:grpSpLocks/>
          </p:cNvGrpSpPr>
          <p:nvPr/>
        </p:nvGrpSpPr>
        <p:grpSpPr bwMode="auto">
          <a:xfrm>
            <a:off x="6781800" y="3581400"/>
            <a:ext cx="1752600" cy="923925"/>
            <a:chOff x="4272" y="2394"/>
            <a:chExt cx="1104" cy="582"/>
          </a:xfrm>
        </p:grpSpPr>
        <p:sp>
          <p:nvSpPr>
            <p:cNvPr id="26664" name="Text Box 23"/>
            <p:cNvSpPr txBox="1">
              <a:spLocks noChangeArrowheads="1"/>
            </p:cNvSpPr>
            <p:nvPr/>
          </p:nvSpPr>
          <p:spPr bwMode="auto">
            <a:xfrm>
              <a:off x="4272" y="2394"/>
              <a:ext cx="1104" cy="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2000</a:t>
              </a:r>
              <a:r>
                <a:rPr lang="en-US" altLang="zh-CN" sz="1800">
                  <a:solidFill>
                    <a:srgbClr val="CC0000"/>
                  </a:solidFill>
                </a:rPr>
                <a:t>(</a:t>
              </a:r>
              <a:r>
                <a:rPr lang="zh-CN" altLang="en-US" sz="1800">
                  <a:solidFill>
                    <a:srgbClr val="CC0000"/>
                  </a:solidFill>
                </a:rPr>
                <a:t>进程</a:t>
              </a:r>
              <a:r>
                <a:rPr lang="en-US" altLang="zh-CN" sz="1800">
                  <a:solidFill>
                    <a:srgbClr val="CC0000"/>
                  </a:solidFill>
                </a:rPr>
                <a:t>1)</a:t>
              </a: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1800"/>
            </a:p>
          </p:txBody>
        </p:sp>
        <p:sp>
          <p:nvSpPr>
            <p:cNvPr id="26665" name="Text Box 24"/>
            <p:cNvSpPr txBox="1">
              <a:spLocks noChangeArrowheads="1"/>
            </p:cNvSpPr>
            <p:nvPr/>
          </p:nvSpPr>
          <p:spPr bwMode="auto">
            <a:xfrm>
              <a:off x="4272" y="2688"/>
              <a:ext cx="11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基址寄存器</a:t>
              </a:r>
            </a:p>
          </p:txBody>
        </p:sp>
      </p:grpSp>
      <p:grpSp>
        <p:nvGrpSpPr>
          <p:cNvPr id="406553" name="Group 25"/>
          <p:cNvGrpSpPr>
            <a:grpSpLocks/>
          </p:cNvGrpSpPr>
          <p:nvPr/>
        </p:nvGrpSpPr>
        <p:grpSpPr bwMode="auto">
          <a:xfrm>
            <a:off x="152400" y="2514600"/>
            <a:ext cx="998538" cy="466725"/>
            <a:chOff x="139" y="1338"/>
            <a:chExt cx="629" cy="294"/>
          </a:xfrm>
        </p:grpSpPr>
        <p:sp>
          <p:nvSpPr>
            <p:cNvPr id="26662" name="Rectangle 26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PC</a:t>
              </a:r>
            </a:p>
          </p:txBody>
        </p:sp>
        <p:sp>
          <p:nvSpPr>
            <p:cNvPr id="26663" name="AutoShape 27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26634" name="Text Box 28"/>
          <p:cNvSpPr txBox="1">
            <a:spLocks noChangeArrowheads="1"/>
          </p:cNvSpPr>
          <p:nvPr/>
        </p:nvSpPr>
        <p:spPr bwMode="auto">
          <a:xfrm>
            <a:off x="0" y="350520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2000</a:t>
            </a:r>
          </a:p>
        </p:txBody>
      </p:sp>
      <p:sp>
        <p:nvSpPr>
          <p:cNvPr id="26635" name="Text Box 29"/>
          <p:cNvSpPr txBox="1">
            <a:spLocks noChangeArrowheads="1"/>
          </p:cNvSpPr>
          <p:nvPr/>
        </p:nvSpPr>
        <p:spPr bwMode="auto">
          <a:xfrm>
            <a:off x="0" y="49371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1000</a:t>
            </a:r>
          </a:p>
        </p:txBody>
      </p:sp>
      <p:grpSp>
        <p:nvGrpSpPr>
          <p:cNvPr id="406558" name="Group 30"/>
          <p:cNvGrpSpPr>
            <a:grpSpLocks/>
          </p:cNvGrpSpPr>
          <p:nvPr/>
        </p:nvGrpSpPr>
        <p:grpSpPr bwMode="auto">
          <a:xfrm>
            <a:off x="5334000" y="3594100"/>
            <a:ext cx="762000" cy="749300"/>
            <a:chOff x="2832" y="2312"/>
            <a:chExt cx="624" cy="576"/>
          </a:xfrm>
        </p:grpSpPr>
        <p:sp>
          <p:nvSpPr>
            <p:cNvPr id="26659" name="Oval 31"/>
            <p:cNvSpPr>
              <a:spLocks noChangeArrowheads="1"/>
            </p:cNvSpPr>
            <p:nvPr/>
          </p:nvSpPr>
          <p:spPr bwMode="auto">
            <a:xfrm>
              <a:off x="2832" y="2312"/>
              <a:ext cx="624" cy="576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2000">
                <a:solidFill>
                  <a:srgbClr val="00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6660" name="Line 32"/>
            <p:cNvSpPr>
              <a:spLocks noChangeShapeType="1"/>
            </p:cNvSpPr>
            <p:nvPr/>
          </p:nvSpPr>
          <p:spPr bwMode="auto">
            <a:xfrm>
              <a:off x="2976" y="2600"/>
              <a:ext cx="351" cy="1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Line 33"/>
            <p:cNvSpPr>
              <a:spLocks noChangeShapeType="1"/>
            </p:cNvSpPr>
            <p:nvPr/>
          </p:nvSpPr>
          <p:spPr bwMode="auto">
            <a:xfrm flipV="1">
              <a:off x="3150" y="2435"/>
              <a:ext cx="1" cy="329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6562" name="Line 34"/>
          <p:cNvSpPr>
            <a:spLocks noChangeShapeType="1"/>
          </p:cNvSpPr>
          <p:nvPr/>
        </p:nvSpPr>
        <p:spPr bwMode="auto">
          <a:xfrm>
            <a:off x="5715000" y="30480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63" name="Line 35"/>
          <p:cNvSpPr>
            <a:spLocks noChangeShapeType="1"/>
          </p:cNvSpPr>
          <p:nvPr/>
        </p:nvSpPr>
        <p:spPr bwMode="auto">
          <a:xfrm flipH="1">
            <a:off x="6096000" y="39624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64" name="Line 36"/>
          <p:cNvSpPr>
            <a:spLocks noChangeShapeType="1"/>
          </p:cNvSpPr>
          <p:nvPr/>
        </p:nvSpPr>
        <p:spPr bwMode="auto">
          <a:xfrm flipH="1" flipV="1">
            <a:off x="3200400" y="3581400"/>
            <a:ext cx="21336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06565" name="Group 37"/>
          <p:cNvGrpSpPr>
            <a:grpSpLocks/>
          </p:cNvGrpSpPr>
          <p:nvPr/>
        </p:nvGrpSpPr>
        <p:grpSpPr bwMode="auto">
          <a:xfrm>
            <a:off x="2286000" y="3646488"/>
            <a:ext cx="1295400" cy="685800"/>
            <a:chOff x="1440" y="2352"/>
            <a:chExt cx="816" cy="432"/>
          </a:xfrm>
        </p:grpSpPr>
        <p:sp>
          <p:nvSpPr>
            <p:cNvPr id="26657" name="AutoShape 38"/>
            <p:cNvSpPr>
              <a:spLocks noChangeArrowheads="1"/>
            </p:cNvSpPr>
            <p:nvPr/>
          </p:nvSpPr>
          <p:spPr bwMode="auto">
            <a:xfrm>
              <a:off x="2064" y="2352"/>
              <a:ext cx="144" cy="432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58" name="Text Box 39"/>
            <p:cNvSpPr txBox="1">
              <a:spLocks noChangeArrowheads="1"/>
            </p:cNvSpPr>
            <p:nvPr/>
          </p:nvSpPr>
          <p:spPr bwMode="auto">
            <a:xfrm>
              <a:off x="1440" y="2400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switch</a:t>
              </a:r>
            </a:p>
          </p:txBody>
        </p:sp>
      </p:grpSp>
      <p:grpSp>
        <p:nvGrpSpPr>
          <p:cNvPr id="406568" name="Group 40"/>
          <p:cNvGrpSpPr>
            <a:grpSpLocks/>
          </p:cNvGrpSpPr>
          <p:nvPr/>
        </p:nvGrpSpPr>
        <p:grpSpPr bwMode="auto">
          <a:xfrm>
            <a:off x="0" y="4114800"/>
            <a:ext cx="998538" cy="466725"/>
            <a:chOff x="139" y="1338"/>
            <a:chExt cx="629" cy="294"/>
          </a:xfrm>
        </p:grpSpPr>
        <p:sp>
          <p:nvSpPr>
            <p:cNvPr id="26655" name="Rectangle 41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PC</a:t>
              </a:r>
            </a:p>
          </p:txBody>
        </p:sp>
        <p:sp>
          <p:nvSpPr>
            <p:cNvPr id="26656" name="AutoShape 42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406571" name="Text Box 43"/>
          <p:cNvSpPr txBox="1">
            <a:spLocks noChangeArrowheads="1"/>
          </p:cNvSpPr>
          <p:nvPr/>
        </p:nvSpPr>
        <p:spPr bwMode="auto">
          <a:xfrm>
            <a:off x="6781800" y="3581400"/>
            <a:ext cx="1752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/>
              <a:t>1000</a:t>
            </a:r>
            <a:r>
              <a:rPr lang="en-US" altLang="zh-CN" sz="1800">
                <a:solidFill>
                  <a:srgbClr val="CC0000"/>
                </a:solidFill>
              </a:rPr>
              <a:t>(</a:t>
            </a:r>
            <a:r>
              <a:rPr lang="zh-CN" altLang="en-US" sz="1800">
                <a:solidFill>
                  <a:srgbClr val="CC0000"/>
                </a:solidFill>
              </a:rPr>
              <a:t>进程</a:t>
            </a:r>
            <a:r>
              <a:rPr lang="en-US" altLang="zh-CN" sz="1800">
                <a:solidFill>
                  <a:srgbClr val="CC0000"/>
                </a:solidFill>
              </a:rPr>
              <a:t>2)</a:t>
            </a:r>
          </a:p>
        </p:txBody>
      </p:sp>
      <p:sp>
        <p:nvSpPr>
          <p:cNvPr id="406572" name="AutoShape 44"/>
          <p:cNvSpPr>
            <a:spLocks noChangeArrowheads="1"/>
          </p:cNvSpPr>
          <p:nvPr/>
        </p:nvSpPr>
        <p:spPr bwMode="auto">
          <a:xfrm rot="2435110">
            <a:off x="3141663" y="4673600"/>
            <a:ext cx="990600" cy="152400"/>
          </a:xfrm>
          <a:prstGeom prst="rightArrow">
            <a:avLst>
              <a:gd name="adj1" fmla="val 50000"/>
              <a:gd name="adj2" fmla="val 1625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406573" name="Group 45"/>
          <p:cNvGrpSpPr>
            <a:grpSpLocks/>
          </p:cNvGrpSpPr>
          <p:nvPr/>
        </p:nvGrpSpPr>
        <p:grpSpPr bwMode="auto">
          <a:xfrm>
            <a:off x="4038600" y="4791075"/>
            <a:ext cx="3429000" cy="466725"/>
            <a:chOff x="2736" y="1296"/>
            <a:chExt cx="2160" cy="294"/>
          </a:xfrm>
        </p:grpSpPr>
        <p:sp>
          <p:nvSpPr>
            <p:cNvPr id="26653" name="Text Box 46"/>
            <p:cNvSpPr txBox="1">
              <a:spLocks noChangeArrowheads="1"/>
            </p:cNvSpPr>
            <p:nvPr/>
          </p:nvSpPr>
          <p:spPr bwMode="auto">
            <a:xfrm>
              <a:off x="2736" y="1296"/>
              <a:ext cx="1488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mov ax, [100]</a:t>
              </a:r>
            </a:p>
          </p:txBody>
        </p:sp>
        <p:sp>
          <p:nvSpPr>
            <p:cNvPr id="26654" name="Text Box 47"/>
            <p:cNvSpPr txBox="1">
              <a:spLocks noChangeArrowheads="1"/>
            </p:cNvSpPr>
            <p:nvPr/>
          </p:nvSpPr>
          <p:spPr bwMode="auto">
            <a:xfrm>
              <a:off x="4320" y="1296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IR</a:t>
              </a:r>
            </a:p>
          </p:txBody>
        </p:sp>
      </p:grpSp>
      <p:sp>
        <p:nvSpPr>
          <p:cNvPr id="406576" name="Line 48"/>
          <p:cNvSpPr>
            <a:spLocks noChangeShapeType="1"/>
          </p:cNvSpPr>
          <p:nvPr/>
        </p:nvSpPr>
        <p:spPr bwMode="auto">
          <a:xfrm flipV="1">
            <a:off x="5715000" y="4343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77" name="Line 49"/>
          <p:cNvSpPr>
            <a:spLocks noChangeShapeType="1"/>
          </p:cNvSpPr>
          <p:nvPr/>
        </p:nvSpPr>
        <p:spPr bwMode="auto">
          <a:xfrm flipH="1">
            <a:off x="3124200" y="3962400"/>
            <a:ext cx="22098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79" name="AutoShape 51"/>
          <p:cNvSpPr>
            <a:spLocks noChangeArrowheads="1"/>
          </p:cNvSpPr>
          <p:nvPr/>
        </p:nvSpPr>
        <p:spPr bwMode="auto">
          <a:xfrm rot="10800000">
            <a:off x="6781800" y="1295400"/>
            <a:ext cx="2209800" cy="1752600"/>
          </a:xfrm>
          <a:prstGeom prst="wedgeRoundRectCallout">
            <a:avLst>
              <a:gd name="adj1" fmla="val 42528"/>
              <a:gd name="adj2" fmla="val -7237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每条指令都要执行，效率很重要。硬件支持</a:t>
            </a:r>
            <a:r>
              <a:rPr lang="en-US" altLang="zh-CN" sz="2400"/>
              <a:t>(MMU)</a:t>
            </a:r>
            <a:r>
              <a:rPr lang="zh-CN" altLang="en-US" sz="2400"/>
              <a:t>。</a:t>
            </a:r>
          </a:p>
        </p:txBody>
      </p:sp>
      <p:sp>
        <p:nvSpPr>
          <p:cNvPr id="406580" name="AutoShape 52"/>
          <p:cNvSpPr>
            <a:spLocks noChangeArrowheads="1"/>
          </p:cNvSpPr>
          <p:nvPr/>
        </p:nvSpPr>
        <p:spPr bwMode="auto">
          <a:xfrm rot="10800000">
            <a:off x="6781800" y="5334000"/>
            <a:ext cx="2209800" cy="914400"/>
          </a:xfrm>
          <a:prstGeom prst="wedgeRoundRectCallout">
            <a:avLst>
              <a:gd name="adj1" fmla="val 18602"/>
              <a:gd name="adj2" fmla="val 13923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进程切换时修改该寄存器</a:t>
            </a:r>
          </a:p>
        </p:txBody>
      </p:sp>
      <p:grpSp>
        <p:nvGrpSpPr>
          <p:cNvPr id="406581" name="Group 53"/>
          <p:cNvGrpSpPr>
            <a:grpSpLocks/>
          </p:cNvGrpSpPr>
          <p:nvPr/>
        </p:nvGrpSpPr>
        <p:grpSpPr bwMode="auto">
          <a:xfrm>
            <a:off x="3924300" y="152400"/>
            <a:ext cx="4381500" cy="860425"/>
            <a:chOff x="2928" y="3426"/>
            <a:chExt cx="2424" cy="542"/>
          </a:xfrm>
        </p:grpSpPr>
        <p:sp>
          <p:nvSpPr>
            <p:cNvPr id="26651" name="Rectangle 54"/>
            <p:cNvSpPr>
              <a:spLocks noChangeArrowheads="1"/>
            </p:cNvSpPr>
            <p:nvPr/>
          </p:nvSpPr>
          <p:spPr bwMode="auto">
            <a:xfrm>
              <a:off x="2928" y="3426"/>
              <a:ext cx="2424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solidFill>
                    <a:srgbClr val="CC0000"/>
                  </a:solidFill>
                </a:rPr>
                <a:t>现在的问题集中在左边：内存怎么分配</a:t>
              </a:r>
              <a:r>
                <a:rPr lang="en-US" altLang="zh-CN">
                  <a:solidFill>
                    <a:srgbClr val="CC0000"/>
                  </a:solidFill>
                </a:rPr>
                <a:t>?</a:t>
              </a:r>
            </a:p>
          </p:txBody>
        </p:sp>
        <p:pic>
          <p:nvPicPr>
            <p:cNvPr id="26652" name="Picture 55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" y="358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6578" name="Oval 50"/>
          <p:cNvSpPr>
            <a:spLocks noChangeArrowheads="1"/>
          </p:cNvSpPr>
          <p:nvPr/>
        </p:nvSpPr>
        <p:spPr bwMode="auto">
          <a:xfrm>
            <a:off x="5181600" y="3124200"/>
            <a:ext cx="3733800" cy="1676400"/>
          </a:xfrm>
          <a:prstGeom prst="ellipse">
            <a:avLst/>
          </a:prstGeom>
          <a:solidFill>
            <a:srgbClr val="0000FF">
              <a:alpha val="10196"/>
            </a:srgbClr>
          </a:solidFill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0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0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6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6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6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6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0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0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65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46" grpId="0" animBg="1"/>
      <p:bldP spid="406546" grpId="1" animBg="1"/>
      <p:bldP spid="406562" grpId="0" animBg="1"/>
      <p:bldP spid="406562" grpId="1" animBg="1"/>
      <p:bldP spid="406563" grpId="0" animBg="1"/>
      <p:bldP spid="406564" grpId="0" animBg="1"/>
      <p:bldP spid="406564" grpId="1" animBg="1"/>
      <p:bldP spid="406571" grpId="0" animBg="1"/>
      <p:bldP spid="406572" grpId="0" animBg="1"/>
      <p:bldP spid="406576" grpId="0" animBg="1"/>
      <p:bldP spid="406577" grpId="0" animBg="1"/>
      <p:bldP spid="406579" grpId="0" animBg="1"/>
      <p:bldP spid="406580" grpId="0" animBg="1"/>
      <p:bldP spid="40657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简单总结一下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7467600" cy="4525963"/>
          </a:xfrm>
        </p:spPr>
        <p:txBody>
          <a:bodyPr/>
          <a:lstStyle/>
          <a:p>
            <a:r>
              <a:rPr lang="zh-CN" altLang="en-US" dirty="0" smtClean="0"/>
              <a:t>操作系统将可执行程序加载到内存，合理</a:t>
            </a:r>
            <a:r>
              <a:rPr lang="zh-CN" altLang="en-US" dirty="0" smtClean="0">
                <a:solidFill>
                  <a:srgbClr val="C00000"/>
                </a:solidFill>
              </a:rPr>
              <a:t>分配内存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可执行程序经过编译产生了逻辑地址，</a:t>
            </a:r>
            <a:r>
              <a:rPr lang="zh-CN" altLang="en-US" dirty="0" smtClean="0">
                <a:solidFill>
                  <a:srgbClr val="FF0000"/>
                </a:solidFill>
              </a:rPr>
              <a:t>为了提高进程的并发和内存利用率</a:t>
            </a:r>
            <a:r>
              <a:rPr lang="zh-CN" altLang="en-US" dirty="0" smtClean="0"/>
              <a:t>，逻辑地址和运行物理地址间需要</a:t>
            </a:r>
            <a:r>
              <a:rPr lang="zh-CN" altLang="en-US" dirty="0" smtClean="0">
                <a:solidFill>
                  <a:srgbClr val="C00000"/>
                </a:solidFill>
              </a:rPr>
              <a:t>地址转换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嵌入式操作系统多数内存管理非常简单，甚至没有内存管理。</a:t>
            </a:r>
            <a:endParaRPr lang="en-US" altLang="zh-CN" dirty="0" smtClean="0"/>
          </a:p>
          <a:p>
            <a:r>
              <a:rPr lang="en-US" altLang="zh-CN" dirty="0" smtClean="0"/>
              <a:t>PC</a:t>
            </a:r>
            <a:r>
              <a:rPr lang="zh-CN" altLang="en-US" dirty="0" smtClean="0"/>
              <a:t>和服务器、分布式等现代操作系统基本都支持虚拟内存管理。</a:t>
            </a:r>
            <a:endParaRPr lang="en-US" altLang="zh-CN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</a:t>
            </a:r>
            <a:r>
              <a:rPr lang="en-US" altLang="zh-CN" smtClean="0"/>
              <a:t>1</a:t>
            </a:r>
            <a:r>
              <a:rPr lang="zh-CN" altLang="en-US" smtClean="0"/>
              <a:t>组</a:t>
            </a:r>
            <a:r>
              <a:rPr lang="en-US" altLang="zh-CN" smtClean="0"/>
              <a:t>3</a:t>
            </a:r>
            <a:r>
              <a:rPr lang="zh-CN" altLang="en-US" smtClean="0"/>
              <a:t>个重要概念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52400" y="1600200"/>
            <a:ext cx="8763000" cy="4343400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en-US" altLang="zh-CN" sz="2400"/>
              <a:t>  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虚拟地址：</a:t>
            </a:r>
            <a:r>
              <a:rPr lang="zh-CN" altLang="en-US" sz="2400">
                <a:latin typeface="楷体_GB2312" charset="-122"/>
                <a:ea typeface="楷体_GB2312" charset="-122"/>
              </a:rPr>
              <a:t>用户编程时将代码（或数据）分成若干个段，每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 条代码或每个数据的地址由段名称 </a:t>
            </a:r>
            <a:r>
              <a:rPr lang="en-US" altLang="zh-CN" sz="2400">
                <a:latin typeface="楷体_GB2312" charset="-122"/>
                <a:ea typeface="楷体_GB2312" charset="-122"/>
              </a:rPr>
              <a:t>+ </a:t>
            </a:r>
            <a:r>
              <a:rPr lang="zh-CN" altLang="en-US" sz="2400">
                <a:latin typeface="楷体_GB2312" charset="-122"/>
                <a:ea typeface="楷体_GB2312" charset="-122"/>
              </a:rPr>
              <a:t>段内相对地址构成，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 这样的程序地址称为虚拟地址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latin typeface="楷体_GB2312" charset="-122"/>
                <a:ea typeface="楷体_GB2312" charset="-122"/>
              </a:rPr>
              <a:t> 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逻辑地址：</a:t>
            </a:r>
            <a:r>
              <a:rPr lang="zh-CN" altLang="en-US" sz="2400">
                <a:latin typeface="楷体_GB2312" charset="-122"/>
                <a:ea typeface="楷体_GB2312" charset="-122"/>
              </a:rPr>
              <a:t>虚拟地址中，段内相对地址部分称为逻辑地址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latin typeface="楷体_GB2312" charset="-122"/>
                <a:ea typeface="楷体_GB2312" charset="-122"/>
              </a:rPr>
              <a:t> 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物理地址：</a:t>
            </a:r>
            <a:r>
              <a:rPr lang="zh-CN" altLang="en-US" sz="2400">
                <a:latin typeface="楷体_GB2312" charset="-122"/>
                <a:ea typeface="楷体_GB2312" charset="-122"/>
              </a:rPr>
              <a:t>实际物理内存中所看到的存储地址称为物理地址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latin typeface="楷体_GB2312" charset="-122"/>
                <a:ea typeface="楷体_GB2312" charset="-122"/>
              </a:rPr>
              <a:t> </a:t>
            </a:r>
            <a:r>
              <a:rPr lang="zh-CN" altLang="en-US" sz="240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比较：</a:t>
            </a:r>
            <a:r>
              <a:rPr lang="zh-CN" altLang="en-US" sz="2400">
                <a:latin typeface="楷体_GB2312" charset="-122"/>
                <a:ea typeface="楷体_GB2312" charset="-122"/>
              </a:rPr>
              <a:t>虚拟地址由用户编写程序时定义的全局地址；逻辑地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 址是用户定义的局部地址，是虚拟地址的组成部分；物理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 地址就是实际存在的以</a:t>
            </a:r>
            <a:r>
              <a:rPr lang="en-US" altLang="zh-CN" sz="2400">
                <a:latin typeface="楷体_GB2312" charset="-122"/>
                <a:ea typeface="楷体_GB2312" charset="-122"/>
              </a:rPr>
              <a:t>Byte</a:t>
            </a:r>
            <a:r>
              <a:rPr lang="zh-CN" altLang="en-US" sz="2400">
                <a:latin typeface="楷体_GB2312" charset="-122"/>
                <a:ea typeface="楷体_GB2312" charset="-122"/>
              </a:rPr>
              <a:t>为单位的存储单元的编号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</a:t>
            </a:r>
            <a:r>
              <a:rPr lang="en-US" altLang="zh-CN" smtClean="0"/>
              <a:t>2</a:t>
            </a:r>
            <a:r>
              <a:rPr lang="zh-CN" altLang="en-US" smtClean="0"/>
              <a:t>组</a:t>
            </a:r>
            <a:r>
              <a:rPr lang="en-US" altLang="zh-CN" smtClean="0"/>
              <a:t>3</a:t>
            </a:r>
            <a:r>
              <a:rPr lang="zh-CN" altLang="en-US" smtClean="0"/>
              <a:t>个重要概念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838200" y="1371600"/>
            <a:ext cx="7543800" cy="4724400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en-US" altLang="zh-CN" sz="2400"/>
              <a:t>  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逻辑地址空间：</a:t>
            </a:r>
            <a:b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>
                <a:latin typeface="楷体_GB2312" charset="-122"/>
                <a:ea typeface="楷体_GB2312" charset="-122"/>
              </a:rPr>
              <a:t>在实际应用中，将虚拟地址和逻辑地址经常不加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区分，通称为逻辑地址。逻辑地址的集合称为逻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辑地址空间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latin typeface="楷体_GB2312" charset="-122"/>
                <a:ea typeface="楷体_GB2312" charset="-122"/>
              </a:rPr>
              <a:t> 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线性地址空间：</a:t>
            </a:r>
            <a:b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>
                <a:latin typeface="楷体_GB2312" charset="-122"/>
                <a:ea typeface="楷体_GB2312" charset="-122"/>
              </a:rPr>
              <a:t>CPU</a:t>
            </a:r>
            <a:r>
              <a:rPr lang="zh-CN" altLang="en-US" sz="2400">
                <a:latin typeface="楷体_GB2312" charset="-122"/>
                <a:ea typeface="楷体_GB2312" charset="-122"/>
              </a:rPr>
              <a:t>地址总线可以访问的所有地址集合称为线性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地址空间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latin typeface="楷体_GB2312" charset="-122"/>
                <a:ea typeface="楷体_GB2312" charset="-122"/>
              </a:rPr>
              <a:t> 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物理地址空间：</a:t>
            </a:r>
            <a:b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>
                <a:latin typeface="楷体_GB2312" charset="-122"/>
                <a:ea typeface="楷体_GB2312" charset="-122"/>
              </a:rPr>
              <a:t>实际存在的可访问的物理内存地址集合称为物理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地址空间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逻辑地址空间</a:t>
            </a:r>
            <a:r>
              <a:rPr lang="en-US" altLang="zh-CN" sz="2800" smtClean="0"/>
              <a:t>-</a:t>
            </a:r>
            <a:r>
              <a:rPr lang="zh-CN" altLang="en-US" sz="2800" smtClean="0"/>
              <a:t>线性地址空间</a:t>
            </a:r>
            <a:r>
              <a:rPr lang="en-US" altLang="zh-CN" sz="2800" smtClean="0"/>
              <a:t>-</a:t>
            </a:r>
            <a:r>
              <a:rPr lang="zh-CN" altLang="en-US" sz="2800" smtClean="0"/>
              <a:t>物理地址空间的关系</a:t>
            </a:r>
            <a:endParaRPr lang="zh-CN" altLang="zh-CN" sz="2800" smtClean="0">
              <a:sym typeface="Symbol" panose="05050102010706020507" pitchFamily="18" charset="2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5181600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endParaRPr lang="zh-CN" altLang="zh-CN" sz="2400">
              <a:latin typeface="楷体_GB2312" charset="-122"/>
              <a:ea typeface="楷体_GB2312" charset="-122"/>
            </a:endParaRPr>
          </a:p>
        </p:txBody>
      </p:sp>
      <p:pic>
        <p:nvPicPr>
          <p:cNvPr id="32772" name="Picture 4" descr="Linux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8350" y="1544638"/>
            <a:ext cx="5149850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Rectangle 8"/>
          <p:cNvSpPr>
            <a:spLocks noChangeArrowheads="1"/>
          </p:cNvSpPr>
          <p:nvPr/>
        </p:nvSpPr>
        <p:spPr bwMode="auto">
          <a:xfrm>
            <a:off x="1219200" y="1600200"/>
            <a:ext cx="838200" cy="990600"/>
          </a:xfrm>
          <a:prstGeom prst="rect">
            <a:avLst/>
          </a:prstGeom>
          <a:solidFill>
            <a:schemeClr val="accent1">
              <a:alpha val="2705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程序</a:t>
            </a:r>
            <a:r>
              <a:rPr lang="en-US" altLang="zh-CN" sz="1600">
                <a:solidFill>
                  <a:srgbClr val="FF0000"/>
                </a:solidFill>
              </a:rPr>
              <a:t>A1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代码段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/>
              <a:t>MOV …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/>
              <a:t>JMP …</a:t>
            </a:r>
          </a:p>
        </p:txBody>
      </p:sp>
      <p:sp>
        <p:nvSpPr>
          <p:cNvPr id="32774" name="Rectangle 9"/>
          <p:cNvSpPr>
            <a:spLocks noChangeArrowheads="1"/>
          </p:cNvSpPr>
          <p:nvPr/>
        </p:nvSpPr>
        <p:spPr bwMode="auto">
          <a:xfrm>
            <a:off x="1219200" y="2667000"/>
            <a:ext cx="838200" cy="838200"/>
          </a:xfrm>
          <a:prstGeom prst="rect">
            <a:avLst/>
          </a:prstGeom>
          <a:solidFill>
            <a:schemeClr val="accent1">
              <a:alpha val="2705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程序</a:t>
            </a:r>
            <a:r>
              <a:rPr lang="en-US" altLang="zh-CN" sz="1600">
                <a:solidFill>
                  <a:srgbClr val="FF0000"/>
                </a:solidFill>
              </a:rPr>
              <a:t>A1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数据段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/>
              <a:t>_sum: int 0</a:t>
            </a:r>
          </a:p>
        </p:txBody>
      </p:sp>
      <p:sp>
        <p:nvSpPr>
          <p:cNvPr id="32775" name="Rectangle 10"/>
          <p:cNvSpPr>
            <a:spLocks noChangeArrowheads="1"/>
          </p:cNvSpPr>
          <p:nvPr/>
        </p:nvSpPr>
        <p:spPr bwMode="auto">
          <a:xfrm>
            <a:off x="1219200" y="3886200"/>
            <a:ext cx="838200" cy="990600"/>
          </a:xfrm>
          <a:prstGeom prst="rect">
            <a:avLst/>
          </a:prstGeom>
          <a:solidFill>
            <a:schemeClr val="accent1">
              <a:alpha val="2705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程序</a:t>
            </a:r>
            <a:r>
              <a:rPr lang="en-US" altLang="zh-CN" sz="1600">
                <a:solidFill>
                  <a:srgbClr val="FF0000"/>
                </a:solidFill>
              </a:rPr>
              <a:t>An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代码段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/>
              <a:t>MOV …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/>
              <a:t>JMP …</a:t>
            </a:r>
          </a:p>
        </p:txBody>
      </p:sp>
      <p:sp>
        <p:nvSpPr>
          <p:cNvPr id="32776" name="Rectangle 11"/>
          <p:cNvSpPr>
            <a:spLocks noChangeArrowheads="1"/>
          </p:cNvSpPr>
          <p:nvPr/>
        </p:nvSpPr>
        <p:spPr bwMode="auto">
          <a:xfrm>
            <a:off x="1219200" y="4953000"/>
            <a:ext cx="838200" cy="838200"/>
          </a:xfrm>
          <a:prstGeom prst="rect">
            <a:avLst/>
          </a:prstGeom>
          <a:solidFill>
            <a:schemeClr val="accent1">
              <a:alpha val="2705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程序</a:t>
            </a:r>
            <a:r>
              <a:rPr lang="en-US" altLang="zh-CN" sz="1600">
                <a:solidFill>
                  <a:srgbClr val="FF0000"/>
                </a:solidFill>
              </a:rPr>
              <a:t>An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数据段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/>
              <a:t>_sum: int 0</a:t>
            </a:r>
          </a:p>
        </p:txBody>
      </p:sp>
      <p:sp>
        <p:nvSpPr>
          <p:cNvPr id="32777" name="Line 12"/>
          <p:cNvSpPr>
            <a:spLocks noChangeShapeType="1"/>
          </p:cNvSpPr>
          <p:nvPr/>
        </p:nvSpPr>
        <p:spPr bwMode="auto">
          <a:xfrm>
            <a:off x="2057400" y="2590800"/>
            <a:ext cx="2209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8" name="Line 13"/>
          <p:cNvSpPr>
            <a:spLocks noChangeShapeType="1"/>
          </p:cNvSpPr>
          <p:nvPr/>
        </p:nvSpPr>
        <p:spPr bwMode="auto">
          <a:xfrm flipV="1">
            <a:off x="2057400" y="2286000"/>
            <a:ext cx="22098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9" name="Line 14"/>
          <p:cNvSpPr>
            <a:spLocks noChangeShapeType="1"/>
          </p:cNvSpPr>
          <p:nvPr/>
        </p:nvSpPr>
        <p:spPr bwMode="auto">
          <a:xfrm flipV="1">
            <a:off x="2057400" y="4267200"/>
            <a:ext cx="2209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0" name="Line 15"/>
          <p:cNvSpPr>
            <a:spLocks noChangeShapeType="1"/>
          </p:cNvSpPr>
          <p:nvPr/>
        </p:nvSpPr>
        <p:spPr bwMode="auto">
          <a:xfrm flipV="1">
            <a:off x="2057400" y="5257800"/>
            <a:ext cx="22098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1" name="Rectangle 16"/>
          <p:cNvSpPr>
            <a:spLocks noChangeArrowheads="1"/>
          </p:cNvSpPr>
          <p:nvPr/>
        </p:nvSpPr>
        <p:spPr bwMode="auto">
          <a:xfrm>
            <a:off x="1447800" y="3429000"/>
            <a:ext cx="53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/>
              <a:t>…</a:t>
            </a:r>
          </a:p>
        </p:txBody>
      </p:sp>
      <p:sp>
        <p:nvSpPr>
          <p:cNvPr id="32782" name="Rectangle 17"/>
          <p:cNvSpPr>
            <a:spLocks noChangeArrowheads="1"/>
          </p:cNvSpPr>
          <p:nvPr/>
        </p:nvSpPr>
        <p:spPr bwMode="auto">
          <a:xfrm>
            <a:off x="990600" y="5791200"/>
            <a:ext cx="1371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逻辑地址空间</a:t>
            </a:r>
          </a:p>
        </p:txBody>
      </p:sp>
      <p:sp>
        <p:nvSpPr>
          <p:cNvPr id="32783" name="Rectangle 18"/>
          <p:cNvSpPr>
            <a:spLocks noChangeArrowheads="1"/>
          </p:cNvSpPr>
          <p:nvPr/>
        </p:nvSpPr>
        <p:spPr bwMode="auto">
          <a:xfrm>
            <a:off x="1143000" y="1524000"/>
            <a:ext cx="990600" cy="2057400"/>
          </a:xfrm>
          <a:prstGeom prst="rect">
            <a:avLst/>
          </a:prstGeom>
          <a:noFill/>
          <a:ln w="952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2784" name="Rectangle 19"/>
          <p:cNvSpPr>
            <a:spLocks noChangeArrowheads="1"/>
          </p:cNvSpPr>
          <p:nvPr/>
        </p:nvSpPr>
        <p:spPr bwMode="auto">
          <a:xfrm>
            <a:off x="1143000" y="3810000"/>
            <a:ext cx="990600" cy="2057400"/>
          </a:xfrm>
          <a:prstGeom prst="rect">
            <a:avLst/>
          </a:prstGeom>
          <a:noFill/>
          <a:ln w="952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2785" name="Line 20"/>
          <p:cNvSpPr>
            <a:spLocks noChangeShapeType="1"/>
          </p:cNvSpPr>
          <p:nvPr/>
        </p:nvSpPr>
        <p:spPr bwMode="auto">
          <a:xfrm>
            <a:off x="2057400" y="1600200"/>
            <a:ext cx="2209800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6" name="Line 21"/>
          <p:cNvSpPr>
            <a:spLocks noChangeShapeType="1"/>
          </p:cNvSpPr>
          <p:nvPr/>
        </p:nvSpPr>
        <p:spPr bwMode="auto">
          <a:xfrm flipV="1">
            <a:off x="2057400" y="1752600"/>
            <a:ext cx="2209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7" name="Line 22"/>
          <p:cNvSpPr>
            <a:spLocks noChangeShapeType="1"/>
          </p:cNvSpPr>
          <p:nvPr/>
        </p:nvSpPr>
        <p:spPr bwMode="auto">
          <a:xfrm flipV="1">
            <a:off x="2057400" y="3733800"/>
            <a:ext cx="22098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8" name="Line 23"/>
          <p:cNvSpPr>
            <a:spLocks noChangeShapeType="1"/>
          </p:cNvSpPr>
          <p:nvPr/>
        </p:nvSpPr>
        <p:spPr bwMode="auto">
          <a:xfrm flipV="1">
            <a:off x="2057400" y="4724400"/>
            <a:ext cx="22098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9" name="Line 24"/>
          <p:cNvSpPr>
            <a:spLocks noChangeShapeType="1"/>
          </p:cNvSpPr>
          <p:nvPr/>
        </p:nvSpPr>
        <p:spPr bwMode="auto">
          <a:xfrm>
            <a:off x="3124200" y="1524000"/>
            <a:ext cx="0" cy="4495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0" name="矩形 1"/>
          <p:cNvSpPr>
            <a:spLocks noChangeArrowheads="1"/>
          </p:cNvSpPr>
          <p:nvPr/>
        </p:nvSpPr>
        <p:spPr bwMode="auto">
          <a:xfrm>
            <a:off x="6813550" y="1719263"/>
            <a:ext cx="577850" cy="685800"/>
          </a:xfrm>
          <a:prstGeom prst="rect">
            <a:avLst/>
          </a:prstGeom>
          <a:solidFill>
            <a:srgbClr val="9ECE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</a:t>
            </a:r>
            <a:r>
              <a:rPr lang="en-US" altLang="zh-CN" smtClean="0"/>
              <a:t>3</a:t>
            </a:r>
            <a:r>
              <a:rPr lang="zh-CN" altLang="en-US" smtClean="0"/>
              <a:t>组</a:t>
            </a:r>
            <a:r>
              <a:rPr lang="en-US" altLang="zh-CN" smtClean="0"/>
              <a:t>3</a:t>
            </a:r>
            <a:r>
              <a:rPr lang="zh-CN" altLang="en-US" smtClean="0"/>
              <a:t>个重要概念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838200" y="1371600"/>
            <a:ext cx="7543800" cy="4724400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en-US" altLang="zh-CN" sz="2400"/>
              <a:t>  </a:t>
            </a:r>
            <a:r>
              <a:rPr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MMU(Memery Management Unit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内存管理单元</a:t>
            </a:r>
            <a:r>
              <a:rPr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>
                <a:latin typeface="楷体_GB2312" charset="-122"/>
                <a:ea typeface="楷体_GB2312" charset="-122"/>
              </a:rPr>
              <a:t>实现将用户程序的虚拟地址（逻辑地址）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  → 物理地址映射的</a:t>
            </a:r>
            <a:r>
              <a:rPr lang="en-US" altLang="zh-CN" sz="2400">
                <a:latin typeface="楷体_GB2312" charset="-122"/>
                <a:ea typeface="楷体_GB2312" charset="-122"/>
              </a:rPr>
              <a:t>CPU</a:t>
            </a:r>
            <a:r>
              <a:rPr lang="zh-CN" altLang="en-US" sz="2400">
                <a:latin typeface="楷体_GB2312" charset="-122"/>
                <a:ea typeface="楷体_GB2312" charset="-122"/>
              </a:rPr>
              <a:t>中的硬件电路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latin typeface="楷体_GB2312" charset="-122"/>
                <a:ea typeface="楷体_GB2312" charset="-122"/>
              </a:rPr>
              <a:t> 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基地址：</a:t>
            </a:r>
            <a:r>
              <a:rPr lang="zh-CN" altLang="en-US" sz="2400">
                <a:latin typeface="楷体_GB2312" charset="-122"/>
                <a:ea typeface="楷体_GB2312" charset="-122"/>
              </a:rPr>
              <a:t/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在进行地址映射时，经常以段或页为单位并以其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最小地址（即起始地址）为基值来进行计算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latin typeface="楷体_GB2312" charset="-122"/>
                <a:ea typeface="楷体_GB2312" charset="-122"/>
              </a:rPr>
              <a:t> </a:t>
            </a: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偏移量：</a:t>
            </a:r>
            <a:b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>
                <a:latin typeface="楷体_GB2312" charset="-122"/>
                <a:ea typeface="楷体_GB2312" charset="-122"/>
              </a:rPr>
              <a:t>在以段或页为单位进行地址映射时，相对于基地</a:t>
            </a:r>
            <a:br>
              <a:rPr lang="zh-CN" altLang="en-US" sz="2400">
                <a:latin typeface="楷体_GB2312" charset="-122"/>
                <a:ea typeface="楷体_GB2312" charset="-122"/>
              </a:rPr>
            </a:br>
            <a:r>
              <a:rPr lang="zh-CN" altLang="en-US" sz="2400">
                <a:latin typeface="楷体_GB2312" charset="-122"/>
                <a:ea typeface="楷体_GB2312" charset="-122"/>
              </a:rPr>
              <a:t>   址的地址值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简单总结一下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half" idx="1"/>
          </p:nvPr>
        </p:nvSpPr>
        <p:spPr>
          <a:xfrm>
            <a:off x="381000" y="1226127"/>
            <a:ext cx="3657600" cy="4525963"/>
          </a:xfrm>
        </p:spPr>
        <p:txBody>
          <a:bodyPr/>
          <a:lstStyle/>
          <a:p>
            <a:r>
              <a:rPr lang="zh-CN" altLang="en-US" sz="2400" dirty="0" smtClean="0"/>
              <a:t>嵌入式操作系统多数内存管理非常简单，甚至没有内存管理。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虚拟地址</a:t>
            </a:r>
            <a:r>
              <a:rPr lang="en-US" altLang="zh-CN" sz="2400" dirty="0" smtClean="0">
                <a:solidFill>
                  <a:srgbClr val="FF0000"/>
                </a:solidFill>
              </a:rPr>
              <a:t>=</a:t>
            </a:r>
            <a:r>
              <a:rPr lang="zh-CN" altLang="en-US" sz="2400" dirty="0" smtClean="0">
                <a:solidFill>
                  <a:srgbClr val="FF0000"/>
                </a:solidFill>
              </a:rPr>
              <a:t>物理地址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PC</a:t>
            </a:r>
            <a:r>
              <a:rPr lang="zh-CN" altLang="en-US" sz="2400" dirty="0" smtClean="0"/>
              <a:t>和服务器、分布式等现代操作系统基本都支持虚拟内存管理。</a:t>
            </a:r>
            <a:r>
              <a:rPr lang="zh-CN" altLang="en-US" sz="2400" dirty="0" smtClean="0">
                <a:solidFill>
                  <a:srgbClr val="FF0000"/>
                </a:solidFill>
              </a:rPr>
              <a:t>虚拟地址</a:t>
            </a:r>
            <a:r>
              <a:rPr lang="en-US" altLang="zh-CN" sz="2400" dirty="0" smtClean="0">
                <a:solidFill>
                  <a:srgbClr val="FF0000"/>
                </a:solidFill>
              </a:rPr>
              <a:t>!=</a:t>
            </a:r>
            <a:r>
              <a:rPr lang="zh-CN" altLang="en-US" sz="2400" dirty="0" smtClean="0">
                <a:solidFill>
                  <a:srgbClr val="FF0000"/>
                </a:solidFill>
              </a:rPr>
              <a:t>物理地址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 smtClean="0"/>
          </a:p>
          <a:p>
            <a:endParaRPr lang="zh-CN" altLang="en-US" sz="2400" dirty="0" smtClean="0"/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4322618" y="1219200"/>
            <a:ext cx="4668982" cy="4525963"/>
          </a:xfrm>
        </p:spPr>
        <p:txBody>
          <a:bodyPr/>
          <a:lstStyle/>
          <a:p>
            <a:r>
              <a:rPr lang="en-US" altLang="zh-CN" sz="2400" dirty="0"/>
              <a:t>*</a:t>
            </a:r>
            <a:r>
              <a:rPr lang="en-US" altLang="zh-CN" sz="2400" dirty="0" smtClean="0"/>
              <a:t>p=0x12345</a:t>
            </a:r>
          </a:p>
          <a:p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a,b</a:t>
            </a:r>
            <a:r>
              <a:rPr lang="en-US" altLang="zh-CN" sz="2400" dirty="0" smtClean="0"/>
              <a:t>;</a:t>
            </a:r>
          </a:p>
          <a:p>
            <a:r>
              <a:rPr lang="en-US" altLang="zh-CN" sz="2400" dirty="0" smtClean="0"/>
              <a:t>b=&amp;a;</a:t>
            </a:r>
            <a:endParaRPr lang="en-US" altLang="zh-CN" sz="2400" dirty="0"/>
          </a:p>
          <a:p>
            <a:r>
              <a:rPr lang="zh-CN" altLang="en-US" sz="2400" dirty="0" smtClean="0"/>
              <a:t>考虑在</a:t>
            </a:r>
            <a:r>
              <a:rPr lang="en-US" altLang="zh-CN" sz="2400" dirty="0" err="1" smtClean="0"/>
              <a:t>ucos</a:t>
            </a:r>
            <a:r>
              <a:rPr lang="en-US" altLang="zh-CN" sz="2400" dirty="0" smtClean="0"/>
              <a:t>/</a:t>
            </a:r>
            <a:r>
              <a:rPr lang="en-US" altLang="zh-CN" sz="2400" dirty="0" err="1" smtClean="0"/>
              <a:t>vxworks;windows</a:t>
            </a:r>
            <a:r>
              <a:rPr lang="en-US" altLang="zh-CN" sz="2400" dirty="0" smtClean="0"/>
              <a:t>/</a:t>
            </a:r>
            <a:r>
              <a:rPr lang="en-US" altLang="zh-CN" sz="2400" dirty="0" err="1" smtClean="0"/>
              <a:t>linux</a:t>
            </a:r>
            <a:r>
              <a:rPr lang="zh-CN" altLang="en-US" sz="2400" dirty="0" smtClean="0"/>
              <a:t>上的上述语句执行结果。</a:t>
            </a:r>
            <a:endParaRPr lang="en-US" altLang="zh-CN" sz="2400" dirty="0" smtClean="0"/>
          </a:p>
          <a:p>
            <a:r>
              <a:rPr lang="zh-CN" altLang="en-US" sz="2400" dirty="0"/>
              <a:t>前</a:t>
            </a:r>
            <a:r>
              <a:rPr lang="zh-CN" altLang="en-US" sz="2400" dirty="0" smtClean="0"/>
              <a:t>两者链接时重定位</a:t>
            </a:r>
            <a:endParaRPr lang="en-US" altLang="zh-CN" sz="2400" dirty="0" smtClean="0"/>
          </a:p>
          <a:p>
            <a:r>
              <a:rPr lang="zh-CN" altLang="en-US" sz="2400" dirty="0"/>
              <a:t>后</a:t>
            </a:r>
            <a:r>
              <a:rPr lang="zh-CN" altLang="en-US" sz="2400" dirty="0" smtClean="0"/>
              <a:t>两者运行时重定位</a:t>
            </a:r>
            <a:endParaRPr lang="en-US" altLang="zh-CN" sz="2400" dirty="0" smtClean="0"/>
          </a:p>
          <a:p>
            <a:r>
              <a:rPr lang="zh-CN" altLang="en-US" sz="2400" dirty="0"/>
              <a:t>如果</a:t>
            </a:r>
            <a:r>
              <a:rPr lang="zh-CN" altLang="en-US" sz="2400" dirty="0" smtClean="0"/>
              <a:t>能通过运行时重定位实现进程保护，那么程序中的虚拟地址将不是物理地址！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cxnSp>
        <p:nvCxnSpPr>
          <p:cNvPr id="3" name="直接箭头连接符 2"/>
          <p:cNvCxnSpPr/>
          <p:nvPr/>
        </p:nvCxnSpPr>
        <p:spPr bwMode="auto">
          <a:xfrm>
            <a:off x="3429000" y="2514600"/>
            <a:ext cx="1371600" cy="1371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箭头连接符 5"/>
          <p:cNvCxnSpPr/>
          <p:nvPr/>
        </p:nvCxnSpPr>
        <p:spPr bwMode="auto">
          <a:xfrm>
            <a:off x="3418609" y="4038600"/>
            <a:ext cx="1381991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25403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4819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2362200" y="1524000"/>
            <a:ext cx="5029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360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内存分配与管理方案</a:t>
            </a:r>
            <a:endParaRPr lang="zh-CN" altLang="en-US" sz="3600">
              <a:sym typeface="Symbol" panose="05050102010706020507" pitchFamily="18" charset="2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752600" y="2286000"/>
            <a:ext cx="6172200" cy="35052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803275" indent="-4445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3200">
                <a:sym typeface="Symbol" panose="05050102010706020507" pitchFamily="18" charset="2"/>
              </a:rPr>
              <a:t> </a:t>
            </a:r>
            <a:r>
              <a:rPr lang="zh-CN" altLang="en-US" sz="3200"/>
              <a:t>连续内存分配与管理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3200"/>
              <a:t> 分段分配与管理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3200"/>
              <a:t> 分页分配与管理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3200"/>
              <a:t> 段页结合管理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3200"/>
              <a:t> 请求式分页管理</a:t>
            </a:r>
            <a:r>
              <a:rPr lang="en-US" altLang="zh-CN" sz="3200"/>
              <a:t>(</a:t>
            </a:r>
            <a:r>
              <a:rPr lang="zh-CN" altLang="en-US" sz="3200"/>
              <a:t>虚拟内存</a:t>
            </a:r>
            <a:r>
              <a:rPr lang="en-US" altLang="zh-CN" sz="32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124200" y="381000"/>
            <a:ext cx="32321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章 内存管理</a:t>
            </a:r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3914775" y="1290638"/>
            <a:ext cx="225742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1347788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347788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347788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347788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347788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347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347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347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347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214029" name="Rectangle 13"/>
          <p:cNvSpPr>
            <a:spLocks noChangeArrowheads="1"/>
          </p:cNvSpPr>
          <p:nvPr/>
        </p:nvSpPr>
        <p:spPr bwMode="auto">
          <a:xfrm>
            <a:off x="1295400" y="1828800"/>
            <a:ext cx="6477000" cy="45720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indent="714375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/>
              <a:t>8.1 </a:t>
            </a:r>
            <a:r>
              <a:rPr lang="zh-CN" altLang="en-US" sz="2400"/>
              <a:t>背景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（</a:t>
            </a:r>
            <a:r>
              <a:rPr lang="en-US" altLang="zh-CN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1</a:t>
            </a: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）程序的装入、运行和地址映射；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（</a:t>
            </a:r>
            <a:r>
              <a:rPr lang="en-US" altLang="zh-CN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2</a:t>
            </a: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）逻辑地址空间和物理地址空间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（</a:t>
            </a:r>
            <a:r>
              <a:rPr lang="en-US" altLang="zh-CN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3</a:t>
            </a: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）进程内外存交换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/>
              <a:t>8.2  </a:t>
            </a:r>
            <a:r>
              <a:rPr lang="zh-CN" altLang="en-US" sz="2400"/>
              <a:t>连续内存分配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（</a:t>
            </a:r>
            <a:r>
              <a:rPr lang="en-US" altLang="zh-CN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1</a:t>
            </a: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）固定等长分区、固定变长分区、</a:t>
            </a:r>
            <a:b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</a:b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          可变分区、分区分配算法；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（</a:t>
            </a:r>
            <a:r>
              <a:rPr lang="en-US" altLang="zh-CN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2</a:t>
            </a:r>
            <a:r>
              <a:rPr lang="zh-CN" altLang="en-US" sz="2400">
                <a:solidFill>
                  <a:srgbClr val="000099"/>
                </a:solidFill>
                <a:latin typeface="楷体_GB2312" charset="-122"/>
                <a:ea typeface="楷体_GB2312" charset="-122"/>
              </a:rPr>
              <a:t>）碎片问题与内存紧缩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/>
              <a:t>8.3 </a:t>
            </a:r>
            <a:r>
              <a:rPr lang="zh-CN" altLang="en-US" sz="2400"/>
              <a:t>分段内存管理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/>
              <a:t>8.4 </a:t>
            </a:r>
            <a:r>
              <a:rPr lang="zh-CN" altLang="en-US" sz="2400"/>
              <a:t>分页内存管理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/>
              <a:t>8.5 </a:t>
            </a:r>
            <a:r>
              <a:rPr lang="zh-CN" altLang="en-US" sz="2400"/>
              <a:t>段页结合内存管理</a:t>
            </a:r>
            <a:endParaRPr lang="zh-CN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1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8" grpId="0"/>
      <p:bldP spid="2140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304800" y="2492375"/>
            <a:ext cx="86106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从最简单的分配方案开始</a:t>
            </a:r>
            <a:r>
              <a:rPr lang="en-US" altLang="zh-CN" sz="480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!</a:t>
            </a: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2362200" y="490538"/>
            <a:ext cx="47244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8.2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连续内存分配与管理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(1)</a:t>
            </a:r>
            <a:r>
              <a:rPr lang="zh-CN" altLang="en-US" smtClean="0">
                <a:sym typeface="Symbol" panose="05050102010706020507" pitchFamily="18" charset="2"/>
              </a:rPr>
              <a:t>固定分区</a:t>
            </a:r>
            <a:r>
              <a:rPr lang="en-US" altLang="zh-CN" smtClean="0">
                <a:sym typeface="Symbol" panose="05050102010706020507" pitchFamily="18" charset="2"/>
              </a:rPr>
              <a:t>--</a:t>
            </a:r>
            <a:r>
              <a:rPr lang="zh-CN" altLang="en-US" smtClean="0">
                <a:sym typeface="Symbol" panose="05050102010706020507" pitchFamily="18" charset="2"/>
              </a:rPr>
              <a:t>等长分区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30755" name="Rectangle 3"/>
          <p:cNvSpPr>
            <a:spLocks noChangeArrowheads="1"/>
          </p:cNvSpPr>
          <p:nvPr/>
        </p:nvSpPr>
        <p:spPr bwMode="auto">
          <a:xfrm>
            <a:off x="765175" y="106680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给你一个面包，</a:t>
            </a:r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个孩子来吃，怎么办</a:t>
            </a:r>
            <a:r>
              <a:rPr lang="en-US" altLang="zh-CN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330756" name="Group 4"/>
          <p:cNvGrpSpPr>
            <a:grpSpLocks/>
          </p:cNvGrpSpPr>
          <p:nvPr/>
        </p:nvGrpSpPr>
        <p:grpSpPr bwMode="auto">
          <a:xfrm>
            <a:off x="1143000" y="1676400"/>
            <a:ext cx="3848100" cy="603250"/>
            <a:chOff x="2928" y="3426"/>
            <a:chExt cx="2424" cy="380"/>
          </a:xfrm>
        </p:grpSpPr>
        <p:sp>
          <p:nvSpPr>
            <p:cNvPr id="36893" name="Rectangle 5"/>
            <p:cNvSpPr>
              <a:spLocks noChangeArrowheads="1"/>
            </p:cNvSpPr>
            <p:nvPr/>
          </p:nvSpPr>
          <p:spPr bwMode="auto">
            <a:xfrm>
              <a:off x="2928" y="3426"/>
              <a:ext cx="2424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等分</a:t>
              </a:r>
              <a:r>
                <a:rPr lang="en-US" altLang="zh-CN" sz="2400"/>
                <a:t>…</a:t>
              </a:r>
            </a:p>
          </p:txBody>
        </p:sp>
        <p:pic>
          <p:nvPicPr>
            <p:cNvPr id="36894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" y="358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0759" name="Group 7"/>
          <p:cNvGrpSpPr>
            <a:grpSpLocks/>
          </p:cNvGrpSpPr>
          <p:nvPr/>
        </p:nvGrpSpPr>
        <p:grpSpPr bwMode="auto">
          <a:xfrm>
            <a:off x="1143000" y="2162175"/>
            <a:ext cx="3848100" cy="1114425"/>
            <a:chOff x="2928" y="3426"/>
            <a:chExt cx="2424" cy="702"/>
          </a:xfrm>
        </p:grpSpPr>
        <p:sp>
          <p:nvSpPr>
            <p:cNvPr id="36891" name="Rectangle 8"/>
            <p:cNvSpPr>
              <a:spLocks noChangeArrowheads="1"/>
            </p:cNvSpPr>
            <p:nvPr/>
          </p:nvSpPr>
          <p:spPr bwMode="auto">
            <a:xfrm>
              <a:off x="2928" y="3426"/>
              <a:ext cx="242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操作系统初始化时将内存等分成</a:t>
              </a:r>
              <a:r>
                <a:rPr lang="en-US" altLang="zh-CN" sz="2400"/>
                <a:t>k</a:t>
              </a:r>
              <a:r>
                <a:rPr lang="zh-CN" altLang="en-US" sz="2400"/>
                <a:t>个分区</a:t>
              </a:r>
            </a:p>
          </p:txBody>
        </p:sp>
        <p:pic>
          <p:nvPicPr>
            <p:cNvPr id="36892" name="Picture 9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" y="358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0762" name="Text Box 10"/>
          <p:cNvSpPr txBox="1">
            <a:spLocks noChangeArrowheads="1"/>
          </p:cNvSpPr>
          <p:nvPr/>
        </p:nvSpPr>
        <p:spPr bwMode="auto">
          <a:xfrm>
            <a:off x="457200" y="3505200"/>
            <a:ext cx="6324600" cy="2657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bool AvailSec[k]; int SecSize;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内存请求算法  </a:t>
            </a:r>
            <a:r>
              <a:rPr lang="en-US" altLang="zh-CN" sz="2400">
                <a:solidFill>
                  <a:srgbClr val="FF0000"/>
                </a:solidFill>
                <a:latin typeface="Courier New" panose="02070309020205020404" pitchFamily="49" charset="0"/>
              </a:rPr>
              <a:t>//</a:t>
            </a: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进程创建时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sz="2400">
                <a:latin typeface="Courier New" panose="02070309020205020404" pitchFamily="49" charset="0"/>
              </a:rPr>
              <a:t>1. if(reqSize&gt;SecSize) exit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  2. </a:t>
            </a:r>
            <a:r>
              <a:rPr lang="zh-CN" altLang="en-US" sz="2400">
                <a:latin typeface="Courier New" panose="02070309020205020404" pitchFamily="49" charset="0"/>
              </a:rPr>
              <a:t>找出</a:t>
            </a:r>
            <a:r>
              <a:rPr lang="en-US" altLang="zh-CN" sz="2400">
                <a:latin typeface="Courier New" panose="02070309020205020404" pitchFamily="49" charset="0"/>
              </a:rPr>
              <a:t>AvailSec[i]</a:t>
            </a:r>
            <a:r>
              <a:rPr lang="zh-CN" altLang="en-US" sz="2400">
                <a:latin typeface="Courier New" panose="02070309020205020404" pitchFamily="49" charset="0"/>
              </a:rPr>
              <a:t>为假的</a:t>
            </a:r>
            <a:r>
              <a:rPr lang="en-US" altLang="zh-CN" sz="2400">
                <a:latin typeface="Courier New" panose="02070309020205020404" pitchFamily="49" charset="0"/>
              </a:rPr>
              <a:t>i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  3. </a:t>
            </a:r>
            <a:r>
              <a:rPr lang="zh-CN" altLang="en-US" sz="2400">
                <a:latin typeface="Courier New" panose="02070309020205020404" pitchFamily="49" charset="0"/>
              </a:rPr>
              <a:t>如果有，返回分区</a:t>
            </a:r>
            <a:r>
              <a:rPr lang="en-US" altLang="zh-CN" sz="2400">
                <a:latin typeface="Courier New" panose="02070309020205020404" pitchFamily="49" charset="0"/>
              </a:rPr>
              <a:t>i</a:t>
            </a:r>
            <a:r>
              <a:rPr lang="zh-CN" altLang="en-US" sz="2400">
                <a:latin typeface="Courier New" panose="02070309020205020404" pitchFamily="49" charset="0"/>
              </a:rPr>
              <a:t>的基址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latin typeface="Courier New" panose="02070309020205020404" pitchFamily="49" charset="0"/>
              </a:rPr>
              <a:t>  </a:t>
            </a:r>
            <a:r>
              <a:rPr lang="en-US" altLang="zh-CN" sz="2400">
                <a:latin typeface="Courier New" panose="02070309020205020404" pitchFamily="49" charset="0"/>
              </a:rPr>
              <a:t>4. </a:t>
            </a:r>
            <a:r>
              <a:rPr lang="zh-CN" altLang="en-US" sz="2400">
                <a:latin typeface="Courier New" panose="02070309020205020404" pitchFamily="49" charset="0"/>
              </a:rPr>
              <a:t>否则，将</a:t>
            </a:r>
            <a:r>
              <a:rPr lang="en-US" altLang="zh-CN" sz="2400">
                <a:latin typeface="Courier New" panose="02070309020205020404" pitchFamily="49" charset="0"/>
              </a:rPr>
              <a:t>current</a:t>
            </a:r>
            <a:r>
              <a:rPr lang="zh-CN" altLang="en-US" sz="2400">
                <a:latin typeface="Courier New" panose="02070309020205020404" pitchFamily="49" charset="0"/>
              </a:rPr>
              <a:t>加入请求队列等待</a:t>
            </a:r>
          </a:p>
        </p:txBody>
      </p:sp>
      <p:grpSp>
        <p:nvGrpSpPr>
          <p:cNvPr id="330763" name="Group 11"/>
          <p:cNvGrpSpPr>
            <a:grpSpLocks/>
          </p:cNvGrpSpPr>
          <p:nvPr/>
        </p:nvGrpSpPr>
        <p:grpSpPr bwMode="auto">
          <a:xfrm>
            <a:off x="5181600" y="1855788"/>
            <a:ext cx="3657600" cy="4572000"/>
            <a:chOff x="3264" y="1169"/>
            <a:chExt cx="2304" cy="2880"/>
          </a:xfrm>
        </p:grpSpPr>
        <p:sp>
          <p:nvSpPr>
            <p:cNvPr id="36872" name="Rectangle 12"/>
            <p:cNvSpPr>
              <a:spLocks noChangeArrowheads="1"/>
            </p:cNvSpPr>
            <p:nvPr/>
          </p:nvSpPr>
          <p:spPr bwMode="auto">
            <a:xfrm>
              <a:off x="4512" y="1169"/>
              <a:ext cx="1056" cy="28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6873" name="Rectangle 13"/>
            <p:cNvSpPr>
              <a:spLocks noChangeArrowheads="1"/>
            </p:cNvSpPr>
            <p:nvPr/>
          </p:nvSpPr>
          <p:spPr bwMode="auto">
            <a:xfrm>
              <a:off x="4512" y="2897"/>
              <a:ext cx="1056" cy="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6874" name="Text Box 14"/>
            <p:cNvSpPr txBox="1">
              <a:spLocks noChangeArrowheads="1"/>
            </p:cNvSpPr>
            <p:nvPr/>
          </p:nvSpPr>
          <p:spPr bwMode="auto">
            <a:xfrm>
              <a:off x="4786" y="3041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分区</a:t>
              </a:r>
              <a:r>
                <a:rPr lang="en-US" altLang="zh-CN" sz="2000"/>
                <a:t>1 </a:t>
              </a:r>
            </a:p>
          </p:txBody>
        </p:sp>
        <p:sp>
          <p:nvSpPr>
            <p:cNvPr id="36875" name="Rectangle 15"/>
            <p:cNvSpPr>
              <a:spLocks noChangeArrowheads="1"/>
            </p:cNvSpPr>
            <p:nvPr/>
          </p:nvSpPr>
          <p:spPr bwMode="auto">
            <a:xfrm>
              <a:off x="4512" y="3473"/>
              <a:ext cx="1056" cy="576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6876" name="Text Box 16"/>
            <p:cNvSpPr txBox="1">
              <a:spLocks noChangeArrowheads="1"/>
            </p:cNvSpPr>
            <p:nvPr/>
          </p:nvSpPr>
          <p:spPr bwMode="auto">
            <a:xfrm>
              <a:off x="4671" y="3617"/>
              <a:ext cx="84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操作系统 </a:t>
              </a:r>
            </a:p>
          </p:txBody>
        </p:sp>
        <p:sp>
          <p:nvSpPr>
            <p:cNvPr id="36877" name="Rectangle 17"/>
            <p:cNvSpPr>
              <a:spLocks noChangeArrowheads="1"/>
            </p:cNvSpPr>
            <p:nvPr/>
          </p:nvSpPr>
          <p:spPr bwMode="auto">
            <a:xfrm>
              <a:off x="4512" y="2321"/>
              <a:ext cx="1056" cy="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6878" name="Text Box 18"/>
            <p:cNvSpPr txBox="1">
              <a:spLocks noChangeArrowheads="1"/>
            </p:cNvSpPr>
            <p:nvPr/>
          </p:nvSpPr>
          <p:spPr bwMode="auto">
            <a:xfrm>
              <a:off x="4786" y="2465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分区</a:t>
              </a:r>
              <a:r>
                <a:rPr lang="en-US" altLang="zh-CN" sz="2000"/>
                <a:t>2 </a:t>
              </a:r>
            </a:p>
          </p:txBody>
        </p:sp>
        <p:sp>
          <p:nvSpPr>
            <p:cNvPr id="36879" name="Rectangle 19"/>
            <p:cNvSpPr>
              <a:spLocks noChangeArrowheads="1"/>
            </p:cNvSpPr>
            <p:nvPr/>
          </p:nvSpPr>
          <p:spPr bwMode="auto">
            <a:xfrm>
              <a:off x="4512" y="1745"/>
              <a:ext cx="1056" cy="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6880" name="Text Box 20"/>
            <p:cNvSpPr txBox="1">
              <a:spLocks noChangeArrowheads="1"/>
            </p:cNvSpPr>
            <p:nvPr/>
          </p:nvSpPr>
          <p:spPr bwMode="auto">
            <a:xfrm>
              <a:off x="4786" y="1889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分区</a:t>
              </a:r>
              <a:r>
                <a:rPr lang="en-US" altLang="zh-CN" sz="2000"/>
                <a:t>3 </a:t>
              </a:r>
            </a:p>
          </p:txBody>
        </p:sp>
        <p:sp>
          <p:nvSpPr>
            <p:cNvPr id="36881" name="Rectangle 21"/>
            <p:cNvSpPr>
              <a:spLocks noChangeArrowheads="1"/>
            </p:cNvSpPr>
            <p:nvPr/>
          </p:nvSpPr>
          <p:spPr bwMode="auto">
            <a:xfrm>
              <a:off x="4512" y="1169"/>
              <a:ext cx="1056" cy="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6882" name="Text Box 22"/>
            <p:cNvSpPr txBox="1">
              <a:spLocks noChangeArrowheads="1"/>
            </p:cNvSpPr>
            <p:nvPr/>
          </p:nvSpPr>
          <p:spPr bwMode="auto">
            <a:xfrm>
              <a:off x="4786" y="1313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分区</a:t>
              </a:r>
              <a:r>
                <a:rPr lang="en-US" altLang="zh-CN" sz="2000"/>
                <a:t>4 </a:t>
              </a:r>
            </a:p>
          </p:txBody>
        </p:sp>
        <p:sp>
          <p:nvSpPr>
            <p:cNvPr id="36883" name="Line 23"/>
            <p:cNvSpPr>
              <a:spLocks noChangeShapeType="1"/>
            </p:cNvSpPr>
            <p:nvPr/>
          </p:nvSpPr>
          <p:spPr bwMode="auto">
            <a:xfrm flipV="1">
              <a:off x="4176" y="1409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4" name="Line 24"/>
            <p:cNvSpPr>
              <a:spLocks noChangeShapeType="1"/>
            </p:cNvSpPr>
            <p:nvPr/>
          </p:nvSpPr>
          <p:spPr bwMode="auto">
            <a:xfrm>
              <a:off x="4176" y="1697"/>
              <a:ext cx="336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5" name="Line 25"/>
            <p:cNvSpPr>
              <a:spLocks noChangeShapeType="1"/>
            </p:cNvSpPr>
            <p:nvPr/>
          </p:nvSpPr>
          <p:spPr bwMode="auto">
            <a:xfrm>
              <a:off x="4176" y="1697"/>
              <a:ext cx="336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6" name="Line 26"/>
            <p:cNvSpPr>
              <a:spLocks noChangeShapeType="1"/>
            </p:cNvSpPr>
            <p:nvPr/>
          </p:nvSpPr>
          <p:spPr bwMode="auto">
            <a:xfrm>
              <a:off x="4176" y="1697"/>
              <a:ext cx="336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7" name="Rectangle 27"/>
            <p:cNvSpPr>
              <a:spLocks noChangeArrowheads="1"/>
            </p:cNvSpPr>
            <p:nvPr/>
          </p:nvSpPr>
          <p:spPr bwMode="auto">
            <a:xfrm>
              <a:off x="3840" y="1553"/>
              <a:ext cx="336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6888" name="Rectangle 28"/>
            <p:cNvSpPr>
              <a:spLocks noChangeArrowheads="1"/>
            </p:cNvSpPr>
            <p:nvPr/>
          </p:nvSpPr>
          <p:spPr bwMode="auto">
            <a:xfrm>
              <a:off x="3312" y="1553"/>
              <a:ext cx="336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6889" name="Line 29"/>
            <p:cNvSpPr>
              <a:spLocks noChangeShapeType="1"/>
            </p:cNvSpPr>
            <p:nvPr/>
          </p:nvSpPr>
          <p:spPr bwMode="auto">
            <a:xfrm>
              <a:off x="3648" y="1713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0" name="Text Box 30"/>
            <p:cNvSpPr txBox="1">
              <a:spLocks noChangeArrowheads="1"/>
            </p:cNvSpPr>
            <p:nvPr/>
          </p:nvSpPr>
          <p:spPr bwMode="auto">
            <a:xfrm>
              <a:off x="3264" y="1248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请求队列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5" grpId="0"/>
      <p:bldP spid="3307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(2)</a:t>
            </a:r>
            <a:r>
              <a:rPr lang="zh-CN" altLang="en-US" smtClean="0">
                <a:sym typeface="Symbol" panose="05050102010706020507" pitchFamily="18" charset="2"/>
              </a:rPr>
              <a:t>固定分区</a:t>
            </a:r>
            <a:r>
              <a:rPr lang="en-US" altLang="zh-CN" smtClean="0">
                <a:sym typeface="Symbol" panose="05050102010706020507" pitchFamily="18" charset="2"/>
              </a:rPr>
              <a:t>--</a:t>
            </a:r>
            <a:r>
              <a:rPr lang="zh-CN" altLang="en-US" smtClean="0">
                <a:sym typeface="Symbol" panose="05050102010706020507" pitchFamily="18" charset="2"/>
              </a:rPr>
              <a:t>变长分区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31779" name="Rectangle 3"/>
          <p:cNvSpPr>
            <a:spLocks noChangeArrowheads="1"/>
          </p:cNvSpPr>
          <p:nvPr/>
        </p:nvSpPr>
        <p:spPr bwMode="auto">
          <a:xfrm>
            <a:off x="765175" y="106680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孩子有大有小，进程也有大有小</a:t>
            </a:r>
            <a:r>
              <a:rPr lang="en-US" altLang="zh-CN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331780" name="Group 4"/>
          <p:cNvGrpSpPr>
            <a:grpSpLocks/>
          </p:cNvGrpSpPr>
          <p:nvPr/>
        </p:nvGrpSpPr>
        <p:grpSpPr bwMode="auto">
          <a:xfrm>
            <a:off x="1143000" y="1676400"/>
            <a:ext cx="3848100" cy="1114425"/>
            <a:chOff x="2928" y="3426"/>
            <a:chExt cx="2424" cy="702"/>
          </a:xfrm>
        </p:grpSpPr>
        <p:sp>
          <p:nvSpPr>
            <p:cNvPr id="37914" name="Rectangle 5"/>
            <p:cNvSpPr>
              <a:spLocks noChangeArrowheads="1"/>
            </p:cNvSpPr>
            <p:nvPr/>
          </p:nvSpPr>
          <p:spPr bwMode="auto">
            <a:xfrm>
              <a:off x="2928" y="3426"/>
              <a:ext cx="242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初始化时将内存分成</a:t>
              </a:r>
              <a:r>
                <a:rPr lang="en-US" altLang="zh-CN" sz="2400"/>
                <a:t>k</a:t>
              </a:r>
              <a:r>
                <a:rPr lang="zh-CN" altLang="en-US" sz="2400"/>
                <a:t>个大小不同的分区</a:t>
              </a:r>
            </a:p>
          </p:txBody>
        </p:sp>
        <p:pic>
          <p:nvPicPr>
            <p:cNvPr id="37915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" y="358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1783" name="Text Box 7"/>
          <p:cNvSpPr txBox="1">
            <a:spLocks noChangeArrowheads="1"/>
          </p:cNvSpPr>
          <p:nvPr/>
        </p:nvSpPr>
        <p:spPr bwMode="auto">
          <a:xfrm>
            <a:off x="457200" y="3124200"/>
            <a:ext cx="6172200" cy="3022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struct Section AvailSec[k]; 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内存请求算法  </a:t>
            </a:r>
            <a:r>
              <a:rPr lang="en-US" altLang="zh-CN" sz="2400">
                <a:solidFill>
                  <a:srgbClr val="FF0000"/>
                </a:solidFill>
                <a:latin typeface="Courier New" panose="02070309020205020404" pitchFamily="49" charset="0"/>
              </a:rPr>
              <a:t>//</a:t>
            </a: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进程创建时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sz="2400">
                <a:latin typeface="Courier New" panose="02070309020205020404" pitchFamily="49" charset="0"/>
              </a:rPr>
              <a:t>1. if(re	qSize&gt;MaxSize) exit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  2. </a:t>
            </a: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找出</a:t>
            </a:r>
            <a:r>
              <a:rPr lang="en-US" altLang="zh-CN" sz="2400">
                <a:solidFill>
                  <a:srgbClr val="FF0000"/>
                </a:solidFill>
                <a:latin typeface="Courier New" panose="02070309020205020404" pitchFamily="49" charset="0"/>
              </a:rPr>
              <a:t>AvailSec[i].Size&gt;reqSize</a:t>
            </a: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且</a:t>
            </a:r>
            <a:r>
              <a:rPr lang="en-US" altLang="zh-CN" sz="2400">
                <a:solidFill>
                  <a:srgbClr val="FF0000"/>
                </a:solidFill>
                <a:latin typeface="Courier New" panose="02070309020205020404" pitchFamily="49" charset="0"/>
              </a:rPr>
              <a:t>AvailSec[i].Size</a:t>
            </a: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最小的空闲分区</a:t>
            </a:r>
            <a:r>
              <a:rPr lang="en-US" altLang="zh-CN" sz="2400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  3. </a:t>
            </a:r>
            <a:r>
              <a:rPr lang="zh-CN" altLang="en-US" sz="2400">
                <a:latin typeface="Courier New" panose="02070309020205020404" pitchFamily="49" charset="0"/>
              </a:rPr>
              <a:t>如果有，返回分区</a:t>
            </a:r>
            <a:r>
              <a:rPr lang="en-US" altLang="zh-CN" sz="2400">
                <a:latin typeface="Courier New" panose="02070309020205020404" pitchFamily="49" charset="0"/>
              </a:rPr>
              <a:t>i</a:t>
            </a:r>
            <a:r>
              <a:rPr lang="zh-CN" altLang="en-US" sz="2400">
                <a:latin typeface="Courier New" panose="02070309020205020404" pitchFamily="49" charset="0"/>
              </a:rPr>
              <a:t>的基址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latin typeface="Courier New" panose="02070309020205020404" pitchFamily="49" charset="0"/>
              </a:rPr>
              <a:t>  </a:t>
            </a:r>
            <a:r>
              <a:rPr lang="en-US" altLang="zh-CN" sz="2400">
                <a:latin typeface="Courier New" panose="02070309020205020404" pitchFamily="49" charset="0"/>
              </a:rPr>
              <a:t>4. </a:t>
            </a:r>
            <a:r>
              <a:rPr lang="zh-CN" altLang="en-US" sz="2400">
                <a:latin typeface="Courier New" panose="02070309020205020404" pitchFamily="49" charset="0"/>
              </a:rPr>
              <a:t>否则，将</a:t>
            </a:r>
            <a:r>
              <a:rPr lang="en-US" altLang="zh-CN" sz="2400">
                <a:latin typeface="Courier New" panose="02070309020205020404" pitchFamily="49" charset="0"/>
              </a:rPr>
              <a:t>current</a:t>
            </a:r>
            <a:r>
              <a:rPr lang="zh-CN" altLang="en-US" sz="2400">
                <a:latin typeface="Courier New" panose="02070309020205020404" pitchFamily="49" charset="0"/>
              </a:rPr>
              <a:t>加入请求队列等待</a:t>
            </a:r>
          </a:p>
        </p:txBody>
      </p:sp>
      <p:grpSp>
        <p:nvGrpSpPr>
          <p:cNvPr id="331784" name="Group 8"/>
          <p:cNvGrpSpPr>
            <a:grpSpLocks/>
          </p:cNvGrpSpPr>
          <p:nvPr/>
        </p:nvGrpSpPr>
        <p:grpSpPr bwMode="auto">
          <a:xfrm>
            <a:off x="5181600" y="1828800"/>
            <a:ext cx="3657600" cy="4572000"/>
            <a:chOff x="3264" y="1169"/>
            <a:chExt cx="2304" cy="2880"/>
          </a:xfrm>
        </p:grpSpPr>
        <p:sp>
          <p:nvSpPr>
            <p:cNvPr id="37895" name="Rectangle 9"/>
            <p:cNvSpPr>
              <a:spLocks noChangeArrowheads="1"/>
            </p:cNvSpPr>
            <p:nvPr/>
          </p:nvSpPr>
          <p:spPr bwMode="auto">
            <a:xfrm>
              <a:off x="4512" y="1169"/>
              <a:ext cx="1056" cy="28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7896" name="Rectangle 10"/>
            <p:cNvSpPr>
              <a:spLocks noChangeArrowheads="1"/>
            </p:cNvSpPr>
            <p:nvPr/>
          </p:nvSpPr>
          <p:spPr bwMode="auto">
            <a:xfrm>
              <a:off x="4512" y="3024"/>
              <a:ext cx="1056" cy="4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7897" name="Text Box 11"/>
            <p:cNvSpPr txBox="1">
              <a:spLocks noChangeArrowheads="1"/>
            </p:cNvSpPr>
            <p:nvPr/>
          </p:nvSpPr>
          <p:spPr bwMode="auto">
            <a:xfrm>
              <a:off x="4786" y="3110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分区</a:t>
              </a:r>
              <a:r>
                <a:rPr lang="en-US" altLang="zh-CN" sz="2000"/>
                <a:t>1 </a:t>
              </a:r>
            </a:p>
          </p:txBody>
        </p:sp>
        <p:sp>
          <p:nvSpPr>
            <p:cNvPr id="37898" name="Rectangle 12"/>
            <p:cNvSpPr>
              <a:spLocks noChangeArrowheads="1"/>
            </p:cNvSpPr>
            <p:nvPr/>
          </p:nvSpPr>
          <p:spPr bwMode="auto">
            <a:xfrm>
              <a:off x="4512" y="3473"/>
              <a:ext cx="1056" cy="576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7899" name="Text Box 13"/>
            <p:cNvSpPr txBox="1">
              <a:spLocks noChangeArrowheads="1"/>
            </p:cNvSpPr>
            <p:nvPr/>
          </p:nvSpPr>
          <p:spPr bwMode="auto">
            <a:xfrm>
              <a:off x="4671" y="3617"/>
              <a:ext cx="84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操作系统 </a:t>
              </a:r>
            </a:p>
          </p:txBody>
        </p:sp>
        <p:sp>
          <p:nvSpPr>
            <p:cNvPr id="37900" name="Rectangle 14"/>
            <p:cNvSpPr>
              <a:spLocks noChangeArrowheads="1"/>
            </p:cNvSpPr>
            <p:nvPr/>
          </p:nvSpPr>
          <p:spPr bwMode="auto">
            <a:xfrm>
              <a:off x="4512" y="2448"/>
              <a:ext cx="1056" cy="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7901" name="Text Box 15"/>
            <p:cNvSpPr txBox="1">
              <a:spLocks noChangeArrowheads="1"/>
            </p:cNvSpPr>
            <p:nvPr/>
          </p:nvSpPr>
          <p:spPr bwMode="auto">
            <a:xfrm>
              <a:off x="4786" y="2630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分区</a:t>
              </a:r>
              <a:r>
                <a:rPr lang="en-US" altLang="zh-CN" sz="2000"/>
                <a:t>2 </a:t>
              </a:r>
            </a:p>
          </p:txBody>
        </p:sp>
        <p:sp>
          <p:nvSpPr>
            <p:cNvPr id="37902" name="Rectangle 16"/>
            <p:cNvSpPr>
              <a:spLocks noChangeArrowheads="1"/>
            </p:cNvSpPr>
            <p:nvPr/>
          </p:nvSpPr>
          <p:spPr bwMode="auto">
            <a:xfrm>
              <a:off x="4512" y="1584"/>
              <a:ext cx="1056" cy="8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7903" name="Text Box 17"/>
            <p:cNvSpPr txBox="1">
              <a:spLocks noChangeArrowheads="1"/>
            </p:cNvSpPr>
            <p:nvPr/>
          </p:nvSpPr>
          <p:spPr bwMode="auto">
            <a:xfrm>
              <a:off x="4786" y="187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分区</a:t>
              </a:r>
              <a:r>
                <a:rPr lang="en-US" altLang="zh-CN" sz="2000"/>
                <a:t>3 </a:t>
              </a:r>
            </a:p>
          </p:txBody>
        </p:sp>
        <p:sp>
          <p:nvSpPr>
            <p:cNvPr id="37904" name="Rectangle 18"/>
            <p:cNvSpPr>
              <a:spLocks noChangeArrowheads="1"/>
            </p:cNvSpPr>
            <p:nvPr/>
          </p:nvSpPr>
          <p:spPr bwMode="auto">
            <a:xfrm>
              <a:off x="4512" y="1169"/>
              <a:ext cx="1056" cy="4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7905" name="Text Box 19"/>
            <p:cNvSpPr txBox="1">
              <a:spLocks noChangeArrowheads="1"/>
            </p:cNvSpPr>
            <p:nvPr/>
          </p:nvSpPr>
          <p:spPr bwMode="auto">
            <a:xfrm>
              <a:off x="4786" y="1286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分区</a:t>
              </a:r>
              <a:r>
                <a:rPr lang="en-US" altLang="zh-CN" sz="2000"/>
                <a:t>4 </a:t>
              </a:r>
            </a:p>
          </p:txBody>
        </p:sp>
        <p:sp>
          <p:nvSpPr>
            <p:cNvPr id="37906" name="Line 20"/>
            <p:cNvSpPr>
              <a:spLocks noChangeShapeType="1"/>
            </p:cNvSpPr>
            <p:nvPr/>
          </p:nvSpPr>
          <p:spPr bwMode="auto">
            <a:xfrm flipV="1">
              <a:off x="4176" y="1409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21"/>
            <p:cNvSpPr>
              <a:spLocks noChangeShapeType="1"/>
            </p:cNvSpPr>
            <p:nvPr/>
          </p:nvSpPr>
          <p:spPr bwMode="auto">
            <a:xfrm>
              <a:off x="4176" y="1697"/>
              <a:ext cx="336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8" name="Line 22"/>
            <p:cNvSpPr>
              <a:spLocks noChangeShapeType="1"/>
            </p:cNvSpPr>
            <p:nvPr/>
          </p:nvSpPr>
          <p:spPr bwMode="auto">
            <a:xfrm>
              <a:off x="4176" y="1697"/>
              <a:ext cx="336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9" name="Line 23"/>
            <p:cNvSpPr>
              <a:spLocks noChangeShapeType="1"/>
            </p:cNvSpPr>
            <p:nvPr/>
          </p:nvSpPr>
          <p:spPr bwMode="auto">
            <a:xfrm>
              <a:off x="4176" y="1697"/>
              <a:ext cx="336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0" name="Rectangle 24"/>
            <p:cNvSpPr>
              <a:spLocks noChangeArrowheads="1"/>
            </p:cNvSpPr>
            <p:nvPr/>
          </p:nvSpPr>
          <p:spPr bwMode="auto">
            <a:xfrm>
              <a:off x="3840" y="1553"/>
              <a:ext cx="336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7911" name="Rectangle 25"/>
            <p:cNvSpPr>
              <a:spLocks noChangeArrowheads="1"/>
            </p:cNvSpPr>
            <p:nvPr/>
          </p:nvSpPr>
          <p:spPr bwMode="auto">
            <a:xfrm>
              <a:off x="3312" y="1553"/>
              <a:ext cx="336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7912" name="Line 26"/>
            <p:cNvSpPr>
              <a:spLocks noChangeShapeType="1"/>
            </p:cNvSpPr>
            <p:nvPr/>
          </p:nvSpPr>
          <p:spPr bwMode="auto">
            <a:xfrm>
              <a:off x="3648" y="1713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Text Box 27"/>
            <p:cNvSpPr txBox="1">
              <a:spLocks noChangeArrowheads="1"/>
            </p:cNvSpPr>
            <p:nvPr/>
          </p:nvSpPr>
          <p:spPr bwMode="auto">
            <a:xfrm>
              <a:off x="3264" y="1248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请求队列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79" grpId="0"/>
      <p:bldP spid="3317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(3)</a:t>
            </a:r>
            <a:r>
              <a:rPr lang="zh-CN" altLang="en-US" smtClean="0">
                <a:sym typeface="Symbol" panose="05050102010706020507" pitchFamily="18" charset="2"/>
              </a:rPr>
              <a:t>可变分区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32803" name="Rectangle 3"/>
          <p:cNvSpPr>
            <a:spLocks noChangeArrowheads="1"/>
          </p:cNvSpPr>
          <p:nvPr/>
        </p:nvSpPr>
        <p:spPr bwMode="auto">
          <a:xfrm>
            <a:off x="762000" y="106680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合理的方法应该是根据孩子饥饿程度来分割</a:t>
            </a:r>
          </a:p>
        </p:txBody>
      </p:sp>
      <p:grpSp>
        <p:nvGrpSpPr>
          <p:cNvPr id="332804" name="Group 4"/>
          <p:cNvGrpSpPr>
            <a:grpSpLocks/>
          </p:cNvGrpSpPr>
          <p:nvPr/>
        </p:nvGrpSpPr>
        <p:grpSpPr bwMode="auto">
          <a:xfrm>
            <a:off x="1143000" y="1704975"/>
            <a:ext cx="4419600" cy="603250"/>
            <a:chOff x="720" y="1074"/>
            <a:chExt cx="2784" cy="380"/>
          </a:xfrm>
        </p:grpSpPr>
        <p:sp>
          <p:nvSpPr>
            <p:cNvPr id="38936" name="Rectangle 5"/>
            <p:cNvSpPr>
              <a:spLocks noChangeArrowheads="1"/>
            </p:cNvSpPr>
            <p:nvPr/>
          </p:nvSpPr>
          <p:spPr bwMode="auto">
            <a:xfrm>
              <a:off x="720" y="1074"/>
              <a:ext cx="2784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根据</a:t>
              </a:r>
              <a:r>
                <a:rPr lang="en-US" altLang="zh-CN" sz="2400"/>
                <a:t>reqSize</a:t>
              </a:r>
              <a:r>
                <a:rPr lang="zh-CN" altLang="en-US" sz="2400"/>
                <a:t>进行动态分割</a:t>
              </a:r>
            </a:p>
          </p:txBody>
        </p:sp>
        <p:pic>
          <p:nvPicPr>
            <p:cNvPr id="38937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237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2807" name="Text Box 7"/>
          <p:cNvSpPr txBox="1">
            <a:spLocks noChangeArrowheads="1"/>
          </p:cNvSpPr>
          <p:nvPr/>
        </p:nvSpPr>
        <p:spPr bwMode="auto">
          <a:xfrm>
            <a:off x="533400" y="3225800"/>
            <a:ext cx="5715000" cy="3022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内存请求算法  </a:t>
            </a:r>
            <a:r>
              <a:rPr lang="en-US" altLang="zh-CN" sz="2400">
                <a:solidFill>
                  <a:srgbClr val="FF0000"/>
                </a:solidFill>
                <a:latin typeface="Courier New" panose="02070309020205020404" pitchFamily="49" charset="0"/>
              </a:rPr>
              <a:t>//</a:t>
            </a: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进程创建时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sz="2400">
                <a:latin typeface="Courier New" panose="02070309020205020404" pitchFamily="49" charset="0"/>
              </a:rPr>
              <a:t>1. if(reqSize&gt;</a:t>
            </a:r>
            <a:r>
              <a:rPr lang="zh-CN" altLang="en-US" sz="2400">
                <a:latin typeface="Courier New" panose="02070309020205020404" pitchFamily="49" charset="0"/>
              </a:rPr>
              <a:t>内存大小</a:t>
            </a:r>
            <a:r>
              <a:rPr lang="en-US" altLang="zh-CN" sz="2400">
                <a:latin typeface="Courier New" panose="02070309020205020404" pitchFamily="49" charset="0"/>
              </a:rPr>
              <a:t>)exit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  2. if(reqSize&gt;</a:t>
            </a:r>
            <a:r>
              <a:rPr lang="zh-CN" altLang="en-US" sz="2400">
                <a:latin typeface="Courier New" panose="02070309020205020404" pitchFamily="49" charset="0"/>
              </a:rPr>
              <a:t>空闲空间总尺寸</a:t>
            </a:r>
            <a:r>
              <a:rPr lang="en-US" altLang="zh-CN" sz="2400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latin typeface="Courier New" panose="02070309020205020404" pitchFamily="49" charset="0"/>
              </a:rPr>
              <a:t>将</a:t>
            </a:r>
            <a:r>
              <a:rPr lang="en-US" altLang="zh-CN" sz="2400">
                <a:latin typeface="Courier New" panose="02070309020205020404" pitchFamily="49" charset="0"/>
              </a:rPr>
              <a:t>current</a:t>
            </a:r>
            <a:r>
              <a:rPr lang="zh-CN" altLang="en-US" sz="2400">
                <a:latin typeface="Courier New" panose="02070309020205020404" pitchFamily="49" charset="0"/>
              </a:rPr>
              <a:t>加入请求队列等待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latin typeface="Courier New" panose="02070309020205020404" pitchFamily="49" charset="0"/>
              </a:rPr>
              <a:t>  </a:t>
            </a:r>
            <a:r>
              <a:rPr lang="en-US" altLang="zh-CN" sz="2400">
                <a:latin typeface="Courier New" panose="02070309020205020404" pitchFamily="49" charset="0"/>
              </a:rPr>
              <a:t>3. </a:t>
            </a:r>
            <a:r>
              <a:rPr lang="zh-CN" altLang="en-US" sz="2400">
                <a:latin typeface="Courier New" panose="02070309020205020404" pitchFamily="49" charset="0"/>
              </a:rPr>
              <a:t>从空闲分区划出一个</a:t>
            </a:r>
            <a:r>
              <a:rPr lang="en-US" altLang="zh-CN" sz="2400">
                <a:latin typeface="Courier New" panose="02070309020205020404" pitchFamily="49" charset="0"/>
              </a:rPr>
              <a:t>reqSize,</a:t>
            </a:r>
            <a:r>
              <a:rPr lang="zh-CN" altLang="en-US" sz="2400">
                <a:latin typeface="Courier New" panose="02070309020205020404" pitchFamily="49" charset="0"/>
              </a:rPr>
              <a:t>并返回其基地址  </a:t>
            </a:r>
            <a:r>
              <a:rPr lang="en-US" altLang="zh-CN" sz="2400">
                <a:solidFill>
                  <a:srgbClr val="FF0000"/>
                </a:solidFill>
                <a:latin typeface="Courier New" panose="02070309020205020404" pitchFamily="49" charset="0"/>
              </a:rPr>
              <a:t>//</a:t>
            </a: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那个空闲分区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>
                <a:latin typeface="Courier New" panose="02070309020205020404" pitchFamily="49" charset="0"/>
              </a:rPr>
              <a:t>  </a:t>
            </a:r>
            <a:r>
              <a:rPr lang="en-US" altLang="zh-CN" sz="2400">
                <a:latin typeface="Courier New" panose="02070309020205020404" pitchFamily="49" charset="0"/>
              </a:rPr>
              <a:t>4. </a:t>
            </a:r>
            <a:r>
              <a:rPr lang="zh-CN" altLang="en-US" sz="2400">
                <a:latin typeface="Courier New" panose="02070309020205020404" pitchFamily="49" charset="0"/>
              </a:rPr>
              <a:t>修改</a:t>
            </a:r>
            <a:r>
              <a:rPr lang="zh-CN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分区数据结构</a:t>
            </a:r>
          </a:p>
        </p:txBody>
      </p:sp>
      <p:grpSp>
        <p:nvGrpSpPr>
          <p:cNvPr id="332808" name="Group 8"/>
          <p:cNvGrpSpPr>
            <a:grpSpLocks/>
          </p:cNvGrpSpPr>
          <p:nvPr/>
        </p:nvGrpSpPr>
        <p:grpSpPr bwMode="auto">
          <a:xfrm>
            <a:off x="5181600" y="1828800"/>
            <a:ext cx="3657600" cy="4598988"/>
            <a:chOff x="3264" y="1152"/>
            <a:chExt cx="2304" cy="2897"/>
          </a:xfrm>
        </p:grpSpPr>
        <p:sp>
          <p:nvSpPr>
            <p:cNvPr id="38919" name="Rectangle 9"/>
            <p:cNvSpPr>
              <a:spLocks noChangeArrowheads="1"/>
            </p:cNvSpPr>
            <p:nvPr/>
          </p:nvSpPr>
          <p:spPr bwMode="auto">
            <a:xfrm>
              <a:off x="4512" y="1169"/>
              <a:ext cx="1056" cy="28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8920" name="Rectangle 10"/>
            <p:cNvSpPr>
              <a:spLocks noChangeArrowheads="1"/>
            </p:cNvSpPr>
            <p:nvPr/>
          </p:nvSpPr>
          <p:spPr bwMode="auto">
            <a:xfrm>
              <a:off x="4512" y="2897"/>
              <a:ext cx="1056" cy="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8921" name="Text Box 11"/>
            <p:cNvSpPr txBox="1">
              <a:spLocks noChangeArrowheads="1"/>
            </p:cNvSpPr>
            <p:nvPr/>
          </p:nvSpPr>
          <p:spPr bwMode="auto">
            <a:xfrm>
              <a:off x="4786" y="306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1 </a:t>
              </a:r>
            </a:p>
          </p:txBody>
        </p:sp>
        <p:sp>
          <p:nvSpPr>
            <p:cNvPr id="38922" name="Rectangle 12"/>
            <p:cNvSpPr>
              <a:spLocks noChangeArrowheads="1"/>
            </p:cNvSpPr>
            <p:nvPr/>
          </p:nvSpPr>
          <p:spPr bwMode="auto">
            <a:xfrm>
              <a:off x="4512" y="3473"/>
              <a:ext cx="1056" cy="576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8923" name="Text Box 13"/>
            <p:cNvSpPr txBox="1">
              <a:spLocks noChangeArrowheads="1"/>
            </p:cNvSpPr>
            <p:nvPr/>
          </p:nvSpPr>
          <p:spPr bwMode="auto">
            <a:xfrm>
              <a:off x="4671" y="3617"/>
              <a:ext cx="84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操作系统 </a:t>
              </a:r>
            </a:p>
          </p:txBody>
        </p:sp>
        <p:sp>
          <p:nvSpPr>
            <p:cNvPr id="38924" name="Rectangle 14" descr="浅色上对角线"/>
            <p:cNvSpPr>
              <a:spLocks noChangeArrowheads="1"/>
            </p:cNvSpPr>
            <p:nvPr/>
          </p:nvSpPr>
          <p:spPr bwMode="auto">
            <a:xfrm>
              <a:off x="4512" y="1152"/>
              <a:ext cx="1056" cy="1344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8925" name="Rectangle 15"/>
            <p:cNvSpPr>
              <a:spLocks noChangeArrowheads="1"/>
            </p:cNvSpPr>
            <p:nvPr/>
          </p:nvSpPr>
          <p:spPr bwMode="auto">
            <a:xfrm>
              <a:off x="4512" y="2496"/>
              <a:ext cx="1056" cy="4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8926" name="Text Box 16"/>
            <p:cNvSpPr txBox="1">
              <a:spLocks noChangeArrowheads="1"/>
            </p:cNvSpPr>
            <p:nvPr/>
          </p:nvSpPr>
          <p:spPr bwMode="auto">
            <a:xfrm>
              <a:off x="4786" y="259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2 </a:t>
              </a:r>
            </a:p>
          </p:txBody>
        </p:sp>
        <p:sp>
          <p:nvSpPr>
            <p:cNvPr id="38927" name="Line 17"/>
            <p:cNvSpPr>
              <a:spLocks noChangeShapeType="1"/>
            </p:cNvSpPr>
            <p:nvPr/>
          </p:nvSpPr>
          <p:spPr bwMode="auto">
            <a:xfrm flipV="1">
              <a:off x="4176" y="1409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8" name="Line 18"/>
            <p:cNvSpPr>
              <a:spLocks noChangeShapeType="1"/>
            </p:cNvSpPr>
            <p:nvPr/>
          </p:nvSpPr>
          <p:spPr bwMode="auto">
            <a:xfrm>
              <a:off x="4176" y="1697"/>
              <a:ext cx="336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9" name="Line 19"/>
            <p:cNvSpPr>
              <a:spLocks noChangeShapeType="1"/>
            </p:cNvSpPr>
            <p:nvPr/>
          </p:nvSpPr>
          <p:spPr bwMode="auto">
            <a:xfrm>
              <a:off x="4176" y="1697"/>
              <a:ext cx="336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0" name="Line 20"/>
            <p:cNvSpPr>
              <a:spLocks noChangeShapeType="1"/>
            </p:cNvSpPr>
            <p:nvPr/>
          </p:nvSpPr>
          <p:spPr bwMode="auto">
            <a:xfrm>
              <a:off x="4176" y="1697"/>
              <a:ext cx="336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1" name="Rectangle 21"/>
            <p:cNvSpPr>
              <a:spLocks noChangeArrowheads="1"/>
            </p:cNvSpPr>
            <p:nvPr/>
          </p:nvSpPr>
          <p:spPr bwMode="auto">
            <a:xfrm>
              <a:off x="3840" y="1553"/>
              <a:ext cx="336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8932" name="Rectangle 22"/>
            <p:cNvSpPr>
              <a:spLocks noChangeArrowheads="1"/>
            </p:cNvSpPr>
            <p:nvPr/>
          </p:nvSpPr>
          <p:spPr bwMode="auto">
            <a:xfrm>
              <a:off x="3312" y="1553"/>
              <a:ext cx="336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8933" name="Line 23"/>
            <p:cNvSpPr>
              <a:spLocks noChangeShapeType="1"/>
            </p:cNvSpPr>
            <p:nvPr/>
          </p:nvSpPr>
          <p:spPr bwMode="auto">
            <a:xfrm>
              <a:off x="3648" y="1713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4" name="Text Box 24"/>
            <p:cNvSpPr txBox="1">
              <a:spLocks noChangeArrowheads="1"/>
            </p:cNvSpPr>
            <p:nvPr/>
          </p:nvSpPr>
          <p:spPr bwMode="auto">
            <a:xfrm>
              <a:off x="3264" y="1248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请求队列</a:t>
              </a:r>
            </a:p>
          </p:txBody>
        </p:sp>
        <p:sp>
          <p:nvSpPr>
            <p:cNvPr id="38935" name="Text Box 25"/>
            <p:cNvSpPr txBox="1">
              <a:spLocks noChangeArrowheads="1"/>
            </p:cNvSpPr>
            <p:nvPr/>
          </p:nvSpPr>
          <p:spPr bwMode="auto">
            <a:xfrm>
              <a:off x="4786" y="1718"/>
              <a:ext cx="5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空闲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3" grpId="0"/>
      <p:bldP spid="33280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可变分区的数据结构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1295400" y="1474788"/>
            <a:ext cx="1676400" cy="45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1295400" y="4217988"/>
            <a:ext cx="1676400" cy="914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1730375" y="4479925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进程</a:t>
            </a:r>
            <a:r>
              <a:rPr lang="en-US" altLang="zh-CN" sz="2000"/>
              <a:t>1 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295400" y="5132388"/>
            <a:ext cx="1676400" cy="914400"/>
          </a:xfrm>
          <a:prstGeom prst="rect">
            <a:avLst/>
          </a:prstGeom>
          <a:solidFill>
            <a:srgbClr val="EAEAE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1524000" y="5394325"/>
            <a:ext cx="1347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操作系统 </a:t>
            </a:r>
          </a:p>
        </p:txBody>
      </p:sp>
      <p:sp>
        <p:nvSpPr>
          <p:cNvPr id="39944" name="Rectangle 8" descr="浅色上对角线"/>
          <p:cNvSpPr>
            <a:spLocks noChangeArrowheads="1"/>
          </p:cNvSpPr>
          <p:nvPr/>
        </p:nvSpPr>
        <p:spPr bwMode="auto">
          <a:xfrm>
            <a:off x="1295400" y="1447800"/>
            <a:ext cx="1676400" cy="21336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1295400" y="3581400"/>
            <a:ext cx="1676400" cy="636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1730375" y="3733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进程</a:t>
            </a:r>
            <a:r>
              <a:rPr lang="en-US" altLang="zh-CN" sz="2000"/>
              <a:t>2 </a:t>
            </a:r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1730375" y="2346325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空闲</a:t>
            </a:r>
            <a:r>
              <a:rPr lang="zh-CN" altLang="en-US" sz="2000"/>
              <a:t> 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3619500" y="1371600"/>
            <a:ext cx="186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空闲分区表</a:t>
            </a:r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3581400" y="2898775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已分配分区表</a:t>
            </a:r>
          </a:p>
        </p:txBody>
      </p:sp>
      <p:graphicFrame>
        <p:nvGraphicFramePr>
          <p:cNvPr id="333838" name="Group 14"/>
          <p:cNvGraphicFramePr>
            <a:graphicFrameLocks noGrp="1"/>
          </p:cNvGraphicFramePr>
          <p:nvPr/>
        </p:nvGraphicFramePr>
        <p:xfrm>
          <a:off x="3733800" y="1811338"/>
          <a:ext cx="2641600" cy="854075"/>
        </p:xfrm>
        <a:graphic>
          <a:graphicData uri="http://schemas.openxmlformats.org/drawingml/2006/table">
            <a:tbl>
              <a:tblPr/>
              <a:tblGrid>
                <a:gridCol w="1320800"/>
                <a:gridCol w="1320800"/>
              </a:tblGrid>
              <a:tr h="4575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250K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250K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33849" name="Group 25"/>
          <p:cNvGraphicFramePr>
            <a:graphicFrameLocks noGrp="1"/>
          </p:cNvGraphicFramePr>
          <p:nvPr/>
        </p:nvGraphicFramePr>
        <p:xfrm>
          <a:off x="3733800" y="3338513"/>
          <a:ext cx="3962400" cy="1658939"/>
        </p:xfrm>
        <a:graphic>
          <a:graphicData uri="http://schemas.openxmlformats.org/drawingml/2006/table">
            <a:tbl>
              <a:tblPr/>
              <a:tblGrid>
                <a:gridCol w="1320800"/>
                <a:gridCol w="1320800"/>
                <a:gridCol w="1320800"/>
              </a:tblGrid>
              <a:tr h="4571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标志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0K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OS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P1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3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200K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50K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P2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983" name="Rectangle 47"/>
          <p:cNvSpPr>
            <a:spLocks noChangeArrowheads="1"/>
          </p:cNvSpPr>
          <p:nvPr/>
        </p:nvSpPr>
        <p:spPr bwMode="auto">
          <a:xfrm>
            <a:off x="762000" y="5715000"/>
            <a:ext cx="57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0K</a:t>
            </a:r>
          </a:p>
        </p:txBody>
      </p:sp>
      <p:sp>
        <p:nvSpPr>
          <p:cNvPr id="39984" name="Rectangle 48"/>
          <p:cNvSpPr>
            <a:spLocks noChangeArrowheads="1"/>
          </p:cNvSpPr>
          <p:nvPr/>
        </p:nvSpPr>
        <p:spPr bwMode="auto">
          <a:xfrm>
            <a:off x="457200" y="49530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100K</a:t>
            </a:r>
          </a:p>
        </p:txBody>
      </p:sp>
      <p:sp>
        <p:nvSpPr>
          <p:cNvPr id="39985" name="Rectangle 49"/>
          <p:cNvSpPr>
            <a:spLocks noChangeArrowheads="1"/>
          </p:cNvSpPr>
          <p:nvPr/>
        </p:nvSpPr>
        <p:spPr bwMode="auto">
          <a:xfrm>
            <a:off x="457200" y="40386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200K</a:t>
            </a:r>
          </a:p>
        </p:txBody>
      </p:sp>
      <p:sp>
        <p:nvSpPr>
          <p:cNvPr id="39986" name="Rectangle 50"/>
          <p:cNvSpPr>
            <a:spLocks noChangeArrowheads="1"/>
          </p:cNvSpPr>
          <p:nvPr/>
        </p:nvSpPr>
        <p:spPr bwMode="auto">
          <a:xfrm>
            <a:off x="457200" y="34290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250K</a:t>
            </a:r>
          </a:p>
        </p:txBody>
      </p:sp>
      <p:sp>
        <p:nvSpPr>
          <p:cNvPr id="39987" name="Rectangle 51"/>
          <p:cNvSpPr>
            <a:spLocks noChangeArrowheads="1"/>
          </p:cNvSpPr>
          <p:nvPr/>
        </p:nvSpPr>
        <p:spPr bwMode="auto">
          <a:xfrm>
            <a:off x="457200" y="12954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500K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可变分区数据结构的变化</a:t>
            </a:r>
            <a:r>
              <a:rPr lang="en-US" altLang="zh-CN" smtClean="0">
                <a:sym typeface="Symbol" panose="05050102010706020507" pitchFamily="18" charset="2"/>
              </a:rPr>
              <a:t>(1)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aphicFrame>
        <p:nvGraphicFramePr>
          <p:cNvPr id="334851" name="Group 3"/>
          <p:cNvGraphicFramePr>
            <a:graphicFrameLocks noGrp="1"/>
          </p:cNvGraphicFramePr>
          <p:nvPr>
            <p:ph sz="half" idx="1"/>
          </p:nvPr>
        </p:nvGraphicFramePr>
        <p:xfrm>
          <a:off x="3730625" y="2605088"/>
          <a:ext cx="2590800" cy="854075"/>
        </p:xfrm>
        <a:graphic>
          <a:graphicData uri="http://schemas.openxmlformats.org/drawingml/2006/table">
            <a:tbl>
              <a:tblPr/>
              <a:tblGrid>
                <a:gridCol w="1295400"/>
                <a:gridCol w="1295400"/>
              </a:tblGrid>
              <a:tr h="4575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350K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150K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1295400" y="1474788"/>
            <a:ext cx="1676400" cy="45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1295400" y="4217988"/>
            <a:ext cx="1676400" cy="914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auto">
          <a:xfrm>
            <a:off x="1730375" y="4479925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进程</a:t>
            </a:r>
            <a:r>
              <a:rPr lang="en-US" altLang="zh-CN" sz="2000"/>
              <a:t>1 </a:t>
            </a: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1295400" y="5132388"/>
            <a:ext cx="1676400" cy="914400"/>
          </a:xfrm>
          <a:prstGeom prst="rect">
            <a:avLst/>
          </a:prstGeom>
          <a:solidFill>
            <a:srgbClr val="EAEAE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0978" name="Text Box 18"/>
          <p:cNvSpPr txBox="1">
            <a:spLocks noChangeArrowheads="1"/>
          </p:cNvSpPr>
          <p:nvPr/>
        </p:nvSpPr>
        <p:spPr bwMode="auto">
          <a:xfrm>
            <a:off x="1524000" y="5394325"/>
            <a:ext cx="1347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操作系统 </a:t>
            </a:r>
          </a:p>
        </p:txBody>
      </p:sp>
      <p:sp>
        <p:nvSpPr>
          <p:cNvPr id="40979" name="Rectangle 19" descr="浅色上对角线"/>
          <p:cNvSpPr>
            <a:spLocks noChangeArrowheads="1"/>
          </p:cNvSpPr>
          <p:nvPr/>
        </p:nvSpPr>
        <p:spPr bwMode="auto">
          <a:xfrm>
            <a:off x="1295400" y="1447800"/>
            <a:ext cx="1676400" cy="21336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0980" name="Rectangle 20"/>
          <p:cNvSpPr>
            <a:spLocks noChangeArrowheads="1"/>
          </p:cNvSpPr>
          <p:nvPr/>
        </p:nvSpPr>
        <p:spPr bwMode="auto">
          <a:xfrm>
            <a:off x="1295400" y="3581400"/>
            <a:ext cx="1676400" cy="636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730375" y="3733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进程</a:t>
            </a:r>
            <a:r>
              <a:rPr lang="en-US" altLang="zh-CN" sz="2000"/>
              <a:t>2 </a:t>
            </a:r>
          </a:p>
        </p:txBody>
      </p:sp>
      <p:sp>
        <p:nvSpPr>
          <p:cNvPr id="334870" name="Text Box 22"/>
          <p:cNvSpPr txBox="1">
            <a:spLocks noChangeArrowheads="1"/>
          </p:cNvSpPr>
          <p:nvPr/>
        </p:nvSpPr>
        <p:spPr bwMode="auto">
          <a:xfrm>
            <a:off x="1730375" y="2346325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空闲</a:t>
            </a:r>
            <a:r>
              <a:rPr lang="zh-CN" altLang="en-US" sz="2000"/>
              <a:t> 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3619500" y="2133600"/>
            <a:ext cx="186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空闲分区表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3581400" y="3660775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已分配分区表</a:t>
            </a:r>
          </a:p>
        </p:txBody>
      </p:sp>
      <p:graphicFrame>
        <p:nvGraphicFramePr>
          <p:cNvPr id="334873" name="Group 25"/>
          <p:cNvGraphicFramePr>
            <a:graphicFrameLocks noGrp="1"/>
          </p:cNvGraphicFramePr>
          <p:nvPr/>
        </p:nvGraphicFramePr>
        <p:xfrm>
          <a:off x="3733800" y="2573338"/>
          <a:ext cx="2590800" cy="854075"/>
        </p:xfrm>
        <a:graphic>
          <a:graphicData uri="http://schemas.openxmlformats.org/drawingml/2006/table">
            <a:tbl>
              <a:tblPr/>
              <a:tblGrid>
                <a:gridCol w="1295400"/>
                <a:gridCol w="1295400"/>
              </a:tblGrid>
              <a:tr h="4575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250K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250K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34884" name="Group 36"/>
          <p:cNvGraphicFramePr>
            <a:graphicFrameLocks noGrp="1"/>
          </p:cNvGraphicFramePr>
          <p:nvPr/>
        </p:nvGraphicFramePr>
        <p:xfrm>
          <a:off x="3733800" y="4100513"/>
          <a:ext cx="3962400" cy="1658939"/>
        </p:xfrm>
        <a:graphic>
          <a:graphicData uri="http://schemas.openxmlformats.org/drawingml/2006/table">
            <a:tbl>
              <a:tblPr/>
              <a:tblGrid>
                <a:gridCol w="1320800"/>
                <a:gridCol w="1320800"/>
                <a:gridCol w="1320800"/>
              </a:tblGrid>
              <a:tr h="4571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标志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0K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OS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P1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3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200K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50K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P2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018" name="Rectangle 58"/>
          <p:cNvSpPr>
            <a:spLocks noChangeArrowheads="1"/>
          </p:cNvSpPr>
          <p:nvPr/>
        </p:nvSpPr>
        <p:spPr bwMode="auto">
          <a:xfrm>
            <a:off x="762000" y="5715000"/>
            <a:ext cx="57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0K</a:t>
            </a:r>
          </a:p>
        </p:txBody>
      </p:sp>
      <p:sp>
        <p:nvSpPr>
          <p:cNvPr id="41019" name="Rectangle 59"/>
          <p:cNvSpPr>
            <a:spLocks noChangeArrowheads="1"/>
          </p:cNvSpPr>
          <p:nvPr/>
        </p:nvSpPr>
        <p:spPr bwMode="auto">
          <a:xfrm>
            <a:off x="457200" y="49530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100K</a:t>
            </a:r>
          </a:p>
        </p:txBody>
      </p:sp>
      <p:sp>
        <p:nvSpPr>
          <p:cNvPr id="41020" name="Rectangle 60"/>
          <p:cNvSpPr>
            <a:spLocks noChangeArrowheads="1"/>
          </p:cNvSpPr>
          <p:nvPr/>
        </p:nvSpPr>
        <p:spPr bwMode="auto">
          <a:xfrm>
            <a:off x="457200" y="40386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200K</a:t>
            </a:r>
          </a:p>
        </p:txBody>
      </p:sp>
      <p:sp>
        <p:nvSpPr>
          <p:cNvPr id="41021" name="Rectangle 61"/>
          <p:cNvSpPr>
            <a:spLocks noChangeArrowheads="1"/>
          </p:cNvSpPr>
          <p:nvPr/>
        </p:nvSpPr>
        <p:spPr bwMode="auto">
          <a:xfrm>
            <a:off x="457200" y="34290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250K</a:t>
            </a:r>
          </a:p>
        </p:txBody>
      </p:sp>
      <p:sp>
        <p:nvSpPr>
          <p:cNvPr id="41022" name="Rectangle 62"/>
          <p:cNvSpPr>
            <a:spLocks noChangeArrowheads="1"/>
          </p:cNvSpPr>
          <p:nvPr/>
        </p:nvSpPr>
        <p:spPr bwMode="auto">
          <a:xfrm>
            <a:off x="457200" y="12954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500K</a:t>
            </a:r>
          </a:p>
        </p:txBody>
      </p:sp>
      <p:grpSp>
        <p:nvGrpSpPr>
          <p:cNvPr id="334911" name="Group 63"/>
          <p:cNvGrpSpPr>
            <a:grpSpLocks/>
          </p:cNvGrpSpPr>
          <p:nvPr/>
        </p:nvGrpSpPr>
        <p:grpSpPr bwMode="auto">
          <a:xfrm>
            <a:off x="1295400" y="2667000"/>
            <a:ext cx="1676400" cy="914400"/>
            <a:chOff x="816" y="1680"/>
            <a:chExt cx="1056" cy="576"/>
          </a:xfrm>
        </p:grpSpPr>
        <p:sp>
          <p:nvSpPr>
            <p:cNvPr id="41053" name="Rectangle 64"/>
            <p:cNvSpPr>
              <a:spLocks noChangeArrowheads="1"/>
            </p:cNvSpPr>
            <p:nvPr/>
          </p:nvSpPr>
          <p:spPr bwMode="auto">
            <a:xfrm>
              <a:off x="816" y="1680"/>
              <a:ext cx="1056" cy="57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1054" name="Text Box 65"/>
            <p:cNvSpPr txBox="1">
              <a:spLocks noChangeArrowheads="1"/>
            </p:cNvSpPr>
            <p:nvPr/>
          </p:nvSpPr>
          <p:spPr bwMode="auto">
            <a:xfrm>
              <a:off x="1090" y="1845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3 </a:t>
              </a:r>
            </a:p>
          </p:txBody>
        </p:sp>
      </p:grpSp>
      <p:sp>
        <p:nvSpPr>
          <p:cNvPr id="334914" name="Text Box 66"/>
          <p:cNvSpPr txBox="1">
            <a:spLocks noChangeArrowheads="1"/>
          </p:cNvSpPr>
          <p:nvPr/>
        </p:nvSpPr>
        <p:spPr bwMode="auto">
          <a:xfrm>
            <a:off x="1730375" y="18288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空闲</a:t>
            </a:r>
            <a:r>
              <a:rPr lang="zh-CN" alt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34915" name="Rectangle 67"/>
          <p:cNvSpPr>
            <a:spLocks noChangeArrowheads="1"/>
          </p:cNvSpPr>
          <p:nvPr/>
        </p:nvSpPr>
        <p:spPr bwMode="auto">
          <a:xfrm>
            <a:off x="3657600" y="1295400"/>
            <a:ext cx="48768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内存请求</a:t>
            </a:r>
            <a:r>
              <a:rPr lang="en-US" altLang="zh-CN">
                <a:solidFill>
                  <a:srgbClr val="FF0000"/>
                </a:solidFill>
              </a:rPr>
              <a:t>: reqSize = 100K</a:t>
            </a:r>
          </a:p>
        </p:txBody>
      </p:sp>
      <p:graphicFrame>
        <p:nvGraphicFramePr>
          <p:cNvPr id="334916" name="Group 68"/>
          <p:cNvGraphicFramePr>
            <a:graphicFrameLocks noGrp="1"/>
          </p:cNvGraphicFramePr>
          <p:nvPr>
            <p:ph sz="half" idx="2"/>
          </p:nvPr>
        </p:nvGraphicFramePr>
        <p:xfrm>
          <a:off x="3733800" y="4114800"/>
          <a:ext cx="3960813" cy="2041540"/>
        </p:xfrm>
        <a:graphic>
          <a:graphicData uri="http://schemas.openxmlformats.org/drawingml/2006/table">
            <a:tbl>
              <a:tblPr/>
              <a:tblGrid>
                <a:gridCol w="1320800"/>
                <a:gridCol w="1319213"/>
                <a:gridCol w="1320800"/>
              </a:tblGrid>
              <a:tr h="4570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标志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0K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OS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P1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200K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50K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P2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250K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4942" name="Rectangle 94"/>
          <p:cNvSpPr>
            <a:spLocks noChangeArrowheads="1"/>
          </p:cNvSpPr>
          <p:nvPr/>
        </p:nvSpPr>
        <p:spPr bwMode="auto">
          <a:xfrm>
            <a:off x="457200" y="25146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350K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4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4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4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70" grpId="0"/>
      <p:bldP spid="334914" grpId="0"/>
      <p:bldP spid="334915" grpId="0"/>
      <p:bldP spid="3349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可变分区数据结构的变化</a:t>
            </a:r>
            <a:r>
              <a:rPr lang="en-US" altLang="zh-CN" smtClean="0">
                <a:sym typeface="Symbol" panose="05050102010706020507" pitchFamily="18" charset="2"/>
              </a:rPr>
              <a:t>(2)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aphicFrame>
        <p:nvGraphicFramePr>
          <p:cNvPr id="335875" name="Group 3"/>
          <p:cNvGraphicFramePr>
            <a:graphicFrameLocks noGrp="1"/>
          </p:cNvGraphicFramePr>
          <p:nvPr>
            <p:ph sz="half" idx="1"/>
          </p:nvPr>
        </p:nvGraphicFramePr>
        <p:xfrm>
          <a:off x="3730625" y="2452688"/>
          <a:ext cx="2590800" cy="854075"/>
        </p:xfrm>
        <a:graphic>
          <a:graphicData uri="http://schemas.openxmlformats.org/drawingml/2006/table">
            <a:tbl>
              <a:tblPr/>
              <a:tblGrid>
                <a:gridCol w="1295400"/>
                <a:gridCol w="1295400"/>
              </a:tblGrid>
              <a:tr h="4575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350K</a:t>
                      </a: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150K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1295400" y="1474788"/>
            <a:ext cx="1676400" cy="45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1295400" y="4217988"/>
            <a:ext cx="1676400" cy="914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2000" name="Text Box 16"/>
          <p:cNvSpPr txBox="1">
            <a:spLocks noChangeArrowheads="1"/>
          </p:cNvSpPr>
          <p:nvPr/>
        </p:nvSpPr>
        <p:spPr bwMode="auto">
          <a:xfrm>
            <a:off x="1730375" y="4479925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进程</a:t>
            </a:r>
            <a:r>
              <a:rPr lang="en-US" altLang="zh-CN" sz="2000"/>
              <a:t>1 </a:t>
            </a: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1295400" y="5132388"/>
            <a:ext cx="1676400" cy="914400"/>
          </a:xfrm>
          <a:prstGeom prst="rect">
            <a:avLst/>
          </a:prstGeom>
          <a:solidFill>
            <a:srgbClr val="EAEAE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1524000" y="5394325"/>
            <a:ext cx="1347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操作系统 </a:t>
            </a:r>
          </a:p>
        </p:txBody>
      </p:sp>
      <p:sp>
        <p:nvSpPr>
          <p:cNvPr id="42003" name="Rectangle 19" descr="浅色上对角线"/>
          <p:cNvSpPr>
            <a:spLocks noChangeArrowheads="1"/>
          </p:cNvSpPr>
          <p:nvPr/>
        </p:nvSpPr>
        <p:spPr bwMode="auto">
          <a:xfrm>
            <a:off x="1295400" y="1447800"/>
            <a:ext cx="1676400" cy="21336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35892" name="Group 20"/>
          <p:cNvGrpSpPr>
            <a:grpSpLocks/>
          </p:cNvGrpSpPr>
          <p:nvPr/>
        </p:nvGrpSpPr>
        <p:grpSpPr bwMode="auto">
          <a:xfrm>
            <a:off x="1295400" y="3581400"/>
            <a:ext cx="1676400" cy="636588"/>
            <a:chOff x="816" y="2256"/>
            <a:chExt cx="1056" cy="401"/>
          </a:xfrm>
        </p:grpSpPr>
        <p:sp>
          <p:nvSpPr>
            <p:cNvPr id="42082" name="Rectangle 21"/>
            <p:cNvSpPr>
              <a:spLocks noChangeArrowheads="1"/>
            </p:cNvSpPr>
            <p:nvPr/>
          </p:nvSpPr>
          <p:spPr bwMode="auto">
            <a:xfrm>
              <a:off x="816" y="2256"/>
              <a:ext cx="1056" cy="4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2083" name="Text Box 22"/>
            <p:cNvSpPr txBox="1">
              <a:spLocks noChangeArrowheads="1"/>
            </p:cNvSpPr>
            <p:nvPr/>
          </p:nvSpPr>
          <p:spPr bwMode="auto">
            <a:xfrm>
              <a:off x="1090" y="235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2 </a:t>
              </a:r>
            </a:p>
          </p:txBody>
        </p:sp>
      </p:grpSp>
      <p:sp>
        <p:nvSpPr>
          <p:cNvPr id="42005" name="Text Box 23"/>
          <p:cNvSpPr txBox="1">
            <a:spLocks noChangeArrowheads="1"/>
          </p:cNvSpPr>
          <p:nvPr/>
        </p:nvSpPr>
        <p:spPr bwMode="auto">
          <a:xfrm>
            <a:off x="3619500" y="1981200"/>
            <a:ext cx="186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空闲分区表</a:t>
            </a:r>
          </a:p>
        </p:txBody>
      </p:sp>
      <p:sp>
        <p:nvSpPr>
          <p:cNvPr id="42006" name="Text Box 24"/>
          <p:cNvSpPr txBox="1">
            <a:spLocks noChangeArrowheads="1"/>
          </p:cNvSpPr>
          <p:nvPr/>
        </p:nvSpPr>
        <p:spPr bwMode="auto">
          <a:xfrm>
            <a:off x="3581400" y="3886200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已分配分区表</a:t>
            </a:r>
          </a:p>
        </p:txBody>
      </p:sp>
      <p:graphicFrame>
        <p:nvGraphicFramePr>
          <p:cNvPr id="335897" name="Group 25"/>
          <p:cNvGraphicFramePr>
            <a:graphicFrameLocks noGrp="1"/>
          </p:cNvGraphicFramePr>
          <p:nvPr/>
        </p:nvGraphicFramePr>
        <p:xfrm>
          <a:off x="3733800" y="2433638"/>
          <a:ext cx="2590800" cy="1249374"/>
        </p:xfrm>
        <a:graphic>
          <a:graphicData uri="http://schemas.openxmlformats.org/drawingml/2006/table">
            <a:tbl>
              <a:tblPr/>
              <a:tblGrid>
                <a:gridCol w="1295400"/>
                <a:gridCol w="1295400"/>
              </a:tblGrid>
              <a:tr h="4570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350K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150K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200K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50K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35911" name="Group 39"/>
          <p:cNvGraphicFramePr>
            <a:graphicFrameLocks noGrp="1"/>
          </p:cNvGraphicFramePr>
          <p:nvPr/>
        </p:nvGraphicFramePr>
        <p:xfrm>
          <a:off x="3810000" y="4364038"/>
          <a:ext cx="3962400" cy="1658939"/>
        </p:xfrm>
        <a:graphic>
          <a:graphicData uri="http://schemas.openxmlformats.org/drawingml/2006/table">
            <a:tbl>
              <a:tblPr/>
              <a:tblGrid>
                <a:gridCol w="1320800"/>
                <a:gridCol w="1320800"/>
                <a:gridCol w="1320800"/>
              </a:tblGrid>
              <a:tr h="4571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标志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0K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OS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P1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3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250K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43" name="Rectangle 61"/>
          <p:cNvSpPr>
            <a:spLocks noChangeArrowheads="1"/>
          </p:cNvSpPr>
          <p:nvPr/>
        </p:nvSpPr>
        <p:spPr bwMode="auto">
          <a:xfrm>
            <a:off x="762000" y="5715000"/>
            <a:ext cx="57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0K</a:t>
            </a:r>
          </a:p>
        </p:txBody>
      </p:sp>
      <p:sp>
        <p:nvSpPr>
          <p:cNvPr id="42044" name="Rectangle 62"/>
          <p:cNvSpPr>
            <a:spLocks noChangeArrowheads="1"/>
          </p:cNvSpPr>
          <p:nvPr/>
        </p:nvSpPr>
        <p:spPr bwMode="auto">
          <a:xfrm>
            <a:off x="457200" y="49530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100K</a:t>
            </a:r>
          </a:p>
        </p:txBody>
      </p:sp>
      <p:sp>
        <p:nvSpPr>
          <p:cNvPr id="42045" name="Rectangle 63"/>
          <p:cNvSpPr>
            <a:spLocks noChangeArrowheads="1"/>
          </p:cNvSpPr>
          <p:nvPr/>
        </p:nvSpPr>
        <p:spPr bwMode="auto">
          <a:xfrm>
            <a:off x="457200" y="40386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200K</a:t>
            </a:r>
          </a:p>
        </p:txBody>
      </p:sp>
      <p:sp>
        <p:nvSpPr>
          <p:cNvPr id="42046" name="Rectangle 64"/>
          <p:cNvSpPr>
            <a:spLocks noChangeArrowheads="1"/>
          </p:cNvSpPr>
          <p:nvPr/>
        </p:nvSpPr>
        <p:spPr bwMode="auto">
          <a:xfrm>
            <a:off x="457200" y="34290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250K</a:t>
            </a:r>
          </a:p>
        </p:txBody>
      </p:sp>
      <p:sp>
        <p:nvSpPr>
          <p:cNvPr id="42047" name="Rectangle 65"/>
          <p:cNvSpPr>
            <a:spLocks noChangeArrowheads="1"/>
          </p:cNvSpPr>
          <p:nvPr/>
        </p:nvSpPr>
        <p:spPr bwMode="auto">
          <a:xfrm>
            <a:off x="457200" y="12954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500K</a:t>
            </a:r>
          </a:p>
        </p:txBody>
      </p:sp>
      <p:grpSp>
        <p:nvGrpSpPr>
          <p:cNvPr id="42048" name="Group 66"/>
          <p:cNvGrpSpPr>
            <a:grpSpLocks/>
          </p:cNvGrpSpPr>
          <p:nvPr/>
        </p:nvGrpSpPr>
        <p:grpSpPr bwMode="auto">
          <a:xfrm>
            <a:off x="1295400" y="2667000"/>
            <a:ext cx="1676400" cy="914400"/>
            <a:chOff x="816" y="1680"/>
            <a:chExt cx="1056" cy="576"/>
          </a:xfrm>
        </p:grpSpPr>
        <p:sp>
          <p:nvSpPr>
            <p:cNvPr id="42080" name="Rectangle 67"/>
            <p:cNvSpPr>
              <a:spLocks noChangeArrowheads="1"/>
            </p:cNvSpPr>
            <p:nvPr/>
          </p:nvSpPr>
          <p:spPr bwMode="auto">
            <a:xfrm>
              <a:off x="816" y="1680"/>
              <a:ext cx="1056" cy="57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2081" name="Text Box 68"/>
            <p:cNvSpPr txBox="1">
              <a:spLocks noChangeArrowheads="1"/>
            </p:cNvSpPr>
            <p:nvPr/>
          </p:nvSpPr>
          <p:spPr bwMode="auto">
            <a:xfrm>
              <a:off x="1090" y="1845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3 </a:t>
              </a:r>
            </a:p>
          </p:txBody>
        </p:sp>
      </p:grpSp>
      <p:sp>
        <p:nvSpPr>
          <p:cNvPr id="42049" name="Text Box 69"/>
          <p:cNvSpPr txBox="1">
            <a:spLocks noChangeArrowheads="1"/>
          </p:cNvSpPr>
          <p:nvPr/>
        </p:nvSpPr>
        <p:spPr bwMode="auto">
          <a:xfrm>
            <a:off x="1730375" y="18288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空闲</a:t>
            </a:r>
            <a:r>
              <a:rPr lang="zh-CN" alt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35942" name="Rectangle 70"/>
          <p:cNvSpPr>
            <a:spLocks noChangeArrowheads="1"/>
          </p:cNvSpPr>
          <p:nvPr/>
        </p:nvSpPr>
        <p:spPr bwMode="auto">
          <a:xfrm>
            <a:off x="3657600" y="1295400"/>
            <a:ext cx="48768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进程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执行完毕，释放内存</a:t>
            </a:r>
          </a:p>
        </p:txBody>
      </p:sp>
      <p:graphicFrame>
        <p:nvGraphicFramePr>
          <p:cNvPr id="335943" name="Group 71"/>
          <p:cNvGraphicFramePr>
            <a:graphicFrameLocks noGrp="1"/>
          </p:cNvGraphicFramePr>
          <p:nvPr>
            <p:ph sz="half" idx="2"/>
          </p:nvPr>
        </p:nvGraphicFramePr>
        <p:xfrm>
          <a:off x="3811588" y="4364038"/>
          <a:ext cx="3960812" cy="2041540"/>
        </p:xfrm>
        <a:graphic>
          <a:graphicData uri="http://schemas.openxmlformats.org/drawingml/2006/table">
            <a:tbl>
              <a:tblPr/>
              <a:tblGrid>
                <a:gridCol w="1320800"/>
                <a:gridCol w="1319212"/>
                <a:gridCol w="1320800"/>
              </a:tblGrid>
              <a:tr h="4570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标志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0K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OS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P1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200K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50K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P2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250K</a:t>
                      </a:r>
                    </a:p>
                  </a:txBody>
                  <a:tcPr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100K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77" name="Rectangle 97"/>
          <p:cNvSpPr>
            <a:spLocks noChangeArrowheads="1"/>
          </p:cNvSpPr>
          <p:nvPr/>
        </p:nvSpPr>
        <p:spPr bwMode="auto">
          <a:xfrm>
            <a:off x="457200" y="25146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350K</a:t>
            </a:r>
          </a:p>
        </p:txBody>
      </p:sp>
      <p:sp>
        <p:nvSpPr>
          <p:cNvPr id="335970" name="Rectangle 98" descr="浅色上对角线"/>
          <p:cNvSpPr>
            <a:spLocks noChangeArrowheads="1"/>
          </p:cNvSpPr>
          <p:nvPr/>
        </p:nvSpPr>
        <p:spPr bwMode="auto">
          <a:xfrm>
            <a:off x="1295400" y="3581400"/>
            <a:ext cx="1676400" cy="6096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35971" name="Text Box 99"/>
          <p:cNvSpPr txBox="1">
            <a:spLocks noChangeArrowheads="1"/>
          </p:cNvSpPr>
          <p:nvPr/>
        </p:nvSpPr>
        <p:spPr bwMode="auto">
          <a:xfrm>
            <a:off x="1730375" y="36576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空闲</a:t>
            </a:r>
            <a:r>
              <a:rPr lang="zh-CN" altLang="en-US" sz="200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5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5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942" grpId="0"/>
      <p:bldP spid="335970" grpId="0" animBg="1"/>
      <p:bldP spid="33597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7848600" cy="676275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sym typeface="Symbol" panose="05050102010706020507" pitchFamily="18" charset="2"/>
              </a:rPr>
              <a:t>(4)</a:t>
            </a:r>
            <a:r>
              <a:rPr lang="zh-CN" altLang="en-US" sz="3200" smtClean="0">
                <a:sym typeface="Symbol" panose="05050102010706020507" pitchFamily="18" charset="2"/>
              </a:rPr>
              <a:t>分区分配算法  找到合适的空闲分区</a:t>
            </a:r>
            <a:endParaRPr lang="zh-CN" altLang="zh-CN" sz="3200" smtClean="0">
              <a:sym typeface="Symbol" panose="05050102010706020507" pitchFamily="18" charset="2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7239000" y="179388"/>
            <a:ext cx="1676400" cy="45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7239000" y="2922588"/>
            <a:ext cx="1676400" cy="914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7673975" y="3184525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进程</a:t>
            </a:r>
            <a:r>
              <a:rPr lang="en-US" altLang="zh-CN" sz="2000"/>
              <a:t>1 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7239000" y="3836988"/>
            <a:ext cx="1676400" cy="914400"/>
          </a:xfrm>
          <a:prstGeom prst="rect">
            <a:avLst/>
          </a:prstGeom>
          <a:solidFill>
            <a:srgbClr val="EAEAE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7467600" y="4098925"/>
            <a:ext cx="1347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操作系统 </a:t>
            </a:r>
          </a:p>
        </p:txBody>
      </p:sp>
      <p:sp>
        <p:nvSpPr>
          <p:cNvPr id="43016" name="Rectangle 8" descr="浅色上对角线"/>
          <p:cNvSpPr>
            <a:spLocks noChangeArrowheads="1"/>
          </p:cNvSpPr>
          <p:nvPr/>
        </p:nvSpPr>
        <p:spPr bwMode="auto">
          <a:xfrm>
            <a:off x="7239000" y="152400"/>
            <a:ext cx="1676400" cy="21336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6096000" y="4957763"/>
            <a:ext cx="18669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空闲分区表</a:t>
            </a:r>
          </a:p>
        </p:txBody>
      </p:sp>
      <p:graphicFrame>
        <p:nvGraphicFramePr>
          <p:cNvPr id="336906" name="Group 10"/>
          <p:cNvGraphicFramePr>
            <a:graphicFrameLocks noGrp="1"/>
          </p:cNvGraphicFramePr>
          <p:nvPr/>
        </p:nvGraphicFramePr>
        <p:xfrm>
          <a:off x="6286500" y="5410200"/>
          <a:ext cx="2590800" cy="1249374"/>
        </p:xfrm>
        <a:graphic>
          <a:graphicData uri="http://schemas.openxmlformats.org/drawingml/2006/table">
            <a:tbl>
              <a:tblPr/>
              <a:tblGrid>
                <a:gridCol w="1295400"/>
                <a:gridCol w="1295400"/>
              </a:tblGrid>
              <a:tr h="4570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61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350K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150K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61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200K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50K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032" name="Rectangle 24"/>
          <p:cNvSpPr>
            <a:spLocks noChangeArrowheads="1"/>
          </p:cNvSpPr>
          <p:nvPr/>
        </p:nvSpPr>
        <p:spPr bwMode="auto">
          <a:xfrm>
            <a:off x="6705600" y="4467225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0K</a:t>
            </a: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6400800" y="365760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100K</a:t>
            </a:r>
          </a:p>
        </p:txBody>
      </p:sp>
      <p:sp>
        <p:nvSpPr>
          <p:cNvPr id="43034" name="Rectangle 26"/>
          <p:cNvSpPr>
            <a:spLocks noChangeArrowheads="1"/>
          </p:cNvSpPr>
          <p:nvPr/>
        </p:nvSpPr>
        <p:spPr bwMode="auto">
          <a:xfrm>
            <a:off x="6400800" y="274320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200K</a:t>
            </a:r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6400800" y="213360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250K</a:t>
            </a:r>
          </a:p>
        </p:txBody>
      </p:sp>
      <p:sp>
        <p:nvSpPr>
          <p:cNvPr id="43036" name="Rectangle 28"/>
          <p:cNvSpPr>
            <a:spLocks noChangeArrowheads="1"/>
          </p:cNvSpPr>
          <p:nvPr/>
        </p:nvSpPr>
        <p:spPr bwMode="auto">
          <a:xfrm>
            <a:off x="6400800" y="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500K</a:t>
            </a:r>
          </a:p>
        </p:txBody>
      </p:sp>
      <p:grpSp>
        <p:nvGrpSpPr>
          <p:cNvPr id="43037" name="Group 29"/>
          <p:cNvGrpSpPr>
            <a:grpSpLocks/>
          </p:cNvGrpSpPr>
          <p:nvPr/>
        </p:nvGrpSpPr>
        <p:grpSpPr bwMode="auto">
          <a:xfrm>
            <a:off x="7239000" y="1371600"/>
            <a:ext cx="1676400" cy="914400"/>
            <a:chOff x="816" y="1680"/>
            <a:chExt cx="1056" cy="576"/>
          </a:xfrm>
        </p:grpSpPr>
        <p:sp>
          <p:nvSpPr>
            <p:cNvPr id="43049" name="Rectangle 30"/>
            <p:cNvSpPr>
              <a:spLocks noChangeArrowheads="1"/>
            </p:cNvSpPr>
            <p:nvPr/>
          </p:nvSpPr>
          <p:spPr bwMode="auto">
            <a:xfrm>
              <a:off x="816" y="1680"/>
              <a:ext cx="1056" cy="57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3050" name="Text Box 31"/>
            <p:cNvSpPr txBox="1">
              <a:spLocks noChangeArrowheads="1"/>
            </p:cNvSpPr>
            <p:nvPr/>
          </p:nvSpPr>
          <p:spPr bwMode="auto">
            <a:xfrm>
              <a:off x="1090" y="1845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3 </a:t>
              </a:r>
            </a:p>
          </p:txBody>
        </p:sp>
      </p:grpSp>
      <p:sp>
        <p:nvSpPr>
          <p:cNvPr id="43038" name="Text Box 32"/>
          <p:cNvSpPr txBox="1">
            <a:spLocks noChangeArrowheads="1"/>
          </p:cNvSpPr>
          <p:nvPr/>
        </p:nvSpPr>
        <p:spPr bwMode="auto">
          <a:xfrm>
            <a:off x="7673975" y="5334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空闲</a:t>
            </a:r>
            <a:r>
              <a:rPr lang="zh-CN" alt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3039" name="Rectangle 33"/>
          <p:cNvSpPr>
            <a:spLocks noChangeArrowheads="1"/>
          </p:cNvSpPr>
          <p:nvPr/>
        </p:nvSpPr>
        <p:spPr bwMode="auto">
          <a:xfrm>
            <a:off x="6400800" y="121920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350K</a:t>
            </a:r>
          </a:p>
        </p:txBody>
      </p:sp>
      <p:sp>
        <p:nvSpPr>
          <p:cNvPr id="43040" name="Rectangle 34" descr="浅色上对角线"/>
          <p:cNvSpPr>
            <a:spLocks noChangeArrowheads="1"/>
          </p:cNvSpPr>
          <p:nvPr/>
        </p:nvSpPr>
        <p:spPr bwMode="auto">
          <a:xfrm>
            <a:off x="7239000" y="2290763"/>
            <a:ext cx="1676400" cy="6096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3041" name="Text Box 35"/>
          <p:cNvSpPr txBox="1">
            <a:spLocks noChangeArrowheads="1"/>
          </p:cNvSpPr>
          <p:nvPr/>
        </p:nvSpPr>
        <p:spPr bwMode="auto">
          <a:xfrm>
            <a:off x="7673975" y="23622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空闲</a:t>
            </a:r>
            <a:r>
              <a:rPr lang="zh-CN" alt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36932" name="Rectangle 36"/>
          <p:cNvSpPr>
            <a:spLocks noChangeArrowheads="1"/>
          </p:cNvSpPr>
          <p:nvPr/>
        </p:nvSpPr>
        <p:spPr bwMode="auto">
          <a:xfrm>
            <a:off x="152400" y="1039813"/>
            <a:ext cx="53340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发起请求</a:t>
            </a:r>
            <a:r>
              <a:rPr lang="en-US" altLang="zh-CN">
                <a:solidFill>
                  <a:srgbClr val="FF0000"/>
                </a:solidFill>
              </a:rPr>
              <a:t>reqSize=40K</a:t>
            </a:r>
            <a:r>
              <a:rPr lang="zh-CN" altLang="en-US">
                <a:solidFill>
                  <a:srgbClr val="FF0000"/>
                </a:solidFill>
              </a:rPr>
              <a:t>怎么办</a:t>
            </a:r>
            <a:r>
              <a:rPr lang="en-US" altLang="zh-CN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381000" y="1711325"/>
            <a:ext cx="63246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CC33"/>
              </a:buClr>
            </a:pP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首次适配</a:t>
            </a:r>
            <a:r>
              <a:rPr lang="en-US" altLang="zh-CN" sz="2400">
                <a:solidFill>
                  <a:srgbClr val="FF0000"/>
                </a:solidFill>
              </a:rPr>
              <a:t>(first-fit)</a:t>
            </a:r>
            <a:r>
              <a:rPr lang="en-US" altLang="zh-CN" sz="2400"/>
              <a:t>:</a:t>
            </a:r>
            <a:r>
              <a:rPr lang="zh-CN" altLang="en-US" sz="2000"/>
              <a:t>首次找到的满足要求的空</a:t>
            </a:r>
            <a:br>
              <a:rPr lang="zh-CN" altLang="en-US" sz="2000"/>
            </a:br>
            <a:r>
              <a:rPr lang="zh-CN" altLang="en-US" sz="2000"/>
              <a:t>     闲分区 </a:t>
            </a:r>
            <a:r>
              <a:rPr lang="en-US" altLang="zh-CN" sz="2000"/>
              <a:t>(350,150)</a:t>
            </a:r>
            <a:r>
              <a:rPr lang="zh-CN" altLang="en-US" sz="2000"/>
              <a:t>。特点：快速！</a:t>
            </a:r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381000" y="2625725"/>
            <a:ext cx="62484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CC33"/>
              </a:buClr>
            </a:pP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最佳适配</a:t>
            </a:r>
            <a:r>
              <a:rPr lang="en-US" altLang="zh-CN" sz="2400">
                <a:solidFill>
                  <a:srgbClr val="FF0000"/>
                </a:solidFill>
              </a:rPr>
              <a:t>(best-fit)</a:t>
            </a:r>
            <a:r>
              <a:rPr lang="en-US" altLang="zh-CN" sz="2400"/>
              <a:t>: </a:t>
            </a:r>
            <a:r>
              <a:rPr lang="zh-CN" altLang="en-US" sz="2000"/>
              <a:t>查找最小的满足要求的</a:t>
            </a:r>
            <a:br>
              <a:rPr lang="zh-CN" altLang="en-US" sz="2000"/>
            </a:br>
            <a:r>
              <a:rPr lang="zh-CN" altLang="en-US" sz="2000"/>
              <a:t>     空闲分区</a:t>
            </a:r>
            <a:r>
              <a:rPr lang="en-US" altLang="zh-CN" sz="2000"/>
              <a:t>(200,50)</a:t>
            </a:r>
            <a:r>
              <a:rPr lang="zh-CN" altLang="en-US" sz="2000"/>
              <a:t>。特点</a:t>
            </a:r>
            <a:r>
              <a:rPr lang="en-US" altLang="zh-CN" sz="2000"/>
              <a:t>:</a:t>
            </a:r>
            <a:r>
              <a:rPr lang="en-US" altLang="zh-CN" sz="2000">
                <a:sym typeface="Wingdings" panose="05000000000000000000" pitchFamily="2" charset="2"/>
              </a:rPr>
              <a:t>(1)</a:t>
            </a:r>
            <a:r>
              <a:rPr lang="zh-CN" altLang="en-US" sz="2000"/>
              <a:t>搜索整个空闲分区</a:t>
            </a:r>
            <a:br>
              <a:rPr lang="zh-CN" altLang="en-US" sz="2000"/>
            </a:br>
            <a:r>
              <a:rPr lang="zh-CN" altLang="en-US" sz="2000"/>
              <a:t>     表，慢！</a:t>
            </a:r>
            <a:r>
              <a:rPr lang="en-US" altLang="zh-CN" sz="2000"/>
              <a:t>(2)</a:t>
            </a:r>
            <a:r>
              <a:rPr lang="zh-CN" altLang="en-US" sz="2000"/>
              <a:t>会产生许多小的空闲分区</a:t>
            </a:r>
          </a:p>
        </p:txBody>
      </p:sp>
      <p:sp>
        <p:nvSpPr>
          <p:cNvPr id="336943" name="Rectangle 47"/>
          <p:cNvSpPr>
            <a:spLocks noChangeArrowheads="1"/>
          </p:cNvSpPr>
          <p:nvPr/>
        </p:nvSpPr>
        <p:spPr bwMode="auto">
          <a:xfrm>
            <a:off x="381000" y="3921125"/>
            <a:ext cx="62484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CC33"/>
              </a:buClr>
            </a:pP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最差适配</a:t>
            </a:r>
            <a:r>
              <a:rPr lang="en-US" altLang="zh-CN" sz="2400">
                <a:solidFill>
                  <a:srgbClr val="FF0000"/>
                </a:solidFill>
              </a:rPr>
              <a:t>(worst-fit)</a:t>
            </a:r>
            <a:r>
              <a:rPr lang="en-US" altLang="zh-CN" sz="2400"/>
              <a:t>:</a:t>
            </a:r>
            <a:r>
              <a:rPr lang="zh-CN" altLang="en-US" sz="2000"/>
              <a:t>查找最大的满足要求的</a:t>
            </a:r>
            <a:br>
              <a:rPr lang="zh-CN" altLang="en-US" sz="2000"/>
            </a:br>
            <a:r>
              <a:rPr lang="zh-CN" altLang="en-US" sz="2000"/>
              <a:t>     空闲分区</a:t>
            </a:r>
            <a:r>
              <a:rPr lang="en-US" altLang="zh-CN" sz="2000"/>
              <a:t>(350,150)</a:t>
            </a:r>
            <a:r>
              <a:rPr lang="zh-CN" altLang="en-US" sz="2000"/>
              <a:t>。特点</a:t>
            </a:r>
            <a:r>
              <a:rPr lang="en-US" altLang="zh-CN" sz="2000"/>
              <a:t>:</a:t>
            </a:r>
            <a:r>
              <a:rPr lang="en-US" altLang="zh-CN" sz="2000">
                <a:sym typeface="Wingdings" panose="05000000000000000000" pitchFamily="2" charset="2"/>
              </a:rPr>
              <a:t>(1)</a:t>
            </a:r>
            <a:r>
              <a:rPr lang="zh-CN" altLang="en-US" sz="2000"/>
              <a:t>搜索整个空闲分</a:t>
            </a:r>
            <a:br>
              <a:rPr lang="zh-CN" altLang="en-US" sz="2000"/>
            </a:br>
            <a:r>
              <a:rPr lang="zh-CN" altLang="en-US" sz="2000"/>
              <a:t>     区表，慢！</a:t>
            </a:r>
            <a:r>
              <a:rPr lang="en-US" altLang="zh-CN" sz="2000"/>
              <a:t>(2)</a:t>
            </a:r>
            <a:r>
              <a:rPr lang="zh-CN" altLang="en-US" sz="2000"/>
              <a:t>新产生的空闲分区大一些</a:t>
            </a:r>
          </a:p>
        </p:txBody>
      </p:sp>
      <p:grpSp>
        <p:nvGrpSpPr>
          <p:cNvPr id="336945" name="Group 49"/>
          <p:cNvGrpSpPr>
            <a:grpSpLocks/>
          </p:cNvGrpSpPr>
          <p:nvPr/>
        </p:nvGrpSpPr>
        <p:grpSpPr bwMode="auto">
          <a:xfrm>
            <a:off x="838200" y="5121275"/>
            <a:ext cx="5334000" cy="1355725"/>
            <a:chOff x="528" y="3178"/>
            <a:chExt cx="3360" cy="854"/>
          </a:xfrm>
        </p:grpSpPr>
        <p:sp>
          <p:nvSpPr>
            <p:cNvPr id="43047" name="Text Box 50"/>
            <p:cNvSpPr txBox="1">
              <a:spLocks noChangeArrowheads="1"/>
            </p:cNvSpPr>
            <p:nvPr/>
          </p:nvSpPr>
          <p:spPr bwMode="auto">
            <a:xfrm>
              <a:off x="528" y="3514"/>
              <a:ext cx="3024" cy="51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仍然需要根据应用的特点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来决定选取哪种策略</a:t>
              </a:r>
            </a:p>
          </p:txBody>
        </p:sp>
        <p:pic>
          <p:nvPicPr>
            <p:cNvPr id="43048" name="Picture 51" descr="j03012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3178"/>
              <a:ext cx="91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6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6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6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6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32" grpId="0"/>
      <p:bldP spid="336937" grpId="0"/>
      <p:bldP spid="336940" grpId="0"/>
      <p:bldP spid="3369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14" name="Rectangle 46"/>
          <p:cNvSpPr>
            <a:spLocks noChangeArrowheads="1"/>
          </p:cNvSpPr>
          <p:nvPr/>
        </p:nvSpPr>
        <p:spPr bwMode="auto">
          <a:xfrm>
            <a:off x="990600" y="3470275"/>
            <a:ext cx="73152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CC33"/>
              </a:buClr>
            </a:pP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内部碎片：</a:t>
            </a:r>
            <a:r>
              <a:rPr lang="zh-CN" altLang="en-US" sz="2400"/>
              <a:t>对固定分区来说，只要分区被分配给</a:t>
            </a:r>
            <a:br>
              <a:rPr lang="zh-CN" altLang="en-US" sz="2400"/>
            </a:br>
            <a:r>
              <a:rPr lang="zh-CN" altLang="en-US" sz="2400"/>
              <a:t>                      某进程使用，其中并未占用的空间不</a:t>
            </a:r>
            <a:br>
              <a:rPr lang="zh-CN" altLang="en-US" sz="2400"/>
            </a:br>
            <a:r>
              <a:rPr lang="zh-CN" altLang="en-US" sz="2400"/>
              <a:t>                      能分给其他进程</a:t>
            </a:r>
            <a:endParaRPr lang="zh-CN" altLang="en-US" sz="20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4114800" cy="676275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sym typeface="Symbol" panose="05050102010706020507" pitchFamily="18" charset="2"/>
              </a:rPr>
              <a:t>(5)</a:t>
            </a:r>
            <a:r>
              <a:rPr lang="zh-CN" altLang="en-US" sz="3200" smtClean="0">
                <a:sym typeface="Symbol" panose="05050102010706020507" pitchFamily="18" charset="2"/>
              </a:rPr>
              <a:t>碎片问题</a:t>
            </a:r>
            <a:endParaRPr lang="zh-CN" altLang="zh-CN" sz="3200" smtClean="0">
              <a:sym typeface="Symbol" panose="05050102010706020507" pitchFamily="18" charset="2"/>
            </a:endParaRPr>
          </a:p>
        </p:txBody>
      </p:sp>
      <p:sp>
        <p:nvSpPr>
          <p:cNvPr id="416805" name="Rectangle 37"/>
          <p:cNvSpPr>
            <a:spLocks noChangeArrowheads="1"/>
          </p:cNvSpPr>
          <p:nvPr/>
        </p:nvSpPr>
        <p:spPr bwMode="auto">
          <a:xfrm>
            <a:off x="990600" y="1219200"/>
            <a:ext cx="6324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CC33"/>
              </a:buClr>
            </a:pP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碎片：</a:t>
            </a:r>
            <a:r>
              <a:rPr lang="zh-CN" altLang="en-US" sz="2400"/>
              <a:t>内存中剩余的无法使用的存储空间</a:t>
            </a:r>
            <a:endParaRPr lang="zh-CN" altLang="en-US" sz="2000"/>
          </a:p>
        </p:txBody>
      </p:sp>
      <p:sp>
        <p:nvSpPr>
          <p:cNvPr id="416807" name="Rectangle 39"/>
          <p:cNvSpPr>
            <a:spLocks noChangeArrowheads="1"/>
          </p:cNvSpPr>
          <p:nvPr/>
        </p:nvSpPr>
        <p:spPr bwMode="auto">
          <a:xfrm>
            <a:off x="990600" y="1981200"/>
            <a:ext cx="70866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CC33"/>
              </a:buClr>
            </a:pP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外部碎片：</a:t>
            </a:r>
            <a:r>
              <a:rPr lang="zh-CN" altLang="en-US" sz="2400"/>
              <a:t>随着进程不断的装入和移出，对分区</a:t>
            </a:r>
            <a:br>
              <a:rPr lang="zh-CN" altLang="en-US" sz="2400"/>
            </a:br>
            <a:r>
              <a:rPr lang="zh-CN" altLang="en-US" sz="2400"/>
              <a:t>                      不断的分割，使得内存中产生许多</a:t>
            </a:r>
            <a:r>
              <a:rPr lang="zh-CN" altLang="en-US" sz="2400">
                <a:solidFill>
                  <a:srgbClr val="FF0000"/>
                </a:solidFill>
              </a:rPr>
              <a:t>特</a:t>
            </a:r>
            <a:br>
              <a:rPr lang="zh-CN" altLang="en-US" sz="2400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                      别小的分区</a:t>
            </a:r>
            <a:r>
              <a:rPr lang="zh-CN" altLang="en-US" sz="2400"/>
              <a:t>，它们并不连续可用</a:t>
            </a:r>
            <a:endParaRPr lang="zh-CN" altLang="en-US" sz="2000"/>
          </a:p>
        </p:txBody>
      </p:sp>
      <p:sp>
        <p:nvSpPr>
          <p:cNvPr id="416815" name="Rectangle 47"/>
          <p:cNvSpPr>
            <a:spLocks noChangeArrowheads="1"/>
          </p:cNvSpPr>
          <p:nvPr/>
        </p:nvSpPr>
        <p:spPr bwMode="auto">
          <a:xfrm>
            <a:off x="914400" y="4876800"/>
            <a:ext cx="76200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5738" indent="-100013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tabLst>
                <a:tab pos="444500" algn="l"/>
              </a:tabLs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tabLst>
                <a:tab pos="444500" algn="l"/>
              </a:tabLs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tabLst>
                <a:tab pos="444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tabLst>
                <a:tab pos="444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tabLst>
                <a:tab pos="444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tabLst>
                <a:tab pos="444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tabLst>
                <a:tab pos="444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tabLst>
                <a:tab pos="444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tabLst>
                <a:tab pos="444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FF0000"/>
              </a:buClr>
            </a:pPr>
            <a:r>
              <a:rPr lang="en-US" altLang="zh-CN" sz="2400"/>
              <a:t> </a:t>
            </a:r>
            <a:r>
              <a:rPr lang="zh-CN" altLang="en-US" sz="2400"/>
              <a:t>碎片的产生和分配“制度”有关！不易避免！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400"/>
              <a:t> 碎片问题可以消除（</a:t>
            </a:r>
            <a:r>
              <a:rPr lang="zh-CN" altLang="en-US" sz="2400">
                <a:solidFill>
                  <a:srgbClr val="FF0000"/>
                </a:solidFill>
              </a:rPr>
              <a:t>内存紧缩</a:t>
            </a:r>
            <a:r>
              <a:rPr lang="zh-CN" altLang="en-US" sz="2400"/>
              <a:t>），但时间成本太高！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400"/>
              <a:t> 磁盘也存在碎片问题！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6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814" grpId="0"/>
      <p:bldP spid="416805" grpId="0"/>
      <p:bldP spid="416807" grpId="0"/>
      <p:bldP spid="4168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5943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(6)</a:t>
            </a:r>
            <a:r>
              <a:rPr lang="zh-CN" altLang="en-US" smtClean="0">
                <a:sym typeface="Symbol" panose="05050102010706020507" pitchFamily="18" charset="2"/>
              </a:rPr>
              <a:t>外部碎片处理  内存紧缩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7239000" y="179388"/>
            <a:ext cx="1676400" cy="45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7239000" y="2922588"/>
            <a:ext cx="1676400" cy="914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7673975" y="3184525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进程</a:t>
            </a:r>
            <a:r>
              <a:rPr lang="en-US" altLang="zh-CN" sz="2000"/>
              <a:t>1 </a:t>
            </a: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7239000" y="3836988"/>
            <a:ext cx="1676400" cy="914400"/>
          </a:xfrm>
          <a:prstGeom prst="rect">
            <a:avLst/>
          </a:prstGeom>
          <a:solidFill>
            <a:srgbClr val="EAEAE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7467600" y="4098925"/>
            <a:ext cx="1347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操作系统 </a:t>
            </a:r>
          </a:p>
        </p:txBody>
      </p:sp>
      <p:sp>
        <p:nvSpPr>
          <p:cNvPr id="46088" name="Rectangle 8" descr="浅色上对角线"/>
          <p:cNvSpPr>
            <a:spLocks noChangeArrowheads="1"/>
          </p:cNvSpPr>
          <p:nvPr/>
        </p:nvSpPr>
        <p:spPr bwMode="auto">
          <a:xfrm>
            <a:off x="7239000" y="152400"/>
            <a:ext cx="1676400" cy="21336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6089" name="Text Box 9"/>
          <p:cNvSpPr txBox="1">
            <a:spLocks noChangeArrowheads="1"/>
          </p:cNvSpPr>
          <p:nvPr/>
        </p:nvSpPr>
        <p:spPr bwMode="auto">
          <a:xfrm>
            <a:off x="6096000" y="4957763"/>
            <a:ext cx="18669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空闲分区表</a:t>
            </a:r>
          </a:p>
        </p:txBody>
      </p:sp>
      <p:graphicFrame>
        <p:nvGraphicFramePr>
          <p:cNvPr id="337930" name="Group 10"/>
          <p:cNvGraphicFramePr>
            <a:graphicFrameLocks noGrp="1"/>
          </p:cNvGraphicFramePr>
          <p:nvPr/>
        </p:nvGraphicFramePr>
        <p:xfrm>
          <a:off x="6286500" y="5410200"/>
          <a:ext cx="2590800" cy="1249374"/>
        </p:xfrm>
        <a:graphic>
          <a:graphicData uri="http://schemas.openxmlformats.org/drawingml/2006/table">
            <a:tbl>
              <a:tblPr/>
              <a:tblGrid>
                <a:gridCol w="1295400"/>
                <a:gridCol w="1295400"/>
              </a:tblGrid>
              <a:tr h="4570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始址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长度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61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350K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150K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61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200K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50K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6104" name="Rectangle 24"/>
          <p:cNvSpPr>
            <a:spLocks noChangeArrowheads="1"/>
          </p:cNvSpPr>
          <p:nvPr/>
        </p:nvSpPr>
        <p:spPr bwMode="auto">
          <a:xfrm>
            <a:off x="6705600" y="4467225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0K</a:t>
            </a: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6400800" y="365760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100K</a:t>
            </a:r>
          </a:p>
        </p:txBody>
      </p:sp>
      <p:sp>
        <p:nvSpPr>
          <p:cNvPr id="46106" name="Rectangle 26"/>
          <p:cNvSpPr>
            <a:spLocks noChangeArrowheads="1"/>
          </p:cNvSpPr>
          <p:nvPr/>
        </p:nvSpPr>
        <p:spPr bwMode="auto">
          <a:xfrm>
            <a:off x="6400800" y="274320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200K</a:t>
            </a: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6400800" y="213360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250K</a:t>
            </a:r>
          </a:p>
        </p:txBody>
      </p: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6400800" y="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500K</a:t>
            </a:r>
          </a:p>
        </p:txBody>
      </p:sp>
      <p:grpSp>
        <p:nvGrpSpPr>
          <p:cNvPr id="46109" name="Group 29"/>
          <p:cNvGrpSpPr>
            <a:grpSpLocks/>
          </p:cNvGrpSpPr>
          <p:nvPr/>
        </p:nvGrpSpPr>
        <p:grpSpPr bwMode="auto">
          <a:xfrm>
            <a:off x="7239000" y="1371600"/>
            <a:ext cx="1676400" cy="914400"/>
            <a:chOff x="816" y="1680"/>
            <a:chExt cx="1056" cy="576"/>
          </a:xfrm>
        </p:grpSpPr>
        <p:sp>
          <p:nvSpPr>
            <p:cNvPr id="46125" name="Rectangle 30"/>
            <p:cNvSpPr>
              <a:spLocks noChangeArrowheads="1"/>
            </p:cNvSpPr>
            <p:nvPr/>
          </p:nvSpPr>
          <p:spPr bwMode="auto">
            <a:xfrm>
              <a:off x="816" y="1680"/>
              <a:ext cx="1056" cy="57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6126" name="Text Box 31"/>
            <p:cNvSpPr txBox="1">
              <a:spLocks noChangeArrowheads="1"/>
            </p:cNvSpPr>
            <p:nvPr/>
          </p:nvSpPr>
          <p:spPr bwMode="auto">
            <a:xfrm>
              <a:off x="1090" y="1845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3 </a:t>
              </a:r>
            </a:p>
          </p:txBody>
        </p:sp>
      </p:grpSp>
      <p:sp>
        <p:nvSpPr>
          <p:cNvPr id="46110" name="Text Box 32"/>
          <p:cNvSpPr txBox="1">
            <a:spLocks noChangeArrowheads="1"/>
          </p:cNvSpPr>
          <p:nvPr/>
        </p:nvSpPr>
        <p:spPr bwMode="auto">
          <a:xfrm>
            <a:off x="7673975" y="5334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空闲</a:t>
            </a:r>
            <a:r>
              <a:rPr lang="zh-CN" alt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6111" name="Rectangle 33"/>
          <p:cNvSpPr>
            <a:spLocks noChangeArrowheads="1"/>
          </p:cNvSpPr>
          <p:nvPr/>
        </p:nvSpPr>
        <p:spPr bwMode="auto">
          <a:xfrm>
            <a:off x="6400800" y="121920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350K</a:t>
            </a:r>
          </a:p>
        </p:txBody>
      </p:sp>
      <p:sp>
        <p:nvSpPr>
          <p:cNvPr id="46112" name="Rectangle 34" descr="浅色上对角线"/>
          <p:cNvSpPr>
            <a:spLocks noChangeArrowheads="1"/>
          </p:cNvSpPr>
          <p:nvPr/>
        </p:nvSpPr>
        <p:spPr bwMode="auto">
          <a:xfrm>
            <a:off x="7239000" y="2290763"/>
            <a:ext cx="1676400" cy="6096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6113" name="Text Box 35"/>
          <p:cNvSpPr txBox="1">
            <a:spLocks noChangeArrowheads="1"/>
          </p:cNvSpPr>
          <p:nvPr/>
        </p:nvSpPr>
        <p:spPr bwMode="auto">
          <a:xfrm>
            <a:off x="7673975" y="23622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空闲</a:t>
            </a:r>
            <a:r>
              <a:rPr lang="zh-CN" alt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37956" name="Rectangle 36"/>
          <p:cNvSpPr>
            <a:spLocks noChangeArrowheads="1"/>
          </p:cNvSpPr>
          <p:nvPr/>
        </p:nvSpPr>
        <p:spPr bwMode="auto">
          <a:xfrm>
            <a:off x="304800" y="1192213"/>
            <a:ext cx="5562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发起请求</a:t>
            </a:r>
            <a:r>
              <a:rPr lang="en-US" altLang="zh-CN">
                <a:solidFill>
                  <a:srgbClr val="FF0000"/>
                </a:solidFill>
              </a:rPr>
              <a:t>reqSize=160K</a:t>
            </a:r>
            <a:r>
              <a:rPr lang="zh-CN" altLang="en-US">
                <a:solidFill>
                  <a:srgbClr val="FF0000"/>
                </a:solidFill>
              </a:rPr>
              <a:t>怎么办</a:t>
            </a:r>
            <a:r>
              <a:rPr lang="en-US" altLang="zh-CN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337957" name="Group 37"/>
          <p:cNvGrpSpPr>
            <a:grpSpLocks/>
          </p:cNvGrpSpPr>
          <p:nvPr/>
        </p:nvGrpSpPr>
        <p:grpSpPr bwMode="auto">
          <a:xfrm>
            <a:off x="381000" y="1857375"/>
            <a:ext cx="5181600" cy="1114425"/>
            <a:chOff x="720" y="1204"/>
            <a:chExt cx="3264" cy="702"/>
          </a:xfrm>
        </p:grpSpPr>
        <p:sp>
          <p:nvSpPr>
            <p:cNvPr id="46123" name="Rectangle 38"/>
            <p:cNvSpPr>
              <a:spLocks noChangeArrowheads="1"/>
            </p:cNvSpPr>
            <p:nvPr/>
          </p:nvSpPr>
          <p:spPr bwMode="auto">
            <a:xfrm>
              <a:off x="720" y="1204"/>
              <a:ext cx="326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总空闲空间</a:t>
              </a:r>
              <a:r>
                <a:rPr lang="en-US" altLang="zh-CN" sz="2400"/>
                <a:t>&gt;160</a:t>
              </a:r>
              <a:r>
                <a:rPr lang="zh-CN" altLang="en-US" sz="2400"/>
                <a:t>，但没有一个空闲分区</a:t>
              </a:r>
              <a:r>
                <a:rPr lang="en-US" altLang="zh-CN" sz="2400"/>
                <a:t>&gt;160</a:t>
              </a:r>
              <a:r>
                <a:rPr lang="zh-CN" altLang="en-US" sz="2400"/>
                <a:t>，怎么办</a:t>
              </a:r>
              <a:r>
                <a:rPr lang="en-US" altLang="zh-CN" sz="2400"/>
                <a:t>?</a:t>
              </a:r>
            </a:p>
          </p:txBody>
        </p:sp>
        <p:pic>
          <p:nvPicPr>
            <p:cNvPr id="46124" name="Picture 39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367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7960" name="Group 40"/>
          <p:cNvGrpSpPr>
            <a:grpSpLocks/>
          </p:cNvGrpSpPr>
          <p:nvPr/>
        </p:nvGrpSpPr>
        <p:grpSpPr bwMode="auto">
          <a:xfrm>
            <a:off x="381000" y="2895600"/>
            <a:ext cx="5029200" cy="1114425"/>
            <a:chOff x="720" y="1872"/>
            <a:chExt cx="3168" cy="702"/>
          </a:xfrm>
        </p:grpSpPr>
        <p:sp>
          <p:nvSpPr>
            <p:cNvPr id="46121" name="Rectangle 41"/>
            <p:cNvSpPr>
              <a:spLocks noChangeArrowheads="1"/>
            </p:cNvSpPr>
            <p:nvPr/>
          </p:nvSpPr>
          <p:spPr bwMode="auto">
            <a:xfrm>
              <a:off x="720" y="1872"/>
              <a:ext cx="316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内存紧缩</a:t>
              </a:r>
              <a:r>
                <a:rPr lang="en-US" altLang="zh-CN" sz="2400"/>
                <a:t>: </a:t>
              </a:r>
              <a:r>
                <a:rPr lang="zh-CN" altLang="en-US" sz="2400"/>
                <a:t>将空闲分区合并在一起，需要移动进程</a:t>
              </a:r>
              <a:r>
                <a:rPr lang="en-US" altLang="zh-CN" sz="2400"/>
                <a:t>3(</a:t>
              </a:r>
              <a:r>
                <a:rPr lang="zh-CN" altLang="en-US" sz="2400"/>
                <a:t>复制内容</a:t>
              </a:r>
              <a:r>
                <a:rPr lang="en-US" altLang="zh-CN" sz="2400"/>
                <a:t>)</a:t>
              </a:r>
            </a:p>
          </p:txBody>
        </p:sp>
        <p:pic>
          <p:nvPicPr>
            <p:cNvPr id="46122" name="Picture 42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03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7963" name="Group 43"/>
          <p:cNvGrpSpPr>
            <a:grpSpLocks/>
          </p:cNvGrpSpPr>
          <p:nvPr/>
        </p:nvGrpSpPr>
        <p:grpSpPr bwMode="auto">
          <a:xfrm>
            <a:off x="381000" y="3962400"/>
            <a:ext cx="5029200" cy="1625600"/>
            <a:chOff x="720" y="2610"/>
            <a:chExt cx="3168" cy="1024"/>
          </a:xfrm>
        </p:grpSpPr>
        <p:sp>
          <p:nvSpPr>
            <p:cNvPr id="46119" name="Rectangle 44"/>
            <p:cNvSpPr>
              <a:spLocks noChangeArrowheads="1"/>
            </p:cNvSpPr>
            <p:nvPr/>
          </p:nvSpPr>
          <p:spPr bwMode="auto">
            <a:xfrm>
              <a:off x="720" y="2610"/>
              <a:ext cx="3168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内存紧缩需要花费大量时间，如果复制速度</a:t>
              </a:r>
              <a:r>
                <a:rPr lang="en-US" altLang="zh-CN" sz="2400" dirty="0"/>
                <a:t>1M/1</a:t>
              </a:r>
              <a:r>
                <a:rPr lang="zh-CN" altLang="en-US" sz="2400" dirty="0"/>
                <a:t>秒，则</a:t>
              </a:r>
              <a:r>
                <a:rPr lang="en-US" altLang="zh-CN" sz="2400" dirty="0"/>
                <a:t>1G</a:t>
              </a:r>
              <a:r>
                <a:rPr lang="zh-CN" altLang="en-US" sz="2400" dirty="0"/>
                <a:t>内存的紧缩时间为</a:t>
              </a:r>
              <a:r>
                <a:rPr lang="en-US" altLang="zh-CN" sz="2400" dirty="0"/>
                <a:t>1000</a:t>
              </a:r>
              <a:r>
                <a:rPr lang="zh-CN" altLang="en-US" sz="2400" dirty="0"/>
                <a:t>秒</a:t>
              </a:r>
              <a:r>
                <a:rPr lang="zh-CN" altLang="en-US" sz="2400" dirty="0">
                  <a:sym typeface="Symbol" panose="05050102010706020507" pitchFamily="18" charset="2"/>
                </a:rPr>
                <a:t>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17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分钟</a:t>
              </a:r>
            </a:p>
          </p:txBody>
        </p:sp>
        <p:pic>
          <p:nvPicPr>
            <p:cNvPr id="46120" name="Picture 45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79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7966" name="AutoShape 46"/>
          <p:cNvSpPr>
            <a:spLocks noChangeArrowheads="1"/>
          </p:cNvSpPr>
          <p:nvPr/>
        </p:nvSpPr>
        <p:spPr bwMode="auto">
          <a:xfrm rot="10800000">
            <a:off x="2971800" y="5638800"/>
            <a:ext cx="2895600" cy="914400"/>
          </a:xfrm>
          <a:prstGeom prst="wedgeRoundRectCallout">
            <a:avLst>
              <a:gd name="adj1" fmla="val 810"/>
              <a:gd name="adj2" fmla="val 6631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该值表明连续分配技术不合适</a:t>
            </a:r>
            <a:r>
              <a:rPr lang="en-US" altLang="zh-CN" sz="2400"/>
              <a:t>!</a:t>
            </a:r>
          </a:p>
        </p:txBody>
      </p:sp>
      <p:sp>
        <p:nvSpPr>
          <p:cNvPr id="2" name="矩形 1"/>
          <p:cNvSpPr/>
          <p:nvPr/>
        </p:nvSpPr>
        <p:spPr>
          <a:xfrm>
            <a:off x="43325" y="5834390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磁盘碎片是什么？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7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7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6" grpId="0"/>
      <p:bldP spid="337966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1219200" y="2057400"/>
            <a:ext cx="7010400" cy="35052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803275" indent="-4445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3200" dirty="0"/>
              <a:t>内存是做什么用的？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3200" dirty="0"/>
              <a:t>程序是如何装入内存的？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3200" dirty="0"/>
              <a:t>程序在运行中地址是如何管理的？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3200" dirty="0"/>
              <a:t>内存不够用怎么办？</a:t>
            </a:r>
          </a:p>
        </p:txBody>
      </p:sp>
      <p:sp>
        <p:nvSpPr>
          <p:cNvPr id="9220" name="Rectangle 2"/>
          <p:cNvSpPr>
            <a:spLocks noChangeArrowheads="1"/>
          </p:cNvSpPr>
          <p:nvPr/>
        </p:nvSpPr>
        <p:spPr bwMode="auto">
          <a:xfrm>
            <a:off x="3505200" y="490538"/>
            <a:ext cx="24384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8.1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背景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分区方案中还有一个问题没有搞清楚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38947" name="Rectangle 3"/>
          <p:cNvSpPr>
            <a:spLocks noChangeArrowheads="1"/>
          </p:cNvSpPr>
          <p:nvPr/>
        </p:nvSpPr>
        <p:spPr bwMode="auto">
          <a:xfrm>
            <a:off x="304800" y="114300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>
                <a:solidFill>
                  <a:srgbClr val="FF0000"/>
                </a:solidFill>
              </a:rPr>
              <a:t>reqSize</a:t>
            </a:r>
            <a:r>
              <a:rPr lang="zh-CN" altLang="en-US">
                <a:solidFill>
                  <a:srgbClr val="FF0000"/>
                </a:solidFill>
              </a:rPr>
              <a:t>值怎么确定</a:t>
            </a:r>
            <a:r>
              <a:rPr lang="en-US" altLang="zh-CN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338948" name="Group 4"/>
          <p:cNvGrpSpPr>
            <a:grpSpLocks/>
          </p:cNvGrpSpPr>
          <p:nvPr/>
        </p:nvGrpSpPr>
        <p:grpSpPr bwMode="auto">
          <a:xfrm>
            <a:off x="457200" y="1758950"/>
            <a:ext cx="7391400" cy="603250"/>
            <a:chOff x="720" y="1152"/>
            <a:chExt cx="4656" cy="380"/>
          </a:xfrm>
        </p:grpSpPr>
        <p:sp>
          <p:nvSpPr>
            <p:cNvPr id="47140" name="Rectangle 5"/>
            <p:cNvSpPr>
              <a:spLocks noChangeArrowheads="1"/>
            </p:cNvSpPr>
            <p:nvPr/>
          </p:nvSpPr>
          <p:spPr bwMode="auto">
            <a:xfrm>
              <a:off x="720" y="1152"/>
              <a:ext cx="4656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reqSize=code+data+stack+heap</a:t>
              </a:r>
            </a:p>
          </p:txBody>
        </p:sp>
        <p:pic>
          <p:nvPicPr>
            <p:cNvPr id="47141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31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951" name="Group 7"/>
          <p:cNvGrpSpPr>
            <a:grpSpLocks/>
          </p:cNvGrpSpPr>
          <p:nvPr/>
        </p:nvGrpSpPr>
        <p:grpSpPr bwMode="auto">
          <a:xfrm>
            <a:off x="457200" y="2286000"/>
            <a:ext cx="5791200" cy="1114425"/>
            <a:chOff x="720" y="1872"/>
            <a:chExt cx="3648" cy="702"/>
          </a:xfrm>
        </p:grpSpPr>
        <p:sp>
          <p:nvSpPr>
            <p:cNvPr id="47138" name="Rectangle 8"/>
            <p:cNvSpPr>
              <a:spLocks noChangeArrowheads="1"/>
            </p:cNvSpPr>
            <p:nvPr/>
          </p:nvSpPr>
          <p:spPr bwMode="auto">
            <a:xfrm>
              <a:off x="720" y="1872"/>
              <a:ext cx="364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code</a:t>
              </a:r>
              <a:r>
                <a:rPr lang="zh-CN" altLang="en-US" sz="2400"/>
                <a:t>和</a:t>
              </a:r>
              <a:r>
                <a:rPr lang="en-US" altLang="zh-CN" sz="2400"/>
                <a:t>data</a:t>
              </a:r>
              <a:r>
                <a:rPr lang="zh-CN" altLang="en-US" sz="2400"/>
                <a:t>不难处理，</a:t>
              </a:r>
              <a:r>
                <a:rPr lang="en-US" altLang="zh-CN" sz="2400"/>
                <a:t>stack</a:t>
              </a:r>
              <a:r>
                <a:rPr lang="zh-CN" altLang="en-US" sz="2400"/>
                <a:t>和</a:t>
              </a:r>
              <a:r>
                <a:rPr lang="en-US" altLang="zh-CN" sz="2400"/>
                <a:t>heap</a:t>
              </a:r>
              <a:r>
                <a:rPr lang="zh-CN" altLang="en-US" sz="2400"/>
                <a:t>难处理：动态增长，预先不知道</a:t>
              </a:r>
            </a:p>
          </p:txBody>
        </p:sp>
        <p:pic>
          <p:nvPicPr>
            <p:cNvPr id="47139" name="Picture 9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03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954" name="Group 10"/>
          <p:cNvGrpSpPr>
            <a:grpSpLocks/>
          </p:cNvGrpSpPr>
          <p:nvPr/>
        </p:nvGrpSpPr>
        <p:grpSpPr bwMode="auto">
          <a:xfrm>
            <a:off x="6934200" y="1447800"/>
            <a:ext cx="1676400" cy="4419600"/>
            <a:chOff x="4158" y="1467"/>
            <a:chExt cx="1056" cy="2784"/>
          </a:xfrm>
        </p:grpSpPr>
        <p:sp>
          <p:nvSpPr>
            <p:cNvPr id="47124" name="Rectangle 11"/>
            <p:cNvSpPr>
              <a:spLocks noChangeArrowheads="1"/>
            </p:cNvSpPr>
            <p:nvPr/>
          </p:nvSpPr>
          <p:spPr bwMode="auto">
            <a:xfrm>
              <a:off x="4158" y="1467"/>
              <a:ext cx="1056" cy="27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7125" name="Rectangle 12"/>
            <p:cNvSpPr>
              <a:spLocks noChangeArrowheads="1"/>
            </p:cNvSpPr>
            <p:nvPr/>
          </p:nvSpPr>
          <p:spPr bwMode="auto">
            <a:xfrm>
              <a:off x="4158" y="2907"/>
              <a:ext cx="1056" cy="7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7126" name="Text Box 13"/>
            <p:cNvSpPr txBox="1">
              <a:spLocks noChangeArrowheads="1"/>
            </p:cNvSpPr>
            <p:nvPr/>
          </p:nvSpPr>
          <p:spPr bwMode="auto">
            <a:xfrm>
              <a:off x="4432" y="3329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1 </a:t>
              </a:r>
            </a:p>
          </p:txBody>
        </p:sp>
        <p:sp>
          <p:nvSpPr>
            <p:cNvPr id="47127" name="Rectangle 14"/>
            <p:cNvSpPr>
              <a:spLocks noChangeArrowheads="1"/>
            </p:cNvSpPr>
            <p:nvPr/>
          </p:nvSpPr>
          <p:spPr bwMode="auto">
            <a:xfrm>
              <a:off x="4158" y="3675"/>
              <a:ext cx="1056" cy="576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7128" name="Text Box 15"/>
            <p:cNvSpPr txBox="1">
              <a:spLocks noChangeArrowheads="1"/>
            </p:cNvSpPr>
            <p:nvPr/>
          </p:nvSpPr>
          <p:spPr bwMode="auto">
            <a:xfrm>
              <a:off x="4302" y="3840"/>
              <a:ext cx="84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操作系统 </a:t>
              </a:r>
            </a:p>
          </p:txBody>
        </p:sp>
        <p:sp>
          <p:nvSpPr>
            <p:cNvPr id="47129" name="Rectangle 16" descr="浅色上对角线"/>
            <p:cNvSpPr>
              <a:spLocks noChangeArrowheads="1"/>
            </p:cNvSpPr>
            <p:nvPr/>
          </p:nvSpPr>
          <p:spPr bwMode="auto">
            <a:xfrm>
              <a:off x="4158" y="1467"/>
              <a:ext cx="1056" cy="1231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7130" name="Rectangle 17"/>
            <p:cNvSpPr>
              <a:spLocks noChangeArrowheads="1"/>
            </p:cNvSpPr>
            <p:nvPr/>
          </p:nvSpPr>
          <p:spPr bwMode="auto">
            <a:xfrm>
              <a:off x="4158" y="1467"/>
              <a:ext cx="1056" cy="96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7131" name="Text Box 18"/>
            <p:cNvSpPr txBox="1">
              <a:spLocks noChangeArrowheads="1"/>
            </p:cNvSpPr>
            <p:nvPr/>
          </p:nvSpPr>
          <p:spPr bwMode="auto">
            <a:xfrm>
              <a:off x="4206" y="1515"/>
              <a:ext cx="10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预留空间 </a:t>
              </a:r>
            </a:p>
          </p:txBody>
        </p:sp>
        <p:sp>
          <p:nvSpPr>
            <p:cNvPr id="47132" name="Rectangle 19" descr="浅色上对角线"/>
            <p:cNvSpPr>
              <a:spLocks noChangeArrowheads="1"/>
            </p:cNvSpPr>
            <p:nvPr/>
          </p:nvSpPr>
          <p:spPr bwMode="auto">
            <a:xfrm>
              <a:off x="4158" y="2416"/>
              <a:ext cx="1056" cy="491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7133" name="Text Box 20"/>
            <p:cNvSpPr txBox="1">
              <a:spLocks noChangeArrowheads="1"/>
            </p:cNvSpPr>
            <p:nvPr/>
          </p:nvSpPr>
          <p:spPr bwMode="auto">
            <a:xfrm>
              <a:off x="4432" y="2505"/>
              <a:ext cx="5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空闲</a:t>
              </a:r>
              <a:r>
                <a:rPr lang="zh-CN" altLang="en-US" sz="200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47134" name="Line 21"/>
            <p:cNvSpPr>
              <a:spLocks noChangeShapeType="1"/>
            </p:cNvSpPr>
            <p:nvPr/>
          </p:nvSpPr>
          <p:spPr bwMode="auto">
            <a:xfrm>
              <a:off x="4158" y="1803"/>
              <a:ext cx="10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5" name="Text Box 22"/>
            <p:cNvSpPr txBox="1">
              <a:spLocks noChangeArrowheads="1"/>
            </p:cNvSpPr>
            <p:nvPr/>
          </p:nvSpPr>
          <p:spPr bwMode="auto">
            <a:xfrm>
              <a:off x="4398" y="1995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</a:t>
              </a:r>
              <a:r>
                <a:rPr lang="en-US" altLang="zh-CN" sz="2000"/>
                <a:t>3 </a:t>
              </a:r>
            </a:p>
          </p:txBody>
        </p:sp>
        <p:sp>
          <p:nvSpPr>
            <p:cNvPr id="47136" name="Line 23"/>
            <p:cNvSpPr>
              <a:spLocks noChangeShapeType="1"/>
            </p:cNvSpPr>
            <p:nvPr/>
          </p:nvSpPr>
          <p:spPr bwMode="auto">
            <a:xfrm>
              <a:off x="4158" y="3243"/>
              <a:ext cx="10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7" name="Text Box 24"/>
            <p:cNvSpPr txBox="1">
              <a:spLocks noChangeArrowheads="1"/>
            </p:cNvSpPr>
            <p:nvPr/>
          </p:nvSpPr>
          <p:spPr bwMode="auto">
            <a:xfrm>
              <a:off x="4206" y="2955"/>
              <a:ext cx="10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预留空间 </a:t>
              </a:r>
            </a:p>
          </p:txBody>
        </p:sp>
      </p:grpSp>
      <p:grpSp>
        <p:nvGrpSpPr>
          <p:cNvPr id="338969" name="Group 25"/>
          <p:cNvGrpSpPr>
            <a:grpSpLocks/>
          </p:cNvGrpSpPr>
          <p:nvPr/>
        </p:nvGrpSpPr>
        <p:grpSpPr bwMode="auto">
          <a:xfrm>
            <a:off x="457200" y="3352800"/>
            <a:ext cx="5791200" cy="603250"/>
            <a:chOff x="720" y="1872"/>
            <a:chExt cx="3648" cy="380"/>
          </a:xfrm>
        </p:grpSpPr>
        <p:sp>
          <p:nvSpPr>
            <p:cNvPr id="47122" name="Rectangle 26"/>
            <p:cNvSpPr>
              <a:spLocks noChangeArrowheads="1"/>
            </p:cNvSpPr>
            <p:nvPr/>
          </p:nvSpPr>
          <p:spPr bwMode="auto">
            <a:xfrm>
              <a:off x="720" y="1872"/>
              <a:ext cx="36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怎么办</a:t>
              </a:r>
              <a:r>
                <a:rPr lang="en-US" altLang="zh-CN" sz="2400"/>
                <a:t>? </a:t>
              </a:r>
              <a:r>
                <a:rPr lang="zh-CN" altLang="en-US" sz="2400">
                  <a:solidFill>
                    <a:srgbClr val="FF0000"/>
                  </a:solidFill>
                </a:rPr>
                <a:t>预留空间</a:t>
              </a:r>
            </a:p>
          </p:txBody>
        </p:sp>
        <p:pic>
          <p:nvPicPr>
            <p:cNvPr id="47123" name="Picture 27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03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972" name="Group 28"/>
          <p:cNvGrpSpPr>
            <a:grpSpLocks/>
          </p:cNvGrpSpPr>
          <p:nvPr/>
        </p:nvGrpSpPr>
        <p:grpSpPr bwMode="auto">
          <a:xfrm>
            <a:off x="457200" y="3914775"/>
            <a:ext cx="5791200" cy="1114425"/>
            <a:chOff x="720" y="1872"/>
            <a:chExt cx="3648" cy="702"/>
          </a:xfrm>
        </p:grpSpPr>
        <p:sp>
          <p:nvSpPr>
            <p:cNvPr id="47120" name="Rectangle 29"/>
            <p:cNvSpPr>
              <a:spLocks noChangeArrowheads="1"/>
            </p:cNvSpPr>
            <p:nvPr/>
          </p:nvSpPr>
          <p:spPr bwMode="auto">
            <a:xfrm>
              <a:off x="720" y="1872"/>
              <a:ext cx="364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预留空间用完了怎么办</a:t>
              </a:r>
              <a:r>
                <a:rPr lang="en-US" altLang="zh-CN" sz="2400"/>
                <a:t>? </a:t>
              </a:r>
              <a:r>
                <a:rPr lang="zh-CN" altLang="en-US" sz="2400">
                  <a:solidFill>
                    <a:srgbClr val="FF0000"/>
                  </a:solidFill>
                </a:rPr>
                <a:t>找一个更大的空闲空间，移动该进程</a:t>
              </a:r>
            </a:p>
          </p:txBody>
        </p:sp>
        <p:pic>
          <p:nvPicPr>
            <p:cNvPr id="47121" name="Picture 30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03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975" name="Group 31"/>
          <p:cNvGrpSpPr>
            <a:grpSpLocks/>
          </p:cNvGrpSpPr>
          <p:nvPr/>
        </p:nvGrpSpPr>
        <p:grpSpPr bwMode="auto">
          <a:xfrm>
            <a:off x="457200" y="4981575"/>
            <a:ext cx="5791200" cy="603250"/>
            <a:chOff x="720" y="1872"/>
            <a:chExt cx="3648" cy="380"/>
          </a:xfrm>
        </p:grpSpPr>
        <p:sp>
          <p:nvSpPr>
            <p:cNvPr id="47118" name="Rectangle 32"/>
            <p:cNvSpPr>
              <a:spLocks noChangeArrowheads="1"/>
            </p:cNvSpPr>
            <p:nvPr/>
          </p:nvSpPr>
          <p:spPr bwMode="auto">
            <a:xfrm>
              <a:off x="720" y="1872"/>
              <a:ext cx="36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实际上移动</a:t>
              </a:r>
              <a:r>
                <a:rPr lang="en-US" altLang="zh-CN" sz="2400"/>
                <a:t>code</a:t>
              </a:r>
              <a:r>
                <a:rPr lang="zh-CN" altLang="en-US" sz="2400"/>
                <a:t>和</a:t>
              </a:r>
              <a:r>
                <a:rPr lang="en-US" altLang="zh-CN" sz="2400"/>
                <a:t>data</a:t>
              </a:r>
              <a:r>
                <a:rPr lang="zh-CN" altLang="en-US" sz="2400"/>
                <a:t>纯粹是浪费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  <p:pic>
          <p:nvPicPr>
            <p:cNvPr id="47119" name="Picture 33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03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978" name="Group 34"/>
          <p:cNvGrpSpPr>
            <a:grpSpLocks/>
          </p:cNvGrpSpPr>
          <p:nvPr/>
        </p:nvGrpSpPr>
        <p:grpSpPr bwMode="auto">
          <a:xfrm>
            <a:off x="457200" y="5486400"/>
            <a:ext cx="5791200" cy="603250"/>
            <a:chOff x="720" y="1872"/>
            <a:chExt cx="3648" cy="380"/>
          </a:xfrm>
        </p:grpSpPr>
        <p:sp>
          <p:nvSpPr>
            <p:cNvPr id="47116" name="Rectangle 35"/>
            <p:cNvSpPr>
              <a:spLocks noChangeArrowheads="1"/>
            </p:cNvSpPr>
            <p:nvPr/>
          </p:nvSpPr>
          <p:spPr bwMode="auto">
            <a:xfrm>
              <a:off x="720" y="1872"/>
              <a:ext cx="36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怎么办</a:t>
              </a:r>
              <a:r>
                <a:rPr lang="en-US" altLang="zh-CN" sz="2400">
                  <a:solidFill>
                    <a:srgbClr val="FF0000"/>
                  </a:solidFill>
                </a:rPr>
                <a:t>? </a:t>
              </a:r>
              <a:r>
                <a:rPr lang="zh-CN" altLang="en-US" sz="2400">
                  <a:solidFill>
                    <a:srgbClr val="FF0000"/>
                  </a:solidFill>
                </a:rPr>
                <a:t>各个段区别对待，分别分配</a:t>
              </a:r>
            </a:p>
          </p:txBody>
        </p:sp>
        <p:pic>
          <p:nvPicPr>
            <p:cNvPr id="47117" name="Picture 3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03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8981" name="AutoShape 37"/>
          <p:cNvSpPr>
            <a:spLocks noChangeArrowheads="1"/>
          </p:cNvSpPr>
          <p:nvPr/>
        </p:nvSpPr>
        <p:spPr bwMode="auto">
          <a:xfrm rot="10800000">
            <a:off x="1143000" y="6096000"/>
            <a:ext cx="4572000" cy="457200"/>
          </a:xfrm>
          <a:prstGeom prst="wedgeRoundRectCallout">
            <a:avLst>
              <a:gd name="adj1" fmla="val -4551"/>
              <a:gd name="adj2" fmla="val 7638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还有利于建立合适的保护策略</a:t>
            </a:r>
            <a:r>
              <a:rPr lang="en-US" altLang="zh-CN" sz="240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47" grpId="0"/>
      <p:bldP spid="33898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ChangeArrowheads="1"/>
          </p:cNvSpPr>
          <p:nvPr/>
        </p:nvSpPr>
        <p:spPr bwMode="auto">
          <a:xfrm>
            <a:off x="304800" y="2492375"/>
            <a:ext cx="86106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分段</a:t>
            </a:r>
            <a:r>
              <a:rPr lang="en-US" altLang="zh-CN" sz="480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(Segmentation)!</a:t>
            </a:r>
          </a:p>
        </p:txBody>
      </p:sp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2971800" y="457200"/>
            <a:ext cx="426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8.2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分段内存管理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程序员眼中的程序（从汇编</a:t>
            </a:r>
            <a:r>
              <a:rPr lang="en-US" altLang="zh-CN" smtClean="0">
                <a:sym typeface="Symbol" panose="05050102010706020507" pitchFamily="18" charset="2"/>
              </a:rPr>
              <a:t>—</a:t>
            </a:r>
            <a:r>
              <a:rPr lang="zh-CN" altLang="en-US" smtClean="0">
                <a:sym typeface="Symbol" panose="05050102010706020507" pitchFamily="18" charset="2"/>
              </a:rPr>
              <a:t>高级语言）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40995" name="Rectangle 3"/>
          <p:cNvSpPr>
            <a:spLocks noChangeArrowheads="1"/>
          </p:cNvSpPr>
          <p:nvPr/>
        </p:nvSpPr>
        <p:spPr bwMode="auto">
          <a:xfrm>
            <a:off x="304800" y="1192213"/>
            <a:ext cx="83820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由若干部分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段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r>
              <a:rPr lang="zh-CN" altLang="en-US">
                <a:solidFill>
                  <a:srgbClr val="FF0000"/>
                </a:solidFill>
              </a:rPr>
              <a:t>组成，每个段有各自的特点、用途</a:t>
            </a:r>
            <a:r>
              <a:rPr lang="en-US" altLang="zh-CN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340996" name="Group 4"/>
          <p:cNvGrpSpPr>
            <a:grpSpLocks/>
          </p:cNvGrpSpPr>
          <p:nvPr/>
        </p:nvGrpSpPr>
        <p:grpSpPr bwMode="auto">
          <a:xfrm>
            <a:off x="152400" y="2057400"/>
            <a:ext cx="8839200" cy="2590800"/>
            <a:chOff x="144" y="1344"/>
            <a:chExt cx="5568" cy="1632"/>
          </a:xfrm>
        </p:grpSpPr>
        <p:grpSp>
          <p:nvGrpSpPr>
            <p:cNvPr id="49184" name="Group 5"/>
            <p:cNvGrpSpPr>
              <a:grpSpLocks/>
            </p:cNvGrpSpPr>
            <p:nvPr/>
          </p:nvGrpSpPr>
          <p:grpSpPr bwMode="auto">
            <a:xfrm>
              <a:off x="144" y="1344"/>
              <a:ext cx="5568" cy="1296"/>
              <a:chOff x="144" y="1344"/>
              <a:chExt cx="5568" cy="1296"/>
            </a:xfrm>
          </p:grpSpPr>
          <p:sp>
            <p:nvSpPr>
              <p:cNvPr id="49186" name="Rectangle 6"/>
              <p:cNvSpPr>
                <a:spLocks noChangeArrowheads="1"/>
              </p:cNvSpPr>
              <p:nvPr/>
            </p:nvSpPr>
            <p:spPr bwMode="auto">
              <a:xfrm>
                <a:off x="411" y="1488"/>
                <a:ext cx="864" cy="9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49187" name="Text Box 7"/>
              <p:cNvSpPr txBox="1">
                <a:spLocks noChangeArrowheads="1"/>
              </p:cNvSpPr>
              <p:nvPr/>
            </p:nvSpPr>
            <p:spPr bwMode="auto">
              <a:xfrm>
                <a:off x="480" y="1584"/>
                <a:ext cx="720" cy="6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主程序</a:t>
                </a:r>
              </a:p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/>
                  <a:t>main</a:t>
                </a:r>
              </a:p>
            </p:txBody>
          </p:sp>
          <p:sp>
            <p:nvSpPr>
              <p:cNvPr id="49188" name="Rectangle 8"/>
              <p:cNvSpPr>
                <a:spLocks noChangeArrowheads="1"/>
              </p:cNvSpPr>
              <p:nvPr/>
            </p:nvSpPr>
            <p:spPr bwMode="auto">
              <a:xfrm>
                <a:off x="2640" y="1488"/>
                <a:ext cx="768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49189" name="Text Box 9"/>
              <p:cNvSpPr txBox="1">
                <a:spLocks noChangeArrowheads="1"/>
              </p:cNvSpPr>
              <p:nvPr/>
            </p:nvSpPr>
            <p:spPr bwMode="auto">
              <a:xfrm>
                <a:off x="2688" y="1536"/>
                <a:ext cx="720" cy="6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函数库</a:t>
                </a:r>
              </a:p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/>
                  <a:t>sin</a:t>
                </a:r>
              </a:p>
            </p:txBody>
          </p:sp>
          <p:sp>
            <p:nvSpPr>
              <p:cNvPr id="49190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768" cy="76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49191" name="Text Box 11"/>
              <p:cNvSpPr txBox="1">
                <a:spLocks noChangeArrowheads="1"/>
              </p:cNvSpPr>
              <p:nvPr/>
            </p:nvSpPr>
            <p:spPr bwMode="auto">
              <a:xfrm>
                <a:off x="4896" y="1536"/>
                <a:ext cx="720" cy="6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栈</a:t>
                </a:r>
              </a:p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/>
                  <a:t>stack</a:t>
                </a:r>
              </a:p>
            </p:txBody>
          </p:sp>
          <p:sp>
            <p:nvSpPr>
              <p:cNvPr id="49192" name="Rectangle 12"/>
              <p:cNvSpPr>
                <a:spLocks noChangeArrowheads="1"/>
              </p:cNvSpPr>
              <p:nvPr/>
            </p:nvSpPr>
            <p:spPr bwMode="auto">
              <a:xfrm>
                <a:off x="3744" y="1488"/>
                <a:ext cx="768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49193" name="Text Box 13"/>
              <p:cNvSpPr txBox="1">
                <a:spLocks noChangeArrowheads="1"/>
              </p:cNvSpPr>
              <p:nvPr/>
            </p:nvSpPr>
            <p:spPr bwMode="auto">
              <a:xfrm>
                <a:off x="3648" y="1584"/>
                <a:ext cx="960" cy="6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动态数组</a:t>
                </a:r>
              </a:p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/>
                  <a:t>array</a:t>
                </a:r>
              </a:p>
            </p:txBody>
          </p:sp>
          <p:sp>
            <p:nvSpPr>
              <p:cNvPr id="49194" name="Rectangle 14"/>
              <p:cNvSpPr>
                <a:spLocks noChangeArrowheads="1"/>
              </p:cNvSpPr>
              <p:nvPr/>
            </p:nvSpPr>
            <p:spPr bwMode="auto">
              <a:xfrm>
                <a:off x="1584" y="1488"/>
                <a:ext cx="768" cy="76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49195" name="Text Box 15"/>
              <p:cNvSpPr txBox="1">
                <a:spLocks noChangeArrowheads="1"/>
              </p:cNvSpPr>
              <p:nvPr/>
            </p:nvSpPr>
            <p:spPr bwMode="auto">
              <a:xfrm>
                <a:off x="1632" y="1536"/>
                <a:ext cx="720" cy="6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变量集</a:t>
                </a:r>
              </a:p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/>
                  <a:t>data</a:t>
                </a:r>
              </a:p>
            </p:txBody>
          </p:sp>
          <p:sp>
            <p:nvSpPr>
              <p:cNvPr id="49196" name="AutoShape 16"/>
              <p:cNvSpPr>
                <a:spLocks noChangeArrowheads="1"/>
              </p:cNvSpPr>
              <p:nvPr/>
            </p:nvSpPr>
            <p:spPr bwMode="auto">
              <a:xfrm>
                <a:off x="144" y="1344"/>
                <a:ext cx="5568" cy="1296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</p:grpSp>
        <p:sp>
          <p:nvSpPr>
            <p:cNvPr id="49185" name="Text Box 17"/>
            <p:cNvSpPr txBox="1">
              <a:spLocks noChangeArrowheads="1"/>
            </p:cNvSpPr>
            <p:nvPr/>
          </p:nvSpPr>
          <p:spPr bwMode="auto">
            <a:xfrm>
              <a:off x="1776" y="2688"/>
              <a:ext cx="21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程序员眼中的一个程序</a:t>
              </a:r>
            </a:p>
          </p:txBody>
        </p:sp>
      </p:grpSp>
      <p:grpSp>
        <p:nvGrpSpPr>
          <p:cNvPr id="341010" name="Group 18"/>
          <p:cNvGrpSpPr>
            <a:grpSpLocks/>
          </p:cNvGrpSpPr>
          <p:nvPr/>
        </p:nvGrpSpPr>
        <p:grpSpPr bwMode="auto">
          <a:xfrm>
            <a:off x="685800" y="4683125"/>
            <a:ext cx="7696200" cy="603250"/>
            <a:chOff x="720" y="2946"/>
            <a:chExt cx="4848" cy="380"/>
          </a:xfrm>
        </p:grpSpPr>
        <p:sp>
          <p:nvSpPr>
            <p:cNvPr id="49182" name="Rectangle 19"/>
            <p:cNvSpPr>
              <a:spLocks noChangeArrowheads="1"/>
            </p:cNvSpPr>
            <p:nvPr/>
          </p:nvSpPr>
          <p:spPr bwMode="auto">
            <a:xfrm>
              <a:off x="720" y="2946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程序员怎么定位具体指令</a:t>
              </a:r>
              <a:r>
                <a:rPr lang="en-US" altLang="zh-CN" sz="2400"/>
                <a:t>(</a:t>
              </a:r>
              <a:r>
                <a:rPr lang="zh-CN" altLang="en-US" sz="2400"/>
                <a:t>数据</a:t>
              </a:r>
              <a:r>
                <a:rPr lang="en-US" altLang="zh-CN" sz="2400"/>
                <a:t>): </a:t>
              </a:r>
              <a:r>
                <a:rPr lang="en-US" altLang="zh-CN" sz="2400">
                  <a:solidFill>
                    <a:srgbClr val="FF0000"/>
                  </a:solidFill>
                </a:rPr>
                <a:t>&lt;</a:t>
              </a:r>
              <a:r>
                <a:rPr lang="zh-CN" altLang="en-US" sz="2400">
                  <a:solidFill>
                    <a:srgbClr val="FF0000"/>
                  </a:solidFill>
                </a:rPr>
                <a:t>段号</a:t>
              </a:r>
              <a:r>
                <a:rPr lang="en-US" altLang="zh-CN" sz="2400">
                  <a:solidFill>
                    <a:srgbClr val="FF0000"/>
                  </a:solidFill>
                </a:rPr>
                <a:t>, </a:t>
              </a:r>
              <a:r>
                <a:rPr lang="zh-CN" altLang="en-US" sz="2400">
                  <a:solidFill>
                    <a:srgbClr val="FF0000"/>
                  </a:solidFill>
                </a:rPr>
                <a:t>段内偏移</a:t>
              </a:r>
              <a:r>
                <a:rPr lang="en-US" altLang="zh-CN" sz="2400">
                  <a:solidFill>
                    <a:srgbClr val="FF0000"/>
                  </a:solidFill>
                </a:rPr>
                <a:t>&gt;</a:t>
              </a:r>
            </a:p>
          </p:txBody>
        </p:sp>
        <p:pic>
          <p:nvPicPr>
            <p:cNvPr id="49183" name="Picture 20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309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1014" name="Group 22"/>
          <p:cNvGrpSpPr>
            <a:grpSpLocks/>
          </p:cNvGrpSpPr>
          <p:nvPr/>
        </p:nvGrpSpPr>
        <p:grpSpPr bwMode="auto">
          <a:xfrm>
            <a:off x="276225" y="2286000"/>
            <a:ext cx="7481888" cy="914400"/>
            <a:chOff x="174" y="1440"/>
            <a:chExt cx="4713" cy="576"/>
          </a:xfrm>
        </p:grpSpPr>
        <p:grpSp>
          <p:nvGrpSpPr>
            <p:cNvPr id="49162" name="Group 23"/>
            <p:cNvGrpSpPr>
              <a:grpSpLocks/>
            </p:cNvGrpSpPr>
            <p:nvPr/>
          </p:nvGrpSpPr>
          <p:grpSpPr bwMode="auto">
            <a:xfrm>
              <a:off x="174" y="1440"/>
              <a:ext cx="258" cy="576"/>
              <a:chOff x="174" y="1440"/>
              <a:chExt cx="258" cy="576"/>
            </a:xfrm>
          </p:grpSpPr>
          <p:sp>
            <p:nvSpPr>
              <p:cNvPr id="49179" name="Line 24"/>
              <p:cNvSpPr>
                <a:spLocks noChangeShapeType="1"/>
              </p:cNvSpPr>
              <p:nvPr/>
            </p:nvSpPr>
            <p:spPr bwMode="auto">
              <a:xfrm>
                <a:off x="288" y="1488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80" name="Line 25"/>
              <p:cNvSpPr>
                <a:spLocks noChangeShapeType="1"/>
              </p:cNvSpPr>
              <p:nvPr/>
            </p:nvSpPr>
            <p:spPr bwMode="auto">
              <a:xfrm>
                <a:off x="336" y="148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81" name="Text Box 26"/>
              <p:cNvSpPr txBox="1">
                <a:spLocks noChangeArrowheads="1"/>
              </p:cNvSpPr>
              <p:nvPr/>
            </p:nvSpPr>
            <p:spPr bwMode="auto">
              <a:xfrm>
                <a:off x="174" y="144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0</a:t>
                </a:r>
              </a:p>
            </p:txBody>
          </p:sp>
        </p:grpSp>
        <p:grpSp>
          <p:nvGrpSpPr>
            <p:cNvPr id="49163" name="Group 27"/>
            <p:cNvGrpSpPr>
              <a:grpSpLocks/>
            </p:cNvGrpSpPr>
            <p:nvPr/>
          </p:nvGrpSpPr>
          <p:grpSpPr bwMode="auto">
            <a:xfrm>
              <a:off x="1374" y="1440"/>
              <a:ext cx="258" cy="576"/>
              <a:chOff x="174" y="1440"/>
              <a:chExt cx="258" cy="576"/>
            </a:xfrm>
          </p:grpSpPr>
          <p:sp>
            <p:nvSpPr>
              <p:cNvPr id="49176" name="Line 28"/>
              <p:cNvSpPr>
                <a:spLocks noChangeShapeType="1"/>
              </p:cNvSpPr>
              <p:nvPr/>
            </p:nvSpPr>
            <p:spPr bwMode="auto">
              <a:xfrm>
                <a:off x="288" y="1488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7" name="Line 29"/>
              <p:cNvSpPr>
                <a:spLocks noChangeShapeType="1"/>
              </p:cNvSpPr>
              <p:nvPr/>
            </p:nvSpPr>
            <p:spPr bwMode="auto">
              <a:xfrm>
                <a:off x="336" y="148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8" name="Text Box 30"/>
              <p:cNvSpPr txBox="1">
                <a:spLocks noChangeArrowheads="1"/>
              </p:cNvSpPr>
              <p:nvPr/>
            </p:nvSpPr>
            <p:spPr bwMode="auto">
              <a:xfrm>
                <a:off x="174" y="144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0</a:t>
                </a:r>
              </a:p>
            </p:txBody>
          </p:sp>
        </p:grpSp>
        <p:grpSp>
          <p:nvGrpSpPr>
            <p:cNvPr id="49164" name="Group 31"/>
            <p:cNvGrpSpPr>
              <a:grpSpLocks/>
            </p:cNvGrpSpPr>
            <p:nvPr/>
          </p:nvGrpSpPr>
          <p:grpSpPr bwMode="auto">
            <a:xfrm>
              <a:off x="2421" y="1440"/>
              <a:ext cx="258" cy="576"/>
              <a:chOff x="174" y="1440"/>
              <a:chExt cx="258" cy="576"/>
            </a:xfrm>
          </p:grpSpPr>
          <p:sp>
            <p:nvSpPr>
              <p:cNvPr id="49173" name="Line 32"/>
              <p:cNvSpPr>
                <a:spLocks noChangeShapeType="1"/>
              </p:cNvSpPr>
              <p:nvPr/>
            </p:nvSpPr>
            <p:spPr bwMode="auto">
              <a:xfrm>
                <a:off x="288" y="1488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4" name="Line 33"/>
              <p:cNvSpPr>
                <a:spLocks noChangeShapeType="1"/>
              </p:cNvSpPr>
              <p:nvPr/>
            </p:nvSpPr>
            <p:spPr bwMode="auto">
              <a:xfrm>
                <a:off x="336" y="148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5" name="Text Box 34"/>
              <p:cNvSpPr txBox="1">
                <a:spLocks noChangeArrowheads="1"/>
              </p:cNvSpPr>
              <p:nvPr/>
            </p:nvSpPr>
            <p:spPr bwMode="auto">
              <a:xfrm>
                <a:off x="174" y="144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0</a:t>
                </a:r>
              </a:p>
            </p:txBody>
          </p:sp>
        </p:grpSp>
        <p:grpSp>
          <p:nvGrpSpPr>
            <p:cNvPr id="49165" name="Group 35"/>
            <p:cNvGrpSpPr>
              <a:grpSpLocks/>
            </p:cNvGrpSpPr>
            <p:nvPr/>
          </p:nvGrpSpPr>
          <p:grpSpPr bwMode="auto">
            <a:xfrm>
              <a:off x="3534" y="1440"/>
              <a:ext cx="258" cy="576"/>
              <a:chOff x="174" y="1440"/>
              <a:chExt cx="258" cy="576"/>
            </a:xfrm>
          </p:grpSpPr>
          <p:sp>
            <p:nvSpPr>
              <p:cNvPr id="49170" name="Line 36"/>
              <p:cNvSpPr>
                <a:spLocks noChangeShapeType="1"/>
              </p:cNvSpPr>
              <p:nvPr/>
            </p:nvSpPr>
            <p:spPr bwMode="auto">
              <a:xfrm>
                <a:off x="288" y="1488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1" name="Line 37"/>
              <p:cNvSpPr>
                <a:spLocks noChangeShapeType="1"/>
              </p:cNvSpPr>
              <p:nvPr/>
            </p:nvSpPr>
            <p:spPr bwMode="auto">
              <a:xfrm>
                <a:off x="336" y="148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2" name="Text Box 38"/>
              <p:cNvSpPr txBox="1">
                <a:spLocks noChangeArrowheads="1"/>
              </p:cNvSpPr>
              <p:nvPr/>
            </p:nvSpPr>
            <p:spPr bwMode="auto">
              <a:xfrm>
                <a:off x="174" y="144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0</a:t>
                </a:r>
              </a:p>
            </p:txBody>
          </p:sp>
        </p:grpSp>
        <p:grpSp>
          <p:nvGrpSpPr>
            <p:cNvPr id="49166" name="Group 39"/>
            <p:cNvGrpSpPr>
              <a:grpSpLocks/>
            </p:cNvGrpSpPr>
            <p:nvPr/>
          </p:nvGrpSpPr>
          <p:grpSpPr bwMode="auto">
            <a:xfrm>
              <a:off x="4629" y="1440"/>
              <a:ext cx="258" cy="576"/>
              <a:chOff x="174" y="1440"/>
              <a:chExt cx="258" cy="576"/>
            </a:xfrm>
          </p:grpSpPr>
          <p:sp>
            <p:nvSpPr>
              <p:cNvPr id="49167" name="Line 40"/>
              <p:cNvSpPr>
                <a:spLocks noChangeShapeType="1"/>
              </p:cNvSpPr>
              <p:nvPr/>
            </p:nvSpPr>
            <p:spPr bwMode="auto">
              <a:xfrm>
                <a:off x="288" y="1488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68" name="Line 41"/>
              <p:cNvSpPr>
                <a:spLocks noChangeShapeType="1"/>
              </p:cNvSpPr>
              <p:nvPr/>
            </p:nvSpPr>
            <p:spPr bwMode="auto">
              <a:xfrm>
                <a:off x="336" y="148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69" name="Text Box 42"/>
              <p:cNvSpPr txBox="1">
                <a:spLocks noChangeArrowheads="1"/>
              </p:cNvSpPr>
              <p:nvPr/>
            </p:nvSpPr>
            <p:spPr bwMode="auto">
              <a:xfrm>
                <a:off x="174" y="144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0</a:t>
                </a:r>
              </a:p>
            </p:txBody>
          </p:sp>
        </p:grpSp>
      </p:grpSp>
      <p:grpSp>
        <p:nvGrpSpPr>
          <p:cNvPr id="341035" name="Group 43"/>
          <p:cNvGrpSpPr>
            <a:grpSpLocks/>
          </p:cNvGrpSpPr>
          <p:nvPr/>
        </p:nvGrpSpPr>
        <p:grpSpPr bwMode="auto">
          <a:xfrm>
            <a:off x="685800" y="5797550"/>
            <a:ext cx="7696200" cy="603250"/>
            <a:chOff x="720" y="2946"/>
            <a:chExt cx="4848" cy="380"/>
          </a:xfrm>
        </p:grpSpPr>
        <p:sp>
          <p:nvSpPr>
            <p:cNvPr id="49160" name="Rectangle 44"/>
            <p:cNvSpPr>
              <a:spLocks noChangeArrowheads="1"/>
            </p:cNvSpPr>
            <p:nvPr/>
          </p:nvSpPr>
          <p:spPr bwMode="auto">
            <a:xfrm>
              <a:off x="720" y="2946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分段符合用户观点</a:t>
              </a:r>
              <a:r>
                <a:rPr lang="en-US" altLang="zh-CN" sz="2400"/>
                <a:t>: </a:t>
              </a:r>
              <a:r>
                <a:rPr lang="zh-CN" altLang="en-US" sz="2400"/>
                <a:t>用户可独立考虑每个段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分治</a:t>
              </a:r>
              <a:r>
                <a:rPr lang="en-US" altLang="zh-CN" sz="2400">
                  <a:solidFill>
                    <a:srgbClr val="FF0000"/>
                  </a:solidFill>
                </a:rPr>
                <a:t>)</a:t>
              </a:r>
            </a:p>
          </p:txBody>
        </p:sp>
        <p:pic>
          <p:nvPicPr>
            <p:cNvPr id="49161" name="Picture 45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309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0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1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1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将段放入内存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auto">
          <a:xfrm>
            <a:off x="762000" y="1192213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分段制造了二维空间，而内存是一维的</a:t>
            </a:r>
          </a:p>
        </p:txBody>
      </p:sp>
      <p:grpSp>
        <p:nvGrpSpPr>
          <p:cNvPr id="342020" name="Group 4"/>
          <p:cNvGrpSpPr>
            <a:grpSpLocks/>
          </p:cNvGrpSpPr>
          <p:nvPr/>
        </p:nvGrpSpPr>
        <p:grpSpPr bwMode="auto">
          <a:xfrm>
            <a:off x="228600" y="2057400"/>
            <a:ext cx="5867400" cy="1447800"/>
            <a:chOff x="144" y="1392"/>
            <a:chExt cx="3696" cy="912"/>
          </a:xfrm>
        </p:grpSpPr>
        <p:sp>
          <p:nvSpPr>
            <p:cNvPr id="50230" name="Rectangle 5"/>
            <p:cNvSpPr>
              <a:spLocks noChangeArrowheads="1"/>
            </p:cNvSpPr>
            <p:nvPr/>
          </p:nvSpPr>
          <p:spPr bwMode="auto">
            <a:xfrm>
              <a:off x="192" y="1488"/>
              <a:ext cx="864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0231" name="Rectangle 6"/>
            <p:cNvSpPr>
              <a:spLocks noChangeArrowheads="1"/>
            </p:cNvSpPr>
            <p:nvPr/>
          </p:nvSpPr>
          <p:spPr bwMode="auto">
            <a:xfrm>
              <a:off x="1152" y="1488"/>
              <a:ext cx="768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0232" name="Rectangle 7"/>
            <p:cNvSpPr>
              <a:spLocks noChangeArrowheads="1"/>
            </p:cNvSpPr>
            <p:nvPr/>
          </p:nvSpPr>
          <p:spPr bwMode="auto">
            <a:xfrm>
              <a:off x="2112" y="1488"/>
              <a:ext cx="768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0233" name="Rectangle 8"/>
            <p:cNvSpPr>
              <a:spLocks noChangeArrowheads="1"/>
            </p:cNvSpPr>
            <p:nvPr/>
          </p:nvSpPr>
          <p:spPr bwMode="auto">
            <a:xfrm>
              <a:off x="192" y="1488"/>
              <a:ext cx="864" cy="768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Helvetica" panose="020B0604020202020204" pitchFamily="34" charset="0"/>
                </a:rPr>
                <a:t>0</a:t>
              </a:r>
            </a:p>
          </p:txBody>
        </p:sp>
        <p:sp>
          <p:nvSpPr>
            <p:cNvPr id="50234" name="Rectangle 9"/>
            <p:cNvSpPr>
              <a:spLocks noChangeArrowheads="1"/>
            </p:cNvSpPr>
            <p:nvPr/>
          </p:nvSpPr>
          <p:spPr bwMode="auto">
            <a:xfrm>
              <a:off x="2112" y="1488"/>
              <a:ext cx="768" cy="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50235" name="Rectangle 10"/>
            <p:cNvSpPr>
              <a:spLocks noChangeArrowheads="1"/>
            </p:cNvSpPr>
            <p:nvPr/>
          </p:nvSpPr>
          <p:spPr bwMode="auto">
            <a:xfrm>
              <a:off x="1152" y="1488"/>
              <a:ext cx="768" cy="52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50236" name="Rectangle 11"/>
            <p:cNvSpPr>
              <a:spLocks noChangeArrowheads="1"/>
            </p:cNvSpPr>
            <p:nvPr/>
          </p:nvSpPr>
          <p:spPr bwMode="auto">
            <a:xfrm>
              <a:off x="3024" y="1488"/>
              <a:ext cx="768" cy="240"/>
            </a:xfrm>
            <a:prstGeom prst="rect">
              <a:avLst/>
            </a:prstGeom>
            <a:solidFill>
              <a:srgbClr val="53F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50237" name="AutoShape 12"/>
            <p:cNvSpPr>
              <a:spLocks noChangeArrowheads="1"/>
            </p:cNvSpPr>
            <p:nvPr/>
          </p:nvSpPr>
          <p:spPr bwMode="auto">
            <a:xfrm>
              <a:off x="144" y="1392"/>
              <a:ext cx="3696" cy="91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342029" name="AutoShape 13"/>
          <p:cNvSpPr>
            <a:spLocks noChangeArrowheads="1"/>
          </p:cNvSpPr>
          <p:nvPr/>
        </p:nvSpPr>
        <p:spPr bwMode="auto">
          <a:xfrm>
            <a:off x="6172200" y="243840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42030" name="Group 14"/>
          <p:cNvGrpSpPr>
            <a:grpSpLocks/>
          </p:cNvGrpSpPr>
          <p:nvPr/>
        </p:nvGrpSpPr>
        <p:grpSpPr bwMode="auto">
          <a:xfrm>
            <a:off x="7315200" y="1981200"/>
            <a:ext cx="1676400" cy="4419600"/>
            <a:chOff x="4272" y="1248"/>
            <a:chExt cx="1056" cy="2784"/>
          </a:xfrm>
        </p:grpSpPr>
        <p:sp>
          <p:nvSpPr>
            <p:cNvPr id="50224" name="Rectangle 15" descr="浅色上对角线"/>
            <p:cNvSpPr>
              <a:spLocks noChangeArrowheads="1"/>
            </p:cNvSpPr>
            <p:nvPr/>
          </p:nvSpPr>
          <p:spPr bwMode="auto">
            <a:xfrm>
              <a:off x="4272" y="1248"/>
              <a:ext cx="1056" cy="2784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0225" name="Rectangle 16"/>
            <p:cNvSpPr>
              <a:spLocks noChangeArrowheads="1"/>
            </p:cNvSpPr>
            <p:nvPr/>
          </p:nvSpPr>
          <p:spPr bwMode="auto">
            <a:xfrm>
              <a:off x="4272" y="2352"/>
              <a:ext cx="1056" cy="768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Helvetica" panose="020B0604020202020204" pitchFamily="34" charset="0"/>
                </a:rPr>
                <a:t>0</a:t>
              </a:r>
            </a:p>
          </p:txBody>
        </p:sp>
        <p:sp>
          <p:nvSpPr>
            <p:cNvPr id="50226" name="Rectangle 17"/>
            <p:cNvSpPr>
              <a:spLocks noChangeArrowheads="1"/>
            </p:cNvSpPr>
            <p:nvPr/>
          </p:nvSpPr>
          <p:spPr bwMode="auto">
            <a:xfrm>
              <a:off x="4272" y="1632"/>
              <a:ext cx="1056" cy="52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50227" name="Rectangle 18"/>
            <p:cNvSpPr>
              <a:spLocks noChangeArrowheads="1"/>
            </p:cNvSpPr>
            <p:nvPr/>
          </p:nvSpPr>
          <p:spPr bwMode="auto">
            <a:xfrm>
              <a:off x="4272" y="3120"/>
              <a:ext cx="1056" cy="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50228" name="Rectangle 19"/>
            <p:cNvSpPr>
              <a:spLocks noChangeArrowheads="1"/>
            </p:cNvSpPr>
            <p:nvPr/>
          </p:nvSpPr>
          <p:spPr bwMode="auto">
            <a:xfrm>
              <a:off x="4272" y="1248"/>
              <a:ext cx="1056" cy="240"/>
            </a:xfrm>
            <a:prstGeom prst="rect">
              <a:avLst/>
            </a:prstGeom>
            <a:solidFill>
              <a:srgbClr val="53F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50229" name="Rectangle 20"/>
            <p:cNvSpPr>
              <a:spLocks noChangeArrowheads="1"/>
            </p:cNvSpPr>
            <p:nvPr/>
          </p:nvSpPr>
          <p:spPr bwMode="auto">
            <a:xfrm>
              <a:off x="4272" y="1248"/>
              <a:ext cx="1056" cy="27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grpSp>
        <p:nvGrpSpPr>
          <p:cNvPr id="342037" name="Group 21"/>
          <p:cNvGrpSpPr>
            <a:grpSpLocks/>
          </p:cNvGrpSpPr>
          <p:nvPr/>
        </p:nvGrpSpPr>
        <p:grpSpPr bwMode="auto">
          <a:xfrm>
            <a:off x="6553200" y="1828800"/>
            <a:ext cx="838200" cy="4724400"/>
            <a:chOff x="3984" y="1152"/>
            <a:chExt cx="528" cy="2976"/>
          </a:xfrm>
        </p:grpSpPr>
        <p:sp>
          <p:nvSpPr>
            <p:cNvPr id="50216" name="Rectangle 22"/>
            <p:cNvSpPr>
              <a:spLocks noChangeArrowheads="1"/>
            </p:cNvSpPr>
            <p:nvPr/>
          </p:nvSpPr>
          <p:spPr bwMode="auto">
            <a:xfrm>
              <a:off x="4176" y="3878"/>
              <a:ext cx="32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0K</a:t>
              </a:r>
            </a:p>
          </p:txBody>
        </p:sp>
        <p:sp>
          <p:nvSpPr>
            <p:cNvPr id="50217" name="Rectangle 23"/>
            <p:cNvSpPr>
              <a:spLocks noChangeArrowheads="1"/>
            </p:cNvSpPr>
            <p:nvPr/>
          </p:nvSpPr>
          <p:spPr bwMode="auto">
            <a:xfrm>
              <a:off x="4102" y="3600"/>
              <a:ext cx="4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70K</a:t>
              </a:r>
            </a:p>
          </p:txBody>
        </p:sp>
        <p:sp>
          <p:nvSpPr>
            <p:cNvPr id="50218" name="Rectangle 24"/>
            <p:cNvSpPr>
              <a:spLocks noChangeArrowheads="1"/>
            </p:cNvSpPr>
            <p:nvPr/>
          </p:nvSpPr>
          <p:spPr bwMode="auto">
            <a:xfrm>
              <a:off x="3984" y="3024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180K</a:t>
              </a:r>
            </a:p>
          </p:txBody>
        </p:sp>
        <p:sp>
          <p:nvSpPr>
            <p:cNvPr id="50219" name="Rectangle 25"/>
            <p:cNvSpPr>
              <a:spLocks noChangeArrowheads="1"/>
            </p:cNvSpPr>
            <p:nvPr/>
          </p:nvSpPr>
          <p:spPr bwMode="auto">
            <a:xfrm>
              <a:off x="3984" y="2256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330K</a:t>
              </a:r>
            </a:p>
          </p:txBody>
        </p:sp>
        <p:sp>
          <p:nvSpPr>
            <p:cNvPr id="50220" name="Rectangle 26"/>
            <p:cNvSpPr>
              <a:spLocks noChangeArrowheads="1"/>
            </p:cNvSpPr>
            <p:nvPr/>
          </p:nvSpPr>
          <p:spPr bwMode="auto">
            <a:xfrm>
              <a:off x="3984" y="2064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360K</a:t>
              </a:r>
            </a:p>
          </p:txBody>
        </p:sp>
        <p:sp>
          <p:nvSpPr>
            <p:cNvPr id="50221" name="Rectangle 27"/>
            <p:cNvSpPr>
              <a:spLocks noChangeArrowheads="1"/>
            </p:cNvSpPr>
            <p:nvPr/>
          </p:nvSpPr>
          <p:spPr bwMode="auto">
            <a:xfrm>
              <a:off x="4013" y="1574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420K</a:t>
              </a:r>
            </a:p>
          </p:txBody>
        </p:sp>
        <p:sp>
          <p:nvSpPr>
            <p:cNvPr id="50222" name="Rectangle 28"/>
            <p:cNvSpPr>
              <a:spLocks noChangeArrowheads="1"/>
            </p:cNvSpPr>
            <p:nvPr/>
          </p:nvSpPr>
          <p:spPr bwMode="auto">
            <a:xfrm>
              <a:off x="4013" y="1392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460K</a:t>
              </a:r>
            </a:p>
          </p:txBody>
        </p:sp>
        <p:sp>
          <p:nvSpPr>
            <p:cNvPr id="50223" name="Rectangle 29"/>
            <p:cNvSpPr>
              <a:spLocks noChangeArrowheads="1"/>
            </p:cNvSpPr>
            <p:nvPr/>
          </p:nvSpPr>
          <p:spPr bwMode="auto">
            <a:xfrm>
              <a:off x="4013" y="1152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500K</a:t>
              </a:r>
            </a:p>
          </p:txBody>
        </p:sp>
      </p:grpSp>
      <p:grpSp>
        <p:nvGrpSpPr>
          <p:cNvPr id="342046" name="Group 30"/>
          <p:cNvGrpSpPr>
            <a:grpSpLocks/>
          </p:cNvGrpSpPr>
          <p:nvPr/>
        </p:nvGrpSpPr>
        <p:grpSpPr bwMode="auto">
          <a:xfrm>
            <a:off x="1143000" y="3429000"/>
            <a:ext cx="7696200" cy="603250"/>
            <a:chOff x="720" y="2946"/>
            <a:chExt cx="4848" cy="380"/>
          </a:xfrm>
        </p:grpSpPr>
        <p:sp>
          <p:nvSpPr>
            <p:cNvPr id="50214" name="Rectangle 31"/>
            <p:cNvSpPr>
              <a:spLocks noChangeArrowheads="1"/>
            </p:cNvSpPr>
            <p:nvPr/>
          </p:nvSpPr>
          <p:spPr bwMode="auto">
            <a:xfrm>
              <a:off x="720" y="2946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一个进程需要记录多个基址</a:t>
              </a:r>
              <a:r>
                <a:rPr lang="en-US" altLang="zh-CN" sz="2400">
                  <a:solidFill>
                    <a:srgbClr val="FF0000"/>
                  </a:solidFill>
                </a:rPr>
                <a:t>…</a:t>
              </a:r>
            </a:p>
          </p:txBody>
        </p:sp>
        <p:pic>
          <p:nvPicPr>
            <p:cNvPr id="50215" name="Picture 32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309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2049" name="Group 33"/>
          <p:cNvGrpSpPr>
            <a:grpSpLocks/>
          </p:cNvGrpSpPr>
          <p:nvPr/>
        </p:nvGrpSpPr>
        <p:grpSpPr bwMode="auto">
          <a:xfrm>
            <a:off x="1447800" y="4038600"/>
            <a:ext cx="4724400" cy="1905000"/>
            <a:chOff x="912" y="2592"/>
            <a:chExt cx="2880" cy="1200"/>
          </a:xfrm>
        </p:grpSpPr>
        <p:sp>
          <p:nvSpPr>
            <p:cNvPr id="50194" name="Rectangle 34"/>
            <p:cNvSpPr>
              <a:spLocks noChangeArrowheads="1"/>
            </p:cNvSpPr>
            <p:nvPr/>
          </p:nvSpPr>
          <p:spPr bwMode="auto">
            <a:xfrm>
              <a:off x="1488" y="2592"/>
              <a:ext cx="895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基址</a:t>
              </a:r>
            </a:p>
          </p:txBody>
        </p:sp>
        <p:sp>
          <p:nvSpPr>
            <p:cNvPr id="50195" name="Rectangle 35"/>
            <p:cNvSpPr>
              <a:spLocks noChangeArrowheads="1"/>
            </p:cNvSpPr>
            <p:nvPr/>
          </p:nvSpPr>
          <p:spPr bwMode="auto">
            <a:xfrm>
              <a:off x="2352" y="2592"/>
              <a:ext cx="960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长度</a:t>
              </a:r>
            </a:p>
          </p:txBody>
        </p:sp>
        <p:sp>
          <p:nvSpPr>
            <p:cNvPr id="50196" name="Rectangle 36"/>
            <p:cNvSpPr>
              <a:spLocks noChangeArrowheads="1"/>
            </p:cNvSpPr>
            <p:nvPr/>
          </p:nvSpPr>
          <p:spPr bwMode="auto">
            <a:xfrm>
              <a:off x="3312" y="2592"/>
              <a:ext cx="480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50197" name="Rectangle 37"/>
            <p:cNvSpPr>
              <a:spLocks noChangeArrowheads="1"/>
            </p:cNvSpPr>
            <p:nvPr/>
          </p:nvSpPr>
          <p:spPr bwMode="auto">
            <a:xfrm>
              <a:off x="912" y="2592"/>
              <a:ext cx="576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段号</a:t>
              </a:r>
            </a:p>
          </p:txBody>
        </p:sp>
        <p:sp>
          <p:nvSpPr>
            <p:cNvPr id="50198" name="Rectangle 38"/>
            <p:cNvSpPr>
              <a:spLocks noChangeArrowheads="1"/>
            </p:cNvSpPr>
            <p:nvPr/>
          </p:nvSpPr>
          <p:spPr bwMode="auto">
            <a:xfrm>
              <a:off x="1488" y="2851"/>
              <a:ext cx="895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180K</a:t>
              </a:r>
            </a:p>
          </p:txBody>
        </p:sp>
        <p:sp>
          <p:nvSpPr>
            <p:cNvPr id="50199" name="Rectangle 39"/>
            <p:cNvSpPr>
              <a:spLocks noChangeArrowheads="1"/>
            </p:cNvSpPr>
            <p:nvPr/>
          </p:nvSpPr>
          <p:spPr bwMode="auto">
            <a:xfrm>
              <a:off x="2352" y="2851"/>
              <a:ext cx="960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150K</a:t>
              </a:r>
            </a:p>
          </p:txBody>
        </p:sp>
        <p:sp>
          <p:nvSpPr>
            <p:cNvPr id="50200" name="Rectangle 40"/>
            <p:cNvSpPr>
              <a:spLocks noChangeArrowheads="1"/>
            </p:cNvSpPr>
            <p:nvPr/>
          </p:nvSpPr>
          <p:spPr bwMode="auto">
            <a:xfrm>
              <a:off x="3312" y="2851"/>
              <a:ext cx="480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50201" name="Rectangle 41"/>
            <p:cNvSpPr>
              <a:spLocks noChangeArrowheads="1"/>
            </p:cNvSpPr>
            <p:nvPr/>
          </p:nvSpPr>
          <p:spPr bwMode="auto">
            <a:xfrm>
              <a:off x="912" y="2851"/>
              <a:ext cx="576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50202" name="Rectangle 42"/>
            <p:cNvSpPr>
              <a:spLocks noChangeArrowheads="1"/>
            </p:cNvSpPr>
            <p:nvPr/>
          </p:nvSpPr>
          <p:spPr bwMode="auto">
            <a:xfrm>
              <a:off x="1488" y="3072"/>
              <a:ext cx="895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360K</a:t>
              </a:r>
            </a:p>
          </p:txBody>
        </p:sp>
        <p:sp>
          <p:nvSpPr>
            <p:cNvPr id="50203" name="Rectangle 43"/>
            <p:cNvSpPr>
              <a:spLocks noChangeArrowheads="1"/>
            </p:cNvSpPr>
            <p:nvPr/>
          </p:nvSpPr>
          <p:spPr bwMode="auto">
            <a:xfrm>
              <a:off x="2352" y="3072"/>
              <a:ext cx="96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60K</a:t>
              </a:r>
            </a:p>
          </p:txBody>
        </p:sp>
        <p:sp>
          <p:nvSpPr>
            <p:cNvPr id="50204" name="Rectangle 44"/>
            <p:cNvSpPr>
              <a:spLocks noChangeArrowheads="1"/>
            </p:cNvSpPr>
            <p:nvPr/>
          </p:nvSpPr>
          <p:spPr bwMode="auto">
            <a:xfrm>
              <a:off x="3312" y="3072"/>
              <a:ext cx="48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50205" name="Rectangle 45"/>
            <p:cNvSpPr>
              <a:spLocks noChangeArrowheads="1"/>
            </p:cNvSpPr>
            <p:nvPr/>
          </p:nvSpPr>
          <p:spPr bwMode="auto">
            <a:xfrm>
              <a:off x="912" y="3072"/>
              <a:ext cx="576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50206" name="Rectangle 46"/>
            <p:cNvSpPr>
              <a:spLocks noChangeArrowheads="1"/>
            </p:cNvSpPr>
            <p:nvPr/>
          </p:nvSpPr>
          <p:spPr bwMode="auto">
            <a:xfrm>
              <a:off x="1488" y="3312"/>
              <a:ext cx="895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70K</a:t>
              </a:r>
            </a:p>
          </p:txBody>
        </p:sp>
        <p:sp>
          <p:nvSpPr>
            <p:cNvPr id="50207" name="Rectangle 47"/>
            <p:cNvSpPr>
              <a:spLocks noChangeArrowheads="1"/>
            </p:cNvSpPr>
            <p:nvPr/>
          </p:nvSpPr>
          <p:spPr bwMode="auto">
            <a:xfrm>
              <a:off x="2352" y="3312"/>
              <a:ext cx="96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110K</a:t>
              </a:r>
            </a:p>
          </p:txBody>
        </p:sp>
        <p:sp>
          <p:nvSpPr>
            <p:cNvPr id="50208" name="Rectangle 48"/>
            <p:cNvSpPr>
              <a:spLocks noChangeArrowheads="1"/>
            </p:cNvSpPr>
            <p:nvPr/>
          </p:nvSpPr>
          <p:spPr bwMode="auto">
            <a:xfrm>
              <a:off x="3312" y="3312"/>
              <a:ext cx="48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50209" name="Rectangle 49"/>
            <p:cNvSpPr>
              <a:spLocks noChangeArrowheads="1"/>
            </p:cNvSpPr>
            <p:nvPr/>
          </p:nvSpPr>
          <p:spPr bwMode="auto">
            <a:xfrm>
              <a:off x="912" y="3312"/>
              <a:ext cx="576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50210" name="Rectangle 50"/>
            <p:cNvSpPr>
              <a:spLocks noChangeArrowheads="1"/>
            </p:cNvSpPr>
            <p:nvPr/>
          </p:nvSpPr>
          <p:spPr bwMode="auto">
            <a:xfrm>
              <a:off x="1488" y="3552"/>
              <a:ext cx="895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460K</a:t>
              </a:r>
            </a:p>
          </p:txBody>
        </p:sp>
        <p:sp>
          <p:nvSpPr>
            <p:cNvPr id="50211" name="Rectangle 51"/>
            <p:cNvSpPr>
              <a:spLocks noChangeArrowheads="1"/>
            </p:cNvSpPr>
            <p:nvPr/>
          </p:nvSpPr>
          <p:spPr bwMode="auto">
            <a:xfrm>
              <a:off x="2352" y="3552"/>
              <a:ext cx="96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40K</a:t>
              </a:r>
            </a:p>
          </p:txBody>
        </p:sp>
        <p:sp>
          <p:nvSpPr>
            <p:cNvPr id="50212" name="Rectangle 52"/>
            <p:cNvSpPr>
              <a:spLocks noChangeArrowheads="1"/>
            </p:cNvSpPr>
            <p:nvPr/>
          </p:nvSpPr>
          <p:spPr bwMode="auto">
            <a:xfrm>
              <a:off x="3312" y="3552"/>
              <a:ext cx="48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50213" name="Rectangle 53"/>
            <p:cNvSpPr>
              <a:spLocks noChangeArrowheads="1"/>
            </p:cNvSpPr>
            <p:nvPr/>
          </p:nvSpPr>
          <p:spPr bwMode="auto">
            <a:xfrm>
              <a:off x="912" y="3552"/>
              <a:ext cx="576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</p:grpSp>
      <p:grpSp>
        <p:nvGrpSpPr>
          <p:cNvPr id="342070" name="Group 54"/>
          <p:cNvGrpSpPr>
            <a:grpSpLocks/>
          </p:cNvGrpSpPr>
          <p:nvPr/>
        </p:nvGrpSpPr>
        <p:grpSpPr bwMode="auto">
          <a:xfrm>
            <a:off x="584200" y="4038600"/>
            <a:ext cx="863600" cy="1905000"/>
            <a:chOff x="368" y="2592"/>
            <a:chExt cx="544" cy="1200"/>
          </a:xfrm>
        </p:grpSpPr>
        <p:sp>
          <p:nvSpPr>
            <p:cNvPr id="50192" name="Text Box 55"/>
            <p:cNvSpPr txBox="1">
              <a:spLocks noChangeArrowheads="1"/>
            </p:cNvSpPr>
            <p:nvPr/>
          </p:nvSpPr>
          <p:spPr bwMode="auto">
            <a:xfrm>
              <a:off x="368" y="2736"/>
              <a:ext cx="352" cy="91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进程段表</a:t>
              </a:r>
            </a:p>
          </p:txBody>
        </p:sp>
        <p:sp>
          <p:nvSpPr>
            <p:cNvPr id="50193" name="AutoShape 56"/>
            <p:cNvSpPr>
              <a:spLocks/>
            </p:cNvSpPr>
            <p:nvPr/>
          </p:nvSpPr>
          <p:spPr bwMode="auto">
            <a:xfrm>
              <a:off x="768" y="2592"/>
              <a:ext cx="144" cy="1200"/>
            </a:xfrm>
            <a:prstGeom prst="leftBrace">
              <a:avLst>
                <a:gd name="adj1" fmla="val 69444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grpSp>
        <p:nvGrpSpPr>
          <p:cNvPr id="342073" name="Group 57"/>
          <p:cNvGrpSpPr>
            <a:grpSpLocks/>
          </p:cNvGrpSpPr>
          <p:nvPr/>
        </p:nvGrpSpPr>
        <p:grpSpPr bwMode="auto">
          <a:xfrm>
            <a:off x="1143000" y="5949950"/>
            <a:ext cx="7696200" cy="603250"/>
            <a:chOff x="720" y="3748"/>
            <a:chExt cx="4848" cy="380"/>
          </a:xfrm>
        </p:grpSpPr>
        <p:sp>
          <p:nvSpPr>
            <p:cNvPr id="50190" name="Rectangle 58"/>
            <p:cNvSpPr>
              <a:spLocks noChangeArrowheads="1"/>
            </p:cNvSpPr>
            <p:nvPr/>
          </p:nvSpPr>
          <p:spPr bwMode="auto">
            <a:xfrm>
              <a:off x="720" y="3748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仍有内存分区表，内存分配算法等等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  <p:pic>
          <p:nvPicPr>
            <p:cNvPr id="50191" name="Picture 59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391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2076" name="Text Box 60"/>
          <p:cNvSpPr txBox="1">
            <a:spLocks noChangeArrowheads="1"/>
          </p:cNvSpPr>
          <p:nvPr/>
        </p:nvSpPr>
        <p:spPr bwMode="auto">
          <a:xfrm>
            <a:off x="3810000" y="330200"/>
            <a:ext cx="2895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0000"/>
                </a:solidFill>
              </a:rPr>
              <a:t>引入段表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7356475" y="1431925"/>
            <a:ext cx="1752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各个段可分散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2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2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2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2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4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4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/>
      <p:bldP spid="342029" grpId="0" animBg="1"/>
      <p:bldP spid="342076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分段的地址翻译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43043" name="Rectangle 3"/>
          <p:cNvSpPr>
            <a:spLocks noChangeArrowheads="1"/>
          </p:cNvSpPr>
          <p:nvPr/>
        </p:nvSpPr>
        <p:spPr bwMode="auto">
          <a:xfrm>
            <a:off x="762000" y="1192213"/>
            <a:ext cx="52578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来看一个例子</a:t>
            </a:r>
            <a:r>
              <a:rPr lang="en-US" altLang="zh-CN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343044" name="Group 4"/>
          <p:cNvGrpSpPr>
            <a:grpSpLocks/>
          </p:cNvGrpSpPr>
          <p:nvPr/>
        </p:nvGrpSpPr>
        <p:grpSpPr bwMode="auto">
          <a:xfrm>
            <a:off x="4191000" y="1208088"/>
            <a:ext cx="4659313" cy="1916112"/>
            <a:chOff x="2640" y="761"/>
            <a:chExt cx="2935" cy="1207"/>
          </a:xfrm>
        </p:grpSpPr>
        <p:sp>
          <p:nvSpPr>
            <p:cNvPr id="52267" name="Rectangle 5"/>
            <p:cNvSpPr>
              <a:spLocks noChangeArrowheads="1"/>
            </p:cNvSpPr>
            <p:nvPr/>
          </p:nvSpPr>
          <p:spPr bwMode="auto">
            <a:xfrm>
              <a:off x="3226" y="761"/>
              <a:ext cx="91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基址</a:t>
              </a:r>
            </a:p>
          </p:txBody>
        </p:sp>
        <p:sp>
          <p:nvSpPr>
            <p:cNvPr id="52268" name="Rectangle 6"/>
            <p:cNvSpPr>
              <a:spLocks noChangeArrowheads="1"/>
            </p:cNvSpPr>
            <p:nvPr/>
          </p:nvSpPr>
          <p:spPr bwMode="auto">
            <a:xfrm>
              <a:off x="4135" y="761"/>
              <a:ext cx="952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长度</a:t>
              </a:r>
            </a:p>
          </p:txBody>
        </p:sp>
        <p:sp>
          <p:nvSpPr>
            <p:cNvPr id="52269" name="Rectangle 7"/>
            <p:cNvSpPr>
              <a:spLocks noChangeArrowheads="1"/>
            </p:cNvSpPr>
            <p:nvPr/>
          </p:nvSpPr>
          <p:spPr bwMode="auto">
            <a:xfrm>
              <a:off x="5087" y="761"/>
              <a:ext cx="488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52270" name="Rectangle 8"/>
            <p:cNvSpPr>
              <a:spLocks noChangeArrowheads="1"/>
            </p:cNvSpPr>
            <p:nvPr/>
          </p:nvSpPr>
          <p:spPr bwMode="auto">
            <a:xfrm>
              <a:off x="2640" y="761"/>
              <a:ext cx="586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段号</a:t>
              </a:r>
            </a:p>
          </p:txBody>
        </p:sp>
        <p:sp>
          <p:nvSpPr>
            <p:cNvPr id="52271" name="Rectangle 9"/>
            <p:cNvSpPr>
              <a:spLocks noChangeArrowheads="1"/>
            </p:cNvSpPr>
            <p:nvPr/>
          </p:nvSpPr>
          <p:spPr bwMode="auto">
            <a:xfrm>
              <a:off x="3226" y="1027"/>
              <a:ext cx="91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0x4000</a:t>
              </a:r>
            </a:p>
          </p:txBody>
        </p:sp>
        <p:sp>
          <p:nvSpPr>
            <p:cNvPr id="52272" name="Rectangle 10"/>
            <p:cNvSpPr>
              <a:spLocks noChangeArrowheads="1"/>
            </p:cNvSpPr>
            <p:nvPr/>
          </p:nvSpPr>
          <p:spPr bwMode="auto">
            <a:xfrm>
              <a:off x="4135" y="1027"/>
              <a:ext cx="952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0x0800</a:t>
              </a:r>
            </a:p>
          </p:txBody>
        </p:sp>
        <p:sp>
          <p:nvSpPr>
            <p:cNvPr id="52273" name="Rectangle 11"/>
            <p:cNvSpPr>
              <a:spLocks noChangeArrowheads="1"/>
            </p:cNvSpPr>
            <p:nvPr/>
          </p:nvSpPr>
          <p:spPr bwMode="auto">
            <a:xfrm>
              <a:off x="5087" y="1027"/>
              <a:ext cx="488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52274" name="Rectangle 12"/>
            <p:cNvSpPr>
              <a:spLocks noChangeArrowheads="1"/>
            </p:cNvSpPr>
            <p:nvPr/>
          </p:nvSpPr>
          <p:spPr bwMode="auto">
            <a:xfrm>
              <a:off x="2640" y="1027"/>
              <a:ext cx="586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52275" name="Rectangle 13"/>
            <p:cNvSpPr>
              <a:spLocks noChangeArrowheads="1"/>
            </p:cNvSpPr>
            <p:nvPr/>
          </p:nvSpPr>
          <p:spPr bwMode="auto">
            <a:xfrm>
              <a:off x="3226" y="124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0x4800</a:t>
              </a:r>
            </a:p>
          </p:txBody>
        </p:sp>
        <p:sp>
          <p:nvSpPr>
            <p:cNvPr id="52276" name="Rectangle 14"/>
            <p:cNvSpPr>
              <a:spLocks noChangeArrowheads="1"/>
            </p:cNvSpPr>
            <p:nvPr/>
          </p:nvSpPr>
          <p:spPr bwMode="auto">
            <a:xfrm>
              <a:off x="4135" y="124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0x1400</a:t>
              </a:r>
            </a:p>
          </p:txBody>
        </p:sp>
        <p:sp>
          <p:nvSpPr>
            <p:cNvPr id="52277" name="Rectangle 15"/>
            <p:cNvSpPr>
              <a:spLocks noChangeArrowheads="1"/>
            </p:cNvSpPr>
            <p:nvPr/>
          </p:nvSpPr>
          <p:spPr bwMode="auto">
            <a:xfrm>
              <a:off x="5087" y="124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52278" name="Rectangle 16"/>
            <p:cNvSpPr>
              <a:spLocks noChangeArrowheads="1"/>
            </p:cNvSpPr>
            <p:nvPr/>
          </p:nvSpPr>
          <p:spPr bwMode="auto">
            <a:xfrm>
              <a:off x="2640" y="124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52279" name="Rectangle 17"/>
            <p:cNvSpPr>
              <a:spLocks noChangeArrowheads="1"/>
            </p:cNvSpPr>
            <p:nvPr/>
          </p:nvSpPr>
          <p:spPr bwMode="auto">
            <a:xfrm>
              <a:off x="3226" y="148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0xF000</a:t>
              </a:r>
            </a:p>
          </p:txBody>
        </p:sp>
        <p:sp>
          <p:nvSpPr>
            <p:cNvPr id="52280" name="Rectangle 18"/>
            <p:cNvSpPr>
              <a:spLocks noChangeArrowheads="1"/>
            </p:cNvSpPr>
            <p:nvPr/>
          </p:nvSpPr>
          <p:spPr bwMode="auto">
            <a:xfrm>
              <a:off x="4135" y="148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0x1000</a:t>
              </a:r>
            </a:p>
          </p:txBody>
        </p:sp>
        <p:sp>
          <p:nvSpPr>
            <p:cNvPr id="52281" name="Rectangle 19"/>
            <p:cNvSpPr>
              <a:spLocks noChangeArrowheads="1"/>
            </p:cNvSpPr>
            <p:nvPr/>
          </p:nvSpPr>
          <p:spPr bwMode="auto">
            <a:xfrm>
              <a:off x="5087" y="148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52282" name="Rectangle 20"/>
            <p:cNvSpPr>
              <a:spLocks noChangeArrowheads="1"/>
            </p:cNvSpPr>
            <p:nvPr/>
          </p:nvSpPr>
          <p:spPr bwMode="auto">
            <a:xfrm>
              <a:off x="2640" y="148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52283" name="Rectangle 21"/>
            <p:cNvSpPr>
              <a:spLocks noChangeArrowheads="1"/>
            </p:cNvSpPr>
            <p:nvPr/>
          </p:nvSpPr>
          <p:spPr bwMode="auto">
            <a:xfrm>
              <a:off x="3226" y="172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0x0000</a:t>
              </a:r>
            </a:p>
          </p:txBody>
        </p:sp>
        <p:sp>
          <p:nvSpPr>
            <p:cNvPr id="52284" name="Rectangle 22"/>
            <p:cNvSpPr>
              <a:spLocks noChangeArrowheads="1"/>
            </p:cNvSpPr>
            <p:nvPr/>
          </p:nvSpPr>
          <p:spPr bwMode="auto">
            <a:xfrm>
              <a:off x="4135" y="172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0x3000</a:t>
              </a:r>
            </a:p>
          </p:txBody>
        </p:sp>
        <p:sp>
          <p:nvSpPr>
            <p:cNvPr id="52285" name="Rectangle 23"/>
            <p:cNvSpPr>
              <a:spLocks noChangeArrowheads="1"/>
            </p:cNvSpPr>
            <p:nvPr/>
          </p:nvSpPr>
          <p:spPr bwMode="auto">
            <a:xfrm>
              <a:off x="5087" y="172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52286" name="Rectangle 24"/>
            <p:cNvSpPr>
              <a:spLocks noChangeArrowheads="1"/>
            </p:cNvSpPr>
            <p:nvPr/>
          </p:nvSpPr>
          <p:spPr bwMode="auto">
            <a:xfrm>
              <a:off x="2640" y="172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</p:grpSp>
      <p:grpSp>
        <p:nvGrpSpPr>
          <p:cNvPr id="343065" name="Group 25"/>
          <p:cNvGrpSpPr>
            <a:grpSpLocks/>
          </p:cNvGrpSpPr>
          <p:nvPr/>
        </p:nvGrpSpPr>
        <p:grpSpPr bwMode="auto">
          <a:xfrm>
            <a:off x="17463" y="1966913"/>
            <a:ext cx="4084637" cy="1149350"/>
            <a:chOff x="65" y="1239"/>
            <a:chExt cx="2394" cy="724"/>
          </a:xfrm>
        </p:grpSpPr>
        <p:sp>
          <p:nvSpPr>
            <p:cNvPr id="52260" name="Rectangle 26"/>
            <p:cNvSpPr>
              <a:spLocks noChangeArrowheads="1"/>
            </p:cNvSpPr>
            <p:nvPr/>
          </p:nvSpPr>
          <p:spPr bwMode="auto">
            <a:xfrm>
              <a:off x="538" y="1239"/>
              <a:ext cx="1863" cy="26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/>
                <a:t>Offset</a:t>
              </a:r>
            </a:p>
          </p:txBody>
        </p:sp>
        <p:sp>
          <p:nvSpPr>
            <p:cNvPr id="52261" name="Rectangle 27"/>
            <p:cNvSpPr>
              <a:spLocks noChangeArrowheads="1"/>
            </p:cNvSpPr>
            <p:nvPr/>
          </p:nvSpPr>
          <p:spPr bwMode="auto">
            <a:xfrm>
              <a:off x="165" y="1239"/>
              <a:ext cx="507" cy="262"/>
            </a:xfrm>
            <a:prstGeom prst="rect">
              <a:avLst/>
            </a:prstGeom>
            <a:solidFill>
              <a:srgbClr val="F8F8F8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/>
                <a:t>Seg#</a:t>
              </a:r>
            </a:p>
          </p:txBody>
        </p:sp>
        <p:sp>
          <p:nvSpPr>
            <p:cNvPr id="52262" name="Text Box 28"/>
            <p:cNvSpPr txBox="1">
              <a:spLocks noChangeArrowheads="1"/>
            </p:cNvSpPr>
            <p:nvPr/>
          </p:nvSpPr>
          <p:spPr bwMode="auto">
            <a:xfrm>
              <a:off x="2263" y="1488"/>
              <a:ext cx="19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52263" name="Text Box 29"/>
            <p:cNvSpPr txBox="1">
              <a:spLocks noChangeArrowheads="1"/>
            </p:cNvSpPr>
            <p:nvPr/>
          </p:nvSpPr>
          <p:spPr bwMode="auto">
            <a:xfrm>
              <a:off x="393" y="1520"/>
              <a:ext cx="28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14</a:t>
              </a:r>
            </a:p>
          </p:txBody>
        </p:sp>
        <p:sp>
          <p:nvSpPr>
            <p:cNvPr id="52264" name="Text Box 30"/>
            <p:cNvSpPr txBox="1">
              <a:spLocks noChangeArrowheads="1"/>
            </p:cNvSpPr>
            <p:nvPr/>
          </p:nvSpPr>
          <p:spPr bwMode="auto">
            <a:xfrm>
              <a:off x="586" y="1518"/>
              <a:ext cx="28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13</a:t>
              </a:r>
            </a:p>
          </p:txBody>
        </p:sp>
        <p:sp>
          <p:nvSpPr>
            <p:cNvPr id="52265" name="Text Box 31"/>
            <p:cNvSpPr txBox="1">
              <a:spLocks noChangeArrowheads="1"/>
            </p:cNvSpPr>
            <p:nvPr/>
          </p:nvSpPr>
          <p:spPr bwMode="auto">
            <a:xfrm>
              <a:off x="65" y="1532"/>
              <a:ext cx="28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15</a:t>
              </a:r>
            </a:p>
          </p:txBody>
        </p:sp>
        <p:sp>
          <p:nvSpPr>
            <p:cNvPr id="52266" name="Text Box 32"/>
            <p:cNvSpPr txBox="1">
              <a:spLocks noChangeArrowheads="1"/>
            </p:cNvSpPr>
            <p:nvPr/>
          </p:nvSpPr>
          <p:spPr bwMode="auto">
            <a:xfrm>
              <a:off x="625" y="1723"/>
              <a:ext cx="127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Comic Sans MS" panose="030F0702030302020204" pitchFamily="66" charset="0"/>
                </a:rPr>
                <a:t>逻辑地址格式</a:t>
              </a:r>
            </a:p>
          </p:txBody>
        </p:sp>
      </p:grpSp>
      <p:sp>
        <p:nvSpPr>
          <p:cNvPr id="343073" name="AutoShape 33"/>
          <p:cNvSpPr>
            <a:spLocks noChangeArrowheads="1"/>
          </p:cNvSpPr>
          <p:nvPr/>
        </p:nvSpPr>
        <p:spPr bwMode="auto">
          <a:xfrm rot="10800000">
            <a:off x="304800" y="3276600"/>
            <a:ext cx="3048000" cy="914400"/>
          </a:xfrm>
          <a:prstGeom prst="wedgeRoundRectCallout">
            <a:avLst>
              <a:gd name="adj1" fmla="val -14481"/>
              <a:gd name="adj2" fmla="val 7413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可以有多种格式，如</a:t>
            </a:r>
            <a:r>
              <a:rPr lang="en-US" altLang="zh-CN" sz="2400"/>
              <a:t>es:bx</a:t>
            </a:r>
            <a:r>
              <a:rPr lang="zh-CN" altLang="en-US" sz="2400"/>
              <a:t>，</a:t>
            </a:r>
            <a:r>
              <a:rPr lang="en-US" altLang="zh-CN" sz="2400"/>
              <a:t>cs:ip</a:t>
            </a:r>
            <a:r>
              <a:rPr lang="zh-CN" altLang="en-US" sz="2400"/>
              <a:t>等</a:t>
            </a:r>
          </a:p>
        </p:txBody>
      </p:sp>
      <p:grpSp>
        <p:nvGrpSpPr>
          <p:cNvPr id="343074" name="Group 34"/>
          <p:cNvGrpSpPr>
            <a:grpSpLocks/>
          </p:cNvGrpSpPr>
          <p:nvPr/>
        </p:nvGrpSpPr>
        <p:grpSpPr bwMode="auto">
          <a:xfrm>
            <a:off x="914400" y="4724400"/>
            <a:ext cx="4127500" cy="1066800"/>
            <a:chOff x="576" y="2976"/>
            <a:chExt cx="2600" cy="672"/>
          </a:xfrm>
        </p:grpSpPr>
        <p:sp>
          <p:nvSpPr>
            <p:cNvPr id="52257" name="Text Box 35"/>
            <p:cNvSpPr txBox="1">
              <a:spLocks noChangeArrowheads="1"/>
            </p:cNvSpPr>
            <p:nvPr/>
          </p:nvSpPr>
          <p:spPr bwMode="auto">
            <a:xfrm>
              <a:off x="576" y="2976"/>
              <a:ext cx="2592" cy="67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>
                  <a:latin typeface="Courier New" panose="02070309020205020404" pitchFamily="49" charset="0"/>
                </a:rPr>
                <a:t>mov ax, _var</a:t>
              </a:r>
              <a:br>
                <a:rPr lang="en-US" altLang="zh-CN" sz="2400">
                  <a:latin typeface="Courier New" panose="02070309020205020404" pitchFamily="49" charset="0"/>
                </a:rPr>
              </a:br>
              <a:r>
                <a:rPr lang="en-US" altLang="zh-CN" sz="2400">
                  <a:latin typeface="Courier New" panose="02070309020205020404" pitchFamily="49" charset="0"/>
                </a:rPr>
                <a:t>…	   …</a:t>
              </a:r>
            </a:p>
            <a:p>
              <a:pPr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>
                  <a:latin typeface="Courier New" panose="02070309020205020404" pitchFamily="49" charset="0"/>
                </a:rPr>
                <a:t>_var	dw 0x314159</a:t>
              </a:r>
            </a:p>
          </p:txBody>
        </p:sp>
        <p:sp>
          <p:nvSpPr>
            <p:cNvPr id="52258" name="Rectangle 36"/>
            <p:cNvSpPr>
              <a:spLocks noChangeArrowheads="1"/>
            </p:cNvSpPr>
            <p:nvPr/>
          </p:nvSpPr>
          <p:spPr bwMode="auto">
            <a:xfrm>
              <a:off x="2518" y="3360"/>
              <a:ext cx="658" cy="2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0x4050</a:t>
              </a:r>
            </a:p>
          </p:txBody>
        </p:sp>
        <p:sp>
          <p:nvSpPr>
            <p:cNvPr id="52259" name="Rectangle 37"/>
            <p:cNvSpPr>
              <a:spLocks noChangeArrowheads="1"/>
            </p:cNvSpPr>
            <p:nvPr/>
          </p:nvSpPr>
          <p:spPr bwMode="auto">
            <a:xfrm>
              <a:off x="2079" y="2976"/>
              <a:ext cx="569" cy="2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0x240</a:t>
              </a:r>
            </a:p>
          </p:txBody>
        </p:sp>
      </p:grpSp>
      <p:sp>
        <p:nvSpPr>
          <p:cNvPr id="343078" name="AutoShape 38"/>
          <p:cNvSpPr>
            <a:spLocks noChangeArrowheads="1"/>
          </p:cNvSpPr>
          <p:nvPr/>
        </p:nvSpPr>
        <p:spPr bwMode="auto">
          <a:xfrm>
            <a:off x="6172200" y="35814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43079" name="Group 39"/>
          <p:cNvGrpSpPr>
            <a:grpSpLocks/>
          </p:cNvGrpSpPr>
          <p:nvPr/>
        </p:nvGrpSpPr>
        <p:grpSpPr bwMode="auto">
          <a:xfrm>
            <a:off x="3657600" y="3429000"/>
            <a:ext cx="2438400" cy="466725"/>
            <a:chOff x="2304" y="2160"/>
            <a:chExt cx="1536" cy="294"/>
          </a:xfrm>
        </p:grpSpPr>
        <p:sp>
          <p:nvSpPr>
            <p:cNvPr id="52255" name="Rectangle 40"/>
            <p:cNvSpPr>
              <a:spLocks noChangeArrowheads="1"/>
            </p:cNvSpPr>
            <p:nvPr/>
          </p:nvSpPr>
          <p:spPr bwMode="auto">
            <a:xfrm>
              <a:off x="2880" y="2160"/>
              <a:ext cx="96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0x240</a:t>
              </a:r>
            </a:p>
          </p:txBody>
        </p:sp>
        <p:sp>
          <p:nvSpPr>
            <p:cNvPr id="52256" name="Rectangle 41"/>
            <p:cNvSpPr>
              <a:spLocks noChangeArrowheads="1"/>
            </p:cNvSpPr>
            <p:nvPr/>
          </p:nvSpPr>
          <p:spPr bwMode="auto">
            <a:xfrm>
              <a:off x="2304" y="2162"/>
              <a:ext cx="5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PC =</a:t>
              </a:r>
            </a:p>
          </p:txBody>
        </p:sp>
      </p:grpSp>
      <p:sp>
        <p:nvSpPr>
          <p:cNvPr id="343082" name="Rectangle 42"/>
          <p:cNvSpPr>
            <a:spLocks noChangeArrowheads="1"/>
          </p:cNvSpPr>
          <p:nvPr/>
        </p:nvSpPr>
        <p:spPr bwMode="auto">
          <a:xfrm>
            <a:off x="6553200" y="3429000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段号</a:t>
            </a:r>
            <a:r>
              <a:rPr lang="en-US" altLang="zh-CN" sz="2400">
                <a:solidFill>
                  <a:srgbClr val="FF0000"/>
                </a:solidFill>
              </a:rPr>
              <a:t>:0, </a:t>
            </a:r>
            <a:r>
              <a:rPr lang="zh-CN" altLang="en-US" sz="2400">
                <a:solidFill>
                  <a:srgbClr val="FF0000"/>
                </a:solidFill>
              </a:rPr>
              <a:t>偏移</a:t>
            </a:r>
            <a:r>
              <a:rPr lang="en-US" altLang="zh-CN" sz="2400">
                <a:solidFill>
                  <a:srgbClr val="FF0000"/>
                </a:solidFill>
              </a:rPr>
              <a:t>240</a:t>
            </a:r>
          </a:p>
        </p:txBody>
      </p:sp>
      <p:sp>
        <p:nvSpPr>
          <p:cNvPr id="343083" name="Freeform 43"/>
          <p:cNvSpPr>
            <a:spLocks/>
          </p:cNvSpPr>
          <p:nvPr/>
        </p:nvSpPr>
        <p:spPr bwMode="auto">
          <a:xfrm>
            <a:off x="4876800" y="1752600"/>
            <a:ext cx="1676400" cy="1752600"/>
          </a:xfrm>
          <a:custGeom>
            <a:avLst/>
            <a:gdLst>
              <a:gd name="T0" fmla="*/ 0 w 1056"/>
              <a:gd name="T1" fmla="*/ 0 h 1104"/>
              <a:gd name="T2" fmla="*/ 2147483646 w 1056"/>
              <a:gd name="T3" fmla="*/ 2147483646 h 1104"/>
              <a:gd name="T4" fmla="*/ 2147483646 w 1056"/>
              <a:gd name="T5" fmla="*/ 2147483646 h 11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56" h="1104">
                <a:moveTo>
                  <a:pt x="0" y="0"/>
                </a:moveTo>
                <a:cubicBezTo>
                  <a:pt x="56" y="340"/>
                  <a:pt x="112" y="680"/>
                  <a:pt x="288" y="864"/>
                </a:cubicBezTo>
                <a:cubicBezTo>
                  <a:pt x="464" y="1048"/>
                  <a:pt x="760" y="1076"/>
                  <a:pt x="1056" y="1104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3084" name="AutoShape 44"/>
          <p:cNvSpPr>
            <a:spLocks noChangeArrowheads="1"/>
          </p:cNvSpPr>
          <p:nvPr/>
        </p:nvSpPr>
        <p:spPr bwMode="auto">
          <a:xfrm rot="16200000" flipH="1">
            <a:off x="7543800" y="40386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43085" name="Rectangle 45"/>
          <p:cNvSpPr>
            <a:spLocks noChangeArrowheads="1"/>
          </p:cNvSpPr>
          <p:nvPr/>
        </p:nvSpPr>
        <p:spPr bwMode="auto">
          <a:xfrm>
            <a:off x="6553200" y="5172075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0x4000+240</a:t>
            </a:r>
          </a:p>
        </p:txBody>
      </p:sp>
      <p:grpSp>
        <p:nvGrpSpPr>
          <p:cNvPr id="343086" name="Group 46"/>
          <p:cNvGrpSpPr>
            <a:grpSpLocks/>
          </p:cNvGrpSpPr>
          <p:nvPr/>
        </p:nvGrpSpPr>
        <p:grpSpPr bwMode="auto">
          <a:xfrm>
            <a:off x="6197600" y="1752600"/>
            <a:ext cx="2546350" cy="3048000"/>
            <a:chOff x="3904" y="1104"/>
            <a:chExt cx="1604" cy="1920"/>
          </a:xfrm>
        </p:grpSpPr>
        <p:sp>
          <p:nvSpPr>
            <p:cNvPr id="52250" name="Oval 47"/>
            <p:cNvSpPr>
              <a:spLocks noChangeArrowheads="1"/>
            </p:cNvSpPr>
            <p:nvPr/>
          </p:nvSpPr>
          <p:spPr bwMode="auto">
            <a:xfrm>
              <a:off x="4656" y="2698"/>
              <a:ext cx="358" cy="32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4000">
                  <a:latin typeface="Comic Sans MS" panose="030F0702030302020204" pitchFamily="66" charset="0"/>
                </a:rPr>
                <a:t>&lt;</a:t>
              </a:r>
            </a:p>
          </p:txBody>
        </p:sp>
        <p:grpSp>
          <p:nvGrpSpPr>
            <p:cNvPr id="52251" name="Group 48"/>
            <p:cNvGrpSpPr>
              <a:grpSpLocks/>
            </p:cNvGrpSpPr>
            <p:nvPr/>
          </p:nvGrpSpPr>
          <p:grpSpPr bwMode="auto">
            <a:xfrm>
              <a:off x="5008" y="2566"/>
              <a:ext cx="500" cy="341"/>
              <a:chOff x="5008" y="2566"/>
              <a:chExt cx="500" cy="341"/>
            </a:xfrm>
          </p:grpSpPr>
          <p:sp>
            <p:nvSpPr>
              <p:cNvPr id="52253" name="Text Box 49"/>
              <p:cNvSpPr txBox="1">
                <a:spLocks noChangeArrowheads="1"/>
              </p:cNvSpPr>
              <p:nvPr/>
            </p:nvSpPr>
            <p:spPr bwMode="auto">
              <a:xfrm>
                <a:off x="5008" y="2566"/>
                <a:ext cx="500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zh-CN" altLang="en-US" sz="2400">
                    <a:latin typeface="Comic Sans MS" panose="030F0702030302020204" pitchFamily="66" charset="0"/>
                  </a:rPr>
                  <a:t>异常</a:t>
                </a:r>
              </a:p>
            </p:txBody>
          </p:sp>
          <p:sp>
            <p:nvSpPr>
              <p:cNvPr id="52254" name="AutoShape 50"/>
              <p:cNvSpPr>
                <a:spLocks noChangeArrowheads="1"/>
              </p:cNvSpPr>
              <p:nvPr/>
            </p:nvSpPr>
            <p:spPr bwMode="auto">
              <a:xfrm>
                <a:off x="5040" y="2811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</p:grpSp>
        <p:sp>
          <p:nvSpPr>
            <p:cNvPr id="52252" name="Freeform 51"/>
            <p:cNvSpPr>
              <a:spLocks/>
            </p:cNvSpPr>
            <p:nvPr/>
          </p:nvSpPr>
          <p:spPr bwMode="auto">
            <a:xfrm>
              <a:off x="3904" y="1104"/>
              <a:ext cx="752" cy="1776"/>
            </a:xfrm>
            <a:custGeom>
              <a:avLst/>
              <a:gdLst>
                <a:gd name="T0" fmla="*/ 368 w 752"/>
                <a:gd name="T1" fmla="*/ 0 h 1776"/>
                <a:gd name="T2" fmla="*/ 32 w 752"/>
                <a:gd name="T3" fmla="*/ 960 h 1776"/>
                <a:gd name="T4" fmla="*/ 176 w 752"/>
                <a:gd name="T5" fmla="*/ 1632 h 1776"/>
                <a:gd name="T6" fmla="*/ 752 w 752"/>
                <a:gd name="T7" fmla="*/ 1776 h 17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2" h="1776">
                  <a:moveTo>
                    <a:pt x="368" y="0"/>
                  </a:moveTo>
                  <a:cubicBezTo>
                    <a:pt x="216" y="344"/>
                    <a:pt x="64" y="688"/>
                    <a:pt x="32" y="960"/>
                  </a:cubicBezTo>
                  <a:cubicBezTo>
                    <a:pt x="0" y="1232"/>
                    <a:pt x="56" y="1496"/>
                    <a:pt x="176" y="1632"/>
                  </a:cubicBezTo>
                  <a:cubicBezTo>
                    <a:pt x="296" y="1768"/>
                    <a:pt x="524" y="1772"/>
                    <a:pt x="752" y="1776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3092" name="AutoShape 52"/>
          <p:cNvSpPr>
            <a:spLocks noChangeArrowheads="1"/>
          </p:cNvSpPr>
          <p:nvPr/>
        </p:nvSpPr>
        <p:spPr bwMode="auto">
          <a:xfrm rot="16200000" flipH="1">
            <a:off x="7543800" y="4924425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43093" name="Group 53"/>
          <p:cNvGrpSpPr>
            <a:grpSpLocks/>
          </p:cNvGrpSpPr>
          <p:nvPr/>
        </p:nvGrpSpPr>
        <p:grpSpPr bwMode="auto">
          <a:xfrm>
            <a:off x="4191000" y="4876800"/>
            <a:ext cx="2743200" cy="609600"/>
            <a:chOff x="2640" y="3072"/>
            <a:chExt cx="1728" cy="384"/>
          </a:xfrm>
        </p:grpSpPr>
        <p:sp>
          <p:nvSpPr>
            <p:cNvPr id="52248" name="Line 54"/>
            <p:cNvSpPr>
              <a:spLocks noChangeShapeType="1"/>
            </p:cNvSpPr>
            <p:nvPr/>
          </p:nvSpPr>
          <p:spPr bwMode="auto">
            <a:xfrm flipH="1" flipV="1">
              <a:off x="2640" y="3120"/>
              <a:ext cx="1440" cy="336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zh-CN" altLang="en-US"/>
            </a:p>
          </p:txBody>
        </p:sp>
        <p:sp>
          <p:nvSpPr>
            <p:cNvPr id="52249" name="Text Box 55"/>
            <p:cNvSpPr txBox="1">
              <a:spLocks noChangeArrowheads="1"/>
            </p:cNvSpPr>
            <p:nvPr/>
          </p:nvSpPr>
          <p:spPr bwMode="auto">
            <a:xfrm rot="681010">
              <a:off x="3216" y="3072"/>
              <a:ext cx="11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hlink"/>
                  </a:solidFill>
                </a:rPr>
                <a:t>取出指令</a:t>
              </a:r>
            </a:p>
          </p:txBody>
        </p:sp>
      </p:grpSp>
      <p:sp>
        <p:nvSpPr>
          <p:cNvPr id="343096" name="Rectangle 56"/>
          <p:cNvSpPr>
            <a:spLocks noChangeArrowheads="1"/>
          </p:cNvSpPr>
          <p:nvPr/>
        </p:nvSpPr>
        <p:spPr bwMode="auto">
          <a:xfrm>
            <a:off x="-76200" y="4724400"/>
            <a:ext cx="1031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0x4240</a:t>
            </a:r>
          </a:p>
        </p:txBody>
      </p:sp>
      <p:sp>
        <p:nvSpPr>
          <p:cNvPr id="343097" name="AutoShape 57"/>
          <p:cNvSpPr>
            <a:spLocks noChangeArrowheads="1"/>
          </p:cNvSpPr>
          <p:nvPr/>
        </p:nvSpPr>
        <p:spPr bwMode="auto">
          <a:xfrm rot="10800000">
            <a:off x="3429000" y="4038600"/>
            <a:ext cx="1905000" cy="533400"/>
          </a:xfrm>
          <a:prstGeom prst="wedgeRoundRectCallout">
            <a:avLst>
              <a:gd name="adj1" fmla="val 35333"/>
              <a:gd name="adj2" fmla="val -8899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逻辑地址</a:t>
            </a:r>
          </a:p>
        </p:txBody>
      </p:sp>
      <p:sp>
        <p:nvSpPr>
          <p:cNvPr id="343098" name="AutoShape 58"/>
          <p:cNvSpPr>
            <a:spLocks noChangeArrowheads="1"/>
          </p:cNvSpPr>
          <p:nvPr/>
        </p:nvSpPr>
        <p:spPr bwMode="auto">
          <a:xfrm rot="10800000">
            <a:off x="6705600" y="5791200"/>
            <a:ext cx="1905000" cy="533400"/>
          </a:xfrm>
          <a:prstGeom prst="wedgeRoundRectCallout">
            <a:avLst>
              <a:gd name="adj1" fmla="val -10421"/>
              <a:gd name="adj2" fmla="val 9404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物理地址</a:t>
            </a:r>
          </a:p>
        </p:txBody>
      </p:sp>
      <p:sp>
        <p:nvSpPr>
          <p:cNvPr id="343099" name="Rectangle 59"/>
          <p:cNvSpPr>
            <a:spLocks noChangeArrowheads="1"/>
          </p:cNvSpPr>
          <p:nvPr/>
        </p:nvSpPr>
        <p:spPr bwMode="auto">
          <a:xfrm>
            <a:off x="6400800" y="4699000"/>
            <a:ext cx="1189038" cy="406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800&gt;240</a:t>
            </a:r>
          </a:p>
        </p:txBody>
      </p:sp>
      <p:grpSp>
        <p:nvGrpSpPr>
          <p:cNvPr id="343100" name="Group 60"/>
          <p:cNvGrpSpPr>
            <a:grpSpLocks/>
          </p:cNvGrpSpPr>
          <p:nvPr/>
        </p:nvGrpSpPr>
        <p:grpSpPr bwMode="auto">
          <a:xfrm>
            <a:off x="1143000" y="5949950"/>
            <a:ext cx="7696200" cy="603250"/>
            <a:chOff x="720" y="3748"/>
            <a:chExt cx="4848" cy="380"/>
          </a:xfrm>
        </p:grpSpPr>
        <p:sp>
          <p:nvSpPr>
            <p:cNvPr id="52246" name="Rectangle 61"/>
            <p:cNvSpPr>
              <a:spLocks noChangeArrowheads="1"/>
            </p:cNvSpPr>
            <p:nvPr/>
          </p:nvSpPr>
          <p:spPr bwMode="auto">
            <a:xfrm>
              <a:off x="720" y="3748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同样可算出</a:t>
              </a:r>
              <a:r>
                <a:rPr lang="en-US" altLang="zh-CN" sz="2400"/>
                <a:t>_var</a:t>
              </a:r>
              <a:r>
                <a:rPr lang="zh-CN" altLang="en-US" sz="2400"/>
                <a:t>应该在</a:t>
              </a:r>
              <a:r>
                <a:rPr lang="en-US" altLang="zh-CN" sz="2400"/>
                <a:t>0x4850</a:t>
              </a:r>
              <a:r>
                <a:rPr lang="zh-CN" altLang="en-US" sz="2400"/>
                <a:t>处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  <p:pic>
          <p:nvPicPr>
            <p:cNvPr id="52247" name="Picture 62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391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4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4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4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4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4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4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/>
      <p:bldP spid="343073" grpId="0" animBg="1"/>
      <p:bldP spid="343078" grpId="0" animBg="1"/>
      <p:bldP spid="343082" grpId="0" animBg="1"/>
      <p:bldP spid="343083" grpId="0" animBg="1"/>
      <p:bldP spid="343084" grpId="0" animBg="1"/>
      <p:bldP spid="343085" grpId="0" animBg="1"/>
      <p:bldP spid="343092" grpId="0" animBg="1"/>
      <p:bldP spid="343096" grpId="0"/>
      <p:bldP spid="343097" grpId="0" animBg="1"/>
      <p:bldP spid="343098" grpId="0" animBg="1"/>
      <p:bldP spid="3430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分段的地址翻译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43043" name="Rectangle 3"/>
          <p:cNvSpPr>
            <a:spLocks noChangeArrowheads="1"/>
          </p:cNvSpPr>
          <p:nvPr/>
        </p:nvSpPr>
        <p:spPr bwMode="auto">
          <a:xfrm>
            <a:off x="762000" y="1192213"/>
            <a:ext cx="52578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来看一个例子</a:t>
            </a:r>
            <a:r>
              <a:rPr lang="en-US" altLang="zh-CN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343044" name="Group 4"/>
          <p:cNvGrpSpPr>
            <a:grpSpLocks/>
          </p:cNvGrpSpPr>
          <p:nvPr/>
        </p:nvGrpSpPr>
        <p:grpSpPr bwMode="auto">
          <a:xfrm>
            <a:off x="4191000" y="1208088"/>
            <a:ext cx="4659313" cy="1916112"/>
            <a:chOff x="2640" y="761"/>
            <a:chExt cx="2935" cy="1207"/>
          </a:xfrm>
        </p:grpSpPr>
        <p:sp>
          <p:nvSpPr>
            <p:cNvPr id="53291" name="Rectangle 5"/>
            <p:cNvSpPr>
              <a:spLocks noChangeArrowheads="1"/>
            </p:cNvSpPr>
            <p:nvPr/>
          </p:nvSpPr>
          <p:spPr bwMode="auto">
            <a:xfrm>
              <a:off x="3226" y="761"/>
              <a:ext cx="91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基址</a:t>
              </a:r>
            </a:p>
          </p:txBody>
        </p:sp>
        <p:sp>
          <p:nvSpPr>
            <p:cNvPr id="53292" name="Rectangle 6"/>
            <p:cNvSpPr>
              <a:spLocks noChangeArrowheads="1"/>
            </p:cNvSpPr>
            <p:nvPr/>
          </p:nvSpPr>
          <p:spPr bwMode="auto">
            <a:xfrm>
              <a:off x="4135" y="761"/>
              <a:ext cx="952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长度</a:t>
              </a:r>
            </a:p>
          </p:txBody>
        </p:sp>
        <p:sp>
          <p:nvSpPr>
            <p:cNvPr id="53293" name="Rectangle 7"/>
            <p:cNvSpPr>
              <a:spLocks noChangeArrowheads="1"/>
            </p:cNvSpPr>
            <p:nvPr/>
          </p:nvSpPr>
          <p:spPr bwMode="auto">
            <a:xfrm>
              <a:off x="5087" y="761"/>
              <a:ext cx="488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53294" name="Rectangle 8"/>
            <p:cNvSpPr>
              <a:spLocks noChangeArrowheads="1"/>
            </p:cNvSpPr>
            <p:nvPr/>
          </p:nvSpPr>
          <p:spPr bwMode="auto">
            <a:xfrm>
              <a:off x="2640" y="761"/>
              <a:ext cx="586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段号</a:t>
              </a:r>
            </a:p>
          </p:txBody>
        </p:sp>
        <p:sp>
          <p:nvSpPr>
            <p:cNvPr id="53295" name="Rectangle 9"/>
            <p:cNvSpPr>
              <a:spLocks noChangeArrowheads="1"/>
            </p:cNvSpPr>
            <p:nvPr/>
          </p:nvSpPr>
          <p:spPr bwMode="auto">
            <a:xfrm>
              <a:off x="3226" y="1027"/>
              <a:ext cx="91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0x4000</a:t>
              </a:r>
            </a:p>
          </p:txBody>
        </p:sp>
        <p:sp>
          <p:nvSpPr>
            <p:cNvPr id="53296" name="Rectangle 10"/>
            <p:cNvSpPr>
              <a:spLocks noChangeArrowheads="1"/>
            </p:cNvSpPr>
            <p:nvPr/>
          </p:nvSpPr>
          <p:spPr bwMode="auto">
            <a:xfrm>
              <a:off x="4135" y="1027"/>
              <a:ext cx="952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0x0800</a:t>
              </a:r>
            </a:p>
          </p:txBody>
        </p:sp>
        <p:sp>
          <p:nvSpPr>
            <p:cNvPr id="53297" name="Rectangle 11"/>
            <p:cNvSpPr>
              <a:spLocks noChangeArrowheads="1"/>
            </p:cNvSpPr>
            <p:nvPr/>
          </p:nvSpPr>
          <p:spPr bwMode="auto">
            <a:xfrm>
              <a:off x="5087" y="1027"/>
              <a:ext cx="488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53298" name="Rectangle 12"/>
            <p:cNvSpPr>
              <a:spLocks noChangeArrowheads="1"/>
            </p:cNvSpPr>
            <p:nvPr/>
          </p:nvSpPr>
          <p:spPr bwMode="auto">
            <a:xfrm>
              <a:off x="2640" y="1027"/>
              <a:ext cx="586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53299" name="Rectangle 13"/>
            <p:cNvSpPr>
              <a:spLocks noChangeArrowheads="1"/>
            </p:cNvSpPr>
            <p:nvPr/>
          </p:nvSpPr>
          <p:spPr bwMode="auto">
            <a:xfrm>
              <a:off x="3226" y="124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0x4800</a:t>
              </a:r>
            </a:p>
          </p:txBody>
        </p:sp>
        <p:sp>
          <p:nvSpPr>
            <p:cNvPr id="53300" name="Rectangle 14"/>
            <p:cNvSpPr>
              <a:spLocks noChangeArrowheads="1"/>
            </p:cNvSpPr>
            <p:nvPr/>
          </p:nvSpPr>
          <p:spPr bwMode="auto">
            <a:xfrm>
              <a:off x="4135" y="124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0x1400</a:t>
              </a:r>
            </a:p>
          </p:txBody>
        </p:sp>
        <p:sp>
          <p:nvSpPr>
            <p:cNvPr id="53301" name="Rectangle 15"/>
            <p:cNvSpPr>
              <a:spLocks noChangeArrowheads="1"/>
            </p:cNvSpPr>
            <p:nvPr/>
          </p:nvSpPr>
          <p:spPr bwMode="auto">
            <a:xfrm>
              <a:off x="5087" y="124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53302" name="Rectangle 16"/>
            <p:cNvSpPr>
              <a:spLocks noChangeArrowheads="1"/>
            </p:cNvSpPr>
            <p:nvPr/>
          </p:nvSpPr>
          <p:spPr bwMode="auto">
            <a:xfrm>
              <a:off x="2640" y="124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53303" name="Rectangle 17"/>
            <p:cNvSpPr>
              <a:spLocks noChangeArrowheads="1"/>
            </p:cNvSpPr>
            <p:nvPr/>
          </p:nvSpPr>
          <p:spPr bwMode="auto">
            <a:xfrm>
              <a:off x="3226" y="148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0xF000</a:t>
              </a:r>
            </a:p>
          </p:txBody>
        </p:sp>
        <p:sp>
          <p:nvSpPr>
            <p:cNvPr id="53304" name="Rectangle 18"/>
            <p:cNvSpPr>
              <a:spLocks noChangeArrowheads="1"/>
            </p:cNvSpPr>
            <p:nvPr/>
          </p:nvSpPr>
          <p:spPr bwMode="auto">
            <a:xfrm>
              <a:off x="4135" y="148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0x1000</a:t>
              </a:r>
            </a:p>
          </p:txBody>
        </p:sp>
        <p:sp>
          <p:nvSpPr>
            <p:cNvPr id="53305" name="Rectangle 19"/>
            <p:cNvSpPr>
              <a:spLocks noChangeArrowheads="1"/>
            </p:cNvSpPr>
            <p:nvPr/>
          </p:nvSpPr>
          <p:spPr bwMode="auto">
            <a:xfrm>
              <a:off x="5087" y="148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53306" name="Rectangle 20"/>
            <p:cNvSpPr>
              <a:spLocks noChangeArrowheads="1"/>
            </p:cNvSpPr>
            <p:nvPr/>
          </p:nvSpPr>
          <p:spPr bwMode="auto">
            <a:xfrm>
              <a:off x="2640" y="148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53307" name="Rectangle 21"/>
            <p:cNvSpPr>
              <a:spLocks noChangeArrowheads="1"/>
            </p:cNvSpPr>
            <p:nvPr/>
          </p:nvSpPr>
          <p:spPr bwMode="auto">
            <a:xfrm>
              <a:off x="3226" y="172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0x0000</a:t>
              </a:r>
            </a:p>
          </p:txBody>
        </p:sp>
        <p:sp>
          <p:nvSpPr>
            <p:cNvPr id="53308" name="Rectangle 22"/>
            <p:cNvSpPr>
              <a:spLocks noChangeArrowheads="1"/>
            </p:cNvSpPr>
            <p:nvPr/>
          </p:nvSpPr>
          <p:spPr bwMode="auto">
            <a:xfrm>
              <a:off x="4135" y="172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0x3000</a:t>
              </a:r>
            </a:p>
          </p:txBody>
        </p:sp>
        <p:sp>
          <p:nvSpPr>
            <p:cNvPr id="53309" name="Rectangle 23"/>
            <p:cNvSpPr>
              <a:spLocks noChangeArrowheads="1"/>
            </p:cNvSpPr>
            <p:nvPr/>
          </p:nvSpPr>
          <p:spPr bwMode="auto">
            <a:xfrm>
              <a:off x="5087" y="172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53310" name="Rectangle 24"/>
            <p:cNvSpPr>
              <a:spLocks noChangeArrowheads="1"/>
            </p:cNvSpPr>
            <p:nvPr/>
          </p:nvSpPr>
          <p:spPr bwMode="auto">
            <a:xfrm>
              <a:off x="2640" y="172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</p:grpSp>
      <p:grpSp>
        <p:nvGrpSpPr>
          <p:cNvPr id="343065" name="Group 25"/>
          <p:cNvGrpSpPr>
            <a:grpSpLocks/>
          </p:cNvGrpSpPr>
          <p:nvPr/>
        </p:nvGrpSpPr>
        <p:grpSpPr bwMode="auto">
          <a:xfrm>
            <a:off x="17463" y="1966913"/>
            <a:ext cx="4084637" cy="1149350"/>
            <a:chOff x="65" y="1239"/>
            <a:chExt cx="2394" cy="724"/>
          </a:xfrm>
        </p:grpSpPr>
        <p:sp>
          <p:nvSpPr>
            <p:cNvPr id="53284" name="Rectangle 26"/>
            <p:cNvSpPr>
              <a:spLocks noChangeArrowheads="1"/>
            </p:cNvSpPr>
            <p:nvPr/>
          </p:nvSpPr>
          <p:spPr bwMode="auto">
            <a:xfrm>
              <a:off x="538" y="1239"/>
              <a:ext cx="1863" cy="26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/>
                <a:t>Offset</a:t>
              </a:r>
            </a:p>
          </p:txBody>
        </p:sp>
        <p:sp>
          <p:nvSpPr>
            <p:cNvPr id="53285" name="Rectangle 27"/>
            <p:cNvSpPr>
              <a:spLocks noChangeArrowheads="1"/>
            </p:cNvSpPr>
            <p:nvPr/>
          </p:nvSpPr>
          <p:spPr bwMode="auto">
            <a:xfrm>
              <a:off x="165" y="1239"/>
              <a:ext cx="507" cy="262"/>
            </a:xfrm>
            <a:prstGeom prst="rect">
              <a:avLst/>
            </a:prstGeom>
            <a:solidFill>
              <a:srgbClr val="F8F8F8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/>
                <a:t>Seg#</a:t>
              </a:r>
            </a:p>
          </p:txBody>
        </p:sp>
        <p:sp>
          <p:nvSpPr>
            <p:cNvPr id="53286" name="Text Box 28"/>
            <p:cNvSpPr txBox="1">
              <a:spLocks noChangeArrowheads="1"/>
            </p:cNvSpPr>
            <p:nvPr/>
          </p:nvSpPr>
          <p:spPr bwMode="auto">
            <a:xfrm>
              <a:off x="2263" y="1488"/>
              <a:ext cx="19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53287" name="Text Box 29"/>
            <p:cNvSpPr txBox="1">
              <a:spLocks noChangeArrowheads="1"/>
            </p:cNvSpPr>
            <p:nvPr/>
          </p:nvSpPr>
          <p:spPr bwMode="auto">
            <a:xfrm>
              <a:off x="393" y="1520"/>
              <a:ext cx="28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14</a:t>
              </a:r>
            </a:p>
          </p:txBody>
        </p:sp>
        <p:sp>
          <p:nvSpPr>
            <p:cNvPr id="53288" name="Text Box 30"/>
            <p:cNvSpPr txBox="1">
              <a:spLocks noChangeArrowheads="1"/>
            </p:cNvSpPr>
            <p:nvPr/>
          </p:nvSpPr>
          <p:spPr bwMode="auto">
            <a:xfrm>
              <a:off x="586" y="1518"/>
              <a:ext cx="28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13</a:t>
              </a:r>
            </a:p>
          </p:txBody>
        </p:sp>
        <p:sp>
          <p:nvSpPr>
            <p:cNvPr id="53289" name="Text Box 31"/>
            <p:cNvSpPr txBox="1">
              <a:spLocks noChangeArrowheads="1"/>
            </p:cNvSpPr>
            <p:nvPr/>
          </p:nvSpPr>
          <p:spPr bwMode="auto">
            <a:xfrm>
              <a:off x="65" y="1532"/>
              <a:ext cx="28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15</a:t>
              </a:r>
            </a:p>
          </p:txBody>
        </p:sp>
        <p:sp>
          <p:nvSpPr>
            <p:cNvPr id="53290" name="Text Box 32"/>
            <p:cNvSpPr txBox="1">
              <a:spLocks noChangeArrowheads="1"/>
            </p:cNvSpPr>
            <p:nvPr/>
          </p:nvSpPr>
          <p:spPr bwMode="auto">
            <a:xfrm>
              <a:off x="625" y="1723"/>
              <a:ext cx="127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Comic Sans MS" panose="030F0702030302020204" pitchFamily="66" charset="0"/>
                </a:rPr>
                <a:t>逻辑地址格式</a:t>
              </a:r>
            </a:p>
          </p:txBody>
        </p:sp>
      </p:grpSp>
      <p:sp>
        <p:nvSpPr>
          <p:cNvPr id="343073" name="AutoShape 33"/>
          <p:cNvSpPr>
            <a:spLocks noChangeArrowheads="1"/>
          </p:cNvSpPr>
          <p:nvPr/>
        </p:nvSpPr>
        <p:spPr bwMode="auto">
          <a:xfrm rot="10800000">
            <a:off x="304800" y="3276600"/>
            <a:ext cx="3048000" cy="914400"/>
          </a:xfrm>
          <a:prstGeom prst="wedgeRoundRectCallout">
            <a:avLst>
              <a:gd name="adj1" fmla="val -14481"/>
              <a:gd name="adj2" fmla="val 7413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可以有多种格式，如</a:t>
            </a:r>
            <a:r>
              <a:rPr lang="en-US" altLang="zh-CN" sz="2400"/>
              <a:t>es:bx</a:t>
            </a:r>
            <a:r>
              <a:rPr lang="zh-CN" altLang="en-US" sz="2400"/>
              <a:t>等</a:t>
            </a:r>
          </a:p>
        </p:txBody>
      </p:sp>
      <p:grpSp>
        <p:nvGrpSpPr>
          <p:cNvPr id="343074" name="Group 34"/>
          <p:cNvGrpSpPr>
            <a:grpSpLocks/>
          </p:cNvGrpSpPr>
          <p:nvPr/>
        </p:nvGrpSpPr>
        <p:grpSpPr bwMode="auto">
          <a:xfrm>
            <a:off x="914400" y="4724400"/>
            <a:ext cx="4127500" cy="1066800"/>
            <a:chOff x="576" y="2976"/>
            <a:chExt cx="2600" cy="672"/>
          </a:xfrm>
        </p:grpSpPr>
        <p:sp>
          <p:nvSpPr>
            <p:cNvPr id="53281" name="Text Box 35"/>
            <p:cNvSpPr txBox="1">
              <a:spLocks noChangeArrowheads="1"/>
            </p:cNvSpPr>
            <p:nvPr/>
          </p:nvSpPr>
          <p:spPr bwMode="auto">
            <a:xfrm>
              <a:off x="576" y="2976"/>
              <a:ext cx="2592" cy="67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>
                  <a:latin typeface="Courier New" panose="02070309020205020404" pitchFamily="49" charset="0"/>
                </a:rPr>
                <a:t>mov ax, _var</a:t>
              </a:r>
              <a:br>
                <a:rPr lang="en-US" altLang="zh-CN" sz="2400">
                  <a:latin typeface="Courier New" panose="02070309020205020404" pitchFamily="49" charset="0"/>
                </a:rPr>
              </a:br>
              <a:r>
                <a:rPr lang="en-US" altLang="zh-CN" sz="2400">
                  <a:latin typeface="Courier New" panose="02070309020205020404" pitchFamily="49" charset="0"/>
                </a:rPr>
                <a:t>…	   …</a:t>
              </a:r>
            </a:p>
            <a:p>
              <a:pPr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>
                  <a:latin typeface="Courier New" panose="02070309020205020404" pitchFamily="49" charset="0"/>
                </a:rPr>
                <a:t>_var	dw 0x314159</a:t>
              </a:r>
            </a:p>
          </p:txBody>
        </p:sp>
        <p:sp>
          <p:nvSpPr>
            <p:cNvPr id="53282" name="Rectangle 36"/>
            <p:cNvSpPr>
              <a:spLocks noChangeArrowheads="1"/>
            </p:cNvSpPr>
            <p:nvPr/>
          </p:nvSpPr>
          <p:spPr bwMode="auto">
            <a:xfrm>
              <a:off x="2518" y="3360"/>
              <a:ext cx="658" cy="2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0x4050</a:t>
              </a:r>
            </a:p>
          </p:txBody>
        </p:sp>
        <p:sp>
          <p:nvSpPr>
            <p:cNvPr id="53283" name="Rectangle 37"/>
            <p:cNvSpPr>
              <a:spLocks noChangeArrowheads="1"/>
            </p:cNvSpPr>
            <p:nvPr/>
          </p:nvSpPr>
          <p:spPr bwMode="auto">
            <a:xfrm>
              <a:off x="2079" y="2976"/>
              <a:ext cx="569" cy="2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0x240</a:t>
              </a:r>
            </a:p>
          </p:txBody>
        </p:sp>
      </p:grpSp>
      <p:sp>
        <p:nvSpPr>
          <p:cNvPr id="343078" name="AutoShape 38"/>
          <p:cNvSpPr>
            <a:spLocks noChangeArrowheads="1"/>
          </p:cNvSpPr>
          <p:nvPr/>
        </p:nvSpPr>
        <p:spPr bwMode="auto">
          <a:xfrm>
            <a:off x="6172200" y="35814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43079" name="Group 39"/>
          <p:cNvGrpSpPr>
            <a:grpSpLocks/>
          </p:cNvGrpSpPr>
          <p:nvPr/>
        </p:nvGrpSpPr>
        <p:grpSpPr bwMode="auto">
          <a:xfrm>
            <a:off x="3657600" y="3429000"/>
            <a:ext cx="2438400" cy="466725"/>
            <a:chOff x="2304" y="2160"/>
            <a:chExt cx="1536" cy="294"/>
          </a:xfrm>
        </p:grpSpPr>
        <p:sp>
          <p:nvSpPr>
            <p:cNvPr id="53279" name="Rectangle 40"/>
            <p:cNvSpPr>
              <a:spLocks noChangeArrowheads="1"/>
            </p:cNvSpPr>
            <p:nvPr/>
          </p:nvSpPr>
          <p:spPr bwMode="auto">
            <a:xfrm>
              <a:off x="2880" y="2160"/>
              <a:ext cx="96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？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53280" name="Rectangle 41"/>
            <p:cNvSpPr>
              <a:spLocks noChangeArrowheads="1"/>
            </p:cNvSpPr>
            <p:nvPr/>
          </p:nvSpPr>
          <p:spPr bwMode="auto">
            <a:xfrm>
              <a:off x="2304" y="2162"/>
              <a:ext cx="5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PC =</a:t>
              </a:r>
            </a:p>
          </p:txBody>
        </p:sp>
      </p:grpSp>
      <p:sp>
        <p:nvSpPr>
          <p:cNvPr id="343082" name="Rectangle 42"/>
          <p:cNvSpPr>
            <a:spLocks noChangeArrowheads="1"/>
          </p:cNvSpPr>
          <p:nvPr/>
        </p:nvSpPr>
        <p:spPr bwMode="auto">
          <a:xfrm>
            <a:off x="6553200" y="3429000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段号</a:t>
            </a:r>
            <a:r>
              <a:rPr lang="en-US" altLang="zh-CN" sz="2400">
                <a:solidFill>
                  <a:srgbClr val="FF0000"/>
                </a:solidFill>
              </a:rPr>
              <a:t>:</a:t>
            </a:r>
            <a:r>
              <a:rPr lang="zh-CN" altLang="en-US" sz="2400">
                <a:solidFill>
                  <a:srgbClr val="FF0000"/>
                </a:solidFill>
              </a:rPr>
              <a:t>？</a:t>
            </a:r>
            <a:r>
              <a:rPr lang="en-US" altLang="zh-CN" sz="2400">
                <a:solidFill>
                  <a:srgbClr val="FF0000"/>
                </a:solidFill>
              </a:rPr>
              <a:t>, </a:t>
            </a:r>
            <a:r>
              <a:rPr lang="zh-CN" altLang="en-US" sz="2400">
                <a:solidFill>
                  <a:srgbClr val="FF0000"/>
                </a:solidFill>
              </a:rPr>
              <a:t>偏移？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343083" name="Freeform 43"/>
          <p:cNvSpPr>
            <a:spLocks/>
          </p:cNvSpPr>
          <p:nvPr/>
        </p:nvSpPr>
        <p:spPr bwMode="auto">
          <a:xfrm>
            <a:off x="4876800" y="1752600"/>
            <a:ext cx="1676400" cy="1752600"/>
          </a:xfrm>
          <a:custGeom>
            <a:avLst/>
            <a:gdLst>
              <a:gd name="T0" fmla="*/ 0 w 1056"/>
              <a:gd name="T1" fmla="*/ 0 h 1104"/>
              <a:gd name="T2" fmla="*/ 2147483646 w 1056"/>
              <a:gd name="T3" fmla="*/ 2147483646 h 1104"/>
              <a:gd name="T4" fmla="*/ 2147483646 w 1056"/>
              <a:gd name="T5" fmla="*/ 2147483646 h 11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56" h="1104">
                <a:moveTo>
                  <a:pt x="0" y="0"/>
                </a:moveTo>
                <a:cubicBezTo>
                  <a:pt x="56" y="340"/>
                  <a:pt x="112" y="680"/>
                  <a:pt x="288" y="864"/>
                </a:cubicBezTo>
                <a:cubicBezTo>
                  <a:pt x="464" y="1048"/>
                  <a:pt x="760" y="1076"/>
                  <a:pt x="1056" y="1104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3084" name="AutoShape 44"/>
          <p:cNvSpPr>
            <a:spLocks noChangeArrowheads="1"/>
          </p:cNvSpPr>
          <p:nvPr/>
        </p:nvSpPr>
        <p:spPr bwMode="auto">
          <a:xfrm rot="16200000" flipH="1">
            <a:off x="7543800" y="40386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43085" name="Rectangle 45"/>
          <p:cNvSpPr>
            <a:spLocks noChangeArrowheads="1"/>
          </p:cNvSpPr>
          <p:nvPr/>
        </p:nvSpPr>
        <p:spPr bwMode="auto">
          <a:xfrm>
            <a:off x="6553200" y="5172075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？</a:t>
            </a:r>
            <a:endParaRPr lang="en-US" altLang="zh-CN" sz="2400">
              <a:solidFill>
                <a:srgbClr val="FF0000"/>
              </a:solidFill>
            </a:endParaRPr>
          </a:p>
        </p:txBody>
      </p:sp>
      <p:grpSp>
        <p:nvGrpSpPr>
          <p:cNvPr id="343086" name="Group 46"/>
          <p:cNvGrpSpPr>
            <a:grpSpLocks/>
          </p:cNvGrpSpPr>
          <p:nvPr/>
        </p:nvGrpSpPr>
        <p:grpSpPr bwMode="auto">
          <a:xfrm>
            <a:off x="6197600" y="1752600"/>
            <a:ext cx="2546350" cy="3048000"/>
            <a:chOff x="3904" y="1104"/>
            <a:chExt cx="1604" cy="1920"/>
          </a:xfrm>
        </p:grpSpPr>
        <p:sp>
          <p:nvSpPr>
            <p:cNvPr id="53274" name="Oval 47"/>
            <p:cNvSpPr>
              <a:spLocks noChangeArrowheads="1"/>
            </p:cNvSpPr>
            <p:nvPr/>
          </p:nvSpPr>
          <p:spPr bwMode="auto">
            <a:xfrm>
              <a:off x="4656" y="2698"/>
              <a:ext cx="358" cy="32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4000">
                  <a:latin typeface="Comic Sans MS" panose="030F0702030302020204" pitchFamily="66" charset="0"/>
                </a:rPr>
                <a:t>&lt;</a:t>
              </a:r>
            </a:p>
          </p:txBody>
        </p:sp>
        <p:grpSp>
          <p:nvGrpSpPr>
            <p:cNvPr id="53275" name="Group 48"/>
            <p:cNvGrpSpPr>
              <a:grpSpLocks/>
            </p:cNvGrpSpPr>
            <p:nvPr/>
          </p:nvGrpSpPr>
          <p:grpSpPr bwMode="auto">
            <a:xfrm>
              <a:off x="5008" y="2566"/>
              <a:ext cx="500" cy="341"/>
              <a:chOff x="5008" y="2566"/>
              <a:chExt cx="500" cy="341"/>
            </a:xfrm>
          </p:grpSpPr>
          <p:sp>
            <p:nvSpPr>
              <p:cNvPr id="53277" name="Text Box 49"/>
              <p:cNvSpPr txBox="1">
                <a:spLocks noChangeArrowheads="1"/>
              </p:cNvSpPr>
              <p:nvPr/>
            </p:nvSpPr>
            <p:spPr bwMode="auto">
              <a:xfrm>
                <a:off x="5008" y="2566"/>
                <a:ext cx="500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zh-CN" altLang="en-US" sz="2400">
                    <a:latin typeface="Comic Sans MS" panose="030F0702030302020204" pitchFamily="66" charset="0"/>
                  </a:rPr>
                  <a:t>异常</a:t>
                </a:r>
              </a:p>
            </p:txBody>
          </p:sp>
          <p:sp>
            <p:nvSpPr>
              <p:cNvPr id="53278" name="AutoShape 50"/>
              <p:cNvSpPr>
                <a:spLocks noChangeArrowheads="1"/>
              </p:cNvSpPr>
              <p:nvPr/>
            </p:nvSpPr>
            <p:spPr bwMode="auto">
              <a:xfrm>
                <a:off x="5040" y="2811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</p:grpSp>
        <p:sp>
          <p:nvSpPr>
            <p:cNvPr id="53276" name="Freeform 51"/>
            <p:cNvSpPr>
              <a:spLocks/>
            </p:cNvSpPr>
            <p:nvPr/>
          </p:nvSpPr>
          <p:spPr bwMode="auto">
            <a:xfrm>
              <a:off x="3904" y="1104"/>
              <a:ext cx="752" cy="1776"/>
            </a:xfrm>
            <a:custGeom>
              <a:avLst/>
              <a:gdLst>
                <a:gd name="T0" fmla="*/ 368 w 752"/>
                <a:gd name="T1" fmla="*/ 0 h 1776"/>
                <a:gd name="T2" fmla="*/ 32 w 752"/>
                <a:gd name="T3" fmla="*/ 960 h 1776"/>
                <a:gd name="T4" fmla="*/ 176 w 752"/>
                <a:gd name="T5" fmla="*/ 1632 h 1776"/>
                <a:gd name="T6" fmla="*/ 752 w 752"/>
                <a:gd name="T7" fmla="*/ 1776 h 17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2" h="1776">
                  <a:moveTo>
                    <a:pt x="368" y="0"/>
                  </a:moveTo>
                  <a:cubicBezTo>
                    <a:pt x="216" y="344"/>
                    <a:pt x="64" y="688"/>
                    <a:pt x="32" y="960"/>
                  </a:cubicBezTo>
                  <a:cubicBezTo>
                    <a:pt x="0" y="1232"/>
                    <a:pt x="56" y="1496"/>
                    <a:pt x="176" y="1632"/>
                  </a:cubicBezTo>
                  <a:cubicBezTo>
                    <a:pt x="296" y="1768"/>
                    <a:pt x="524" y="1772"/>
                    <a:pt x="752" y="1776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3092" name="AutoShape 52"/>
          <p:cNvSpPr>
            <a:spLocks noChangeArrowheads="1"/>
          </p:cNvSpPr>
          <p:nvPr/>
        </p:nvSpPr>
        <p:spPr bwMode="auto">
          <a:xfrm rot="16200000" flipH="1">
            <a:off x="7543800" y="4924425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43093" name="Group 53"/>
          <p:cNvGrpSpPr>
            <a:grpSpLocks/>
          </p:cNvGrpSpPr>
          <p:nvPr/>
        </p:nvGrpSpPr>
        <p:grpSpPr bwMode="auto">
          <a:xfrm rot="-2170500">
            <a:off x="4953000" y="5019675"/>
            <a:ext cx="1892300" cy="657225"/>
            <a:chOff x="2640" y="3042"/>
            <a:chExt cx="1736" cy="414"/>
          </a:xfrm>
        </p:grpSpPr>
        <p:sp>
          <p:nvSpPr>
            <p:cNvPr id="53272" name="Line 54"/>
            <p:cNvSpPr>
              <a:spLocks noChangeShapeType="1"/>
            </p:cNvSpPr>
            <p:nvPr/>
          </p:nvSpPr>
          <p:spPr bwMode="auto">
            <a:xfrm flipH="1" flipV="1">
              <a:off x="2640" y="3120"/>
              <a:ext cx="1440" cy="336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zh-CN" altLang="en-US"/>
            </a:p>
          </p:txBody>
        </p:sp>
        <p:sp>
          <p:nvSpPr>
            <p:cNvPr id="53273" name="Text Box 55"/>
            <p:cNvSpPr txBox="1">
              <a:spLocks noChangeArrowheads="1"/>
            </p:cNvSpPr>
            <p:nvPr/>
          </p:nvSpPr>
          <p:spPr bwMode="auto">
            <a:xfrm rot="1161729">
              <a:off x="2956" y="3042"/>
              <a:ext cx="1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hlink"/>
                  </a:solidFill>
                </a:rPr>
                <a:t>取出指令</a:t>
              </a:r>
            </a:p>
          </p:txBody>
        </p:sp>
      </p:grpSp>
      <p:sp>
        <p:nvSpPr>
          <p:cNvPr id="343096" name="Rectangle 56"/>
          <p:cNvSpPr>
            <a:spLocks noChangeArrowheads="1"/>
          </p:cNvSpPr>
          <p:nvPr/>
        </p:nvSpPr>
        <p:spPr bwMode="auto">
          <a:xfrm>
            <a:off x="-76200" y="4724400"/>
            <a:ext cx="1031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0x4240</a:t>
            </a:r>
          </a:p>
        </p:txBody>
      </p:sp>
      <p:sp>
        <p:nvSpPr>
          <p:cNvPr id="343097" name="AutoShape 57"/>
          <p:cNvSpPr>
            <a:spLocks noChangeArrowheads="1"/>
          </p:cNvSpPr>
          <p:nvPr/>
        </p:nvSpPr>
        <p:spPr bwMode="auto">
          <a:xfrm rot="10800000">
            <a:off x="3429000" y="4038600"/>
            <a:ext cx="1905000" cy="533400"/>
          </a:xfrm>
          <a:prstGeom prst="wedgeRoundRectCallout">
            <a:avLst>
              <a:gd name="adj1" fmla="val 35333"/>
              <a:gd name="adj2" fmla="val -8899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逻辑地址</a:t>
            </a:r>
          </a:p>
        </p:txBody>
      </p:sp>
      <p:sp>
        <p:nvSpPr>
          <p:cNvPr id="343098" name="AutoShape 58"/>
          <p:cNvSpPr>
            <a:spLocks noChangeArrowheads="1"/>
          </p:cNvSpPr>
          <p:nvPr/>
        </p:nvSpPr>
        <p:spPr bwMode="auto">
          <a:xfrm rot="10800000">
            <a:off x="6705600" y="5791200"/>
            <a:ext cx="1905000" cy="533400"/>
          </a:xfrm>
          <a:prstGeom prst="wedgeRoundRectCallout">
            <a:avLst>
              <a:gd name="adj1" fmla="val -10421"/>
              <a:gd name="adj2" fmla="val 9404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物理地址</a:t>
            </a:r>
          </a:p>
        </p:txBody>
      </p:sp>
      <p:sp>
        <p:nvSpPr>
          <p:cNvPr id="343099" name="Rectangle 59"/>
          <p:cNvSpPr>
            <a:spLocks noChangeArrowheads="1"/>
          </p:cNvSpPr>
          <p:nvPr/>
        </p:nvSpPr>
        <p:spPr bwMode="auto">
          <a:xfrm>
            <a:off x="6400800" y="4699000"/>
            <a:ext cx="442913" cy="400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？</a:t>
            </a:r>
            <a:endParaRPr lang="en-US" altLang="zh-CN" sz="2000"/>
          </a:p>
        </p:txBody>
      </p:sp>
      <p:grpSp>
        <p:nvGrpSpPr>
          <p:cNvPr id="343100" name="Group 60"/>
          <p:cNvGrpSpPr>
            <a:grpSpLocks/>
          </p:cNvGrpSpPr>
          <p:nvPr/>
        </p:nvGrpSpPr>
        <p:grpSpPr bwMode="auto">
          <a:xfrm>
            <a:off x="1143000" y="5949950"/>
            <a:ext cx="7696200" cy="546100"/>
            <a:chOff x="720" y="3748"/>
            <a:chExt cx="4848" cy="344"/>
          </a:xfrm>
        </p:grpSpPr>
        <p:sp>
          <p:nvSpPr>
            <p:cNvPr id="39958" name="Rectangle 61"/>
            <p:cNvSpPr>
              <a:spLocks noChangeArrowheads="1"/>
            </p:cNvSpPr>
            <p:nvPr/>
          </p:nvSpPr>
          <p:spPr bwMode="auto">
            <a:xfrm>
              <a:off x="720" y="3748"/>
              <a:ext cx="4848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同样可算出</a:t>
              </a:r>
              <a:r>
                <a:rPr lang="en-US" altLang="zh-CN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_</a:t>
              </a:r>
              <a:r>
                <a:rPr lang="en-US" altLang="zh-CN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var</a:t>
              </a:r>
              <a:r>
                <a: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应该在</a:t>
              </a:r>
              <a:r>
                <a:rPr lang="en-US" altLang="zh-CN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0x4850</a:t>
              </a:r>
              <a:r>
                <a:rPr lang="zh-CN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处？</a:t>
              </a:r>
              <a:endPara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53271" name="Picture 62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391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4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4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3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4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4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4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4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/>
      <p:bldP spid="343073" grpId="0" animBg="1"/>
      <p:bldP spid="343078" grpId="0" animBg="1"/>
      <p:bldP spid="343082" grpId="0" animBg="1"/>
      <p:bldP spid="343083" grpId="0" animBg="1"/>
      <p:bldP spid="343084" grpId="0" animBg="1"/>
      <p:bldP spid="343085" grpId="0" animBg="1"/>
      <p:bldP spid="343092" grpId="0" animBg="1"/>
      <p:bldP spid="343096" grpId="0"/>
      <p:bldP spid="343097" grpId="0" animBg="1"/>
      <p:bldP spid="343098" grpId="0" animBg="1"/>
      <p:bldP spid="34309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分段技术总结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44067" name="Rectangle 3"/>
          <p:cNvSpPr>
            <a:spLocks noChangeArrowheads="1"/>
          </p:cNvSpPr>
          <p:nvPr/>
        </p:nvSpPr>
        <p:spPr bwMode="auto">
          <a:xfrm>
            <a:off x="381000" y="1169050"/>
            <a:ext cx="52578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实现原理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pSp>
        <p:nvGrpSpPr>
          <p:cNvPr id="344068" name="Group 4"/>
          <p:cNvGrpSpPr>
            <a:grpSpLocks/>
          </p:cNvGrpSpPr>
          <p:nvPr/>
        </p:nvGrpSpPr>
        <p:grpSpPr bwMode="auto">
          <a:xfrm>
            <a:off x="152400" y="1828800"/>
            <a:ext cx="7696200" cy="523875"/>
            <a:chOff x="720" y="1152"/>
            <a:chExt cx="4848" cy="330"/>
          </a:xfrm>
        </p:grpSpPr>
        <p:sp>
          <p:nvSpPr>
            <p:cNvPr id="54295" name="Rectangle 5"/>
            <p:cNvSpPr>
              <a:spLocks noChangeArrowheads="1"/>
            </p:cNvSpPr>
            <p:nvPr/>
          </p:nvSpPr>
          <p:spPr bwMode="auto">
            <a:xfrm>
              <a:off x="720" y="1152"/>
              <a:ext cx="484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 smtClean="0"/>
                <a:t>将</a:t>
              </a:r>
              <a:r>
                <a:rPr lang="zh-CN" altLang="en-US" sz="2000" dirty="0"/>
                <a:t>程序</a:t>
              </a:r>
              <a:r>
                <a:rPr lang="zh-CN" altLang="en-US" sz="2000" dirty="0">
                  <a:solidFill>
                    <a:srgbClr val="FF0000"/>
                  </a:solidFill>
                </a:rPr>
                <a:t>按含义</a:t>
              </a:r>
              <a:r>
                <a:rPr lang="zh-CN" altLang="en-US" sz="2000" dirty="0"/>
                <a:t>分成若干部分，即分段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54296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32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4071" name="Group 7"/>
          <p:cNvGrpSpPr>
            <a:grpSpLocks/>
          </p:cNvGrpSpPr>
          <p:nvPr/>
        </p:nvGrpSpPr>
        <p:grpSpPr bwMode="auto">
          <a:xfrm>
            <a:off x="152400" y="2368551"/>
            <a:ext cx="9144000" cy="954088"/>
            <a:chOff x="720" y="1492"/>
            <a:chExt cx="4848" cy="601"/>
          </a:xfrm>
        </p:grpSpPr>
        <p:sp>
          <p:nvSpPr>
            <p:cNvPr id="54293" name="Rectangle 8"/>
            <p:cNvSpPr>
              <a:spLocks noChangeArrowheads="1"/>
            </p:cNvSpPr>
            <p:nvPr/>
          </p:nvSpPr>
          <p:spPr bwMode="auto">
            <a:xfrm>
              <a:off x="720" y="1492"/>
              <a:ext cx="4848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 err="1"/>
                <a:t>ld</a:t>
              </a:r>
              <a:r>
                <a:rPr lang="zh-CN" altLang="en-US" sz="2000" dirty="0">
                  <a:solidFill>
                    <a:srgbClr val="FF0000"/>
                  </a:solidFill>
                </a:rPr>
                <a:t>从</a:t>
              </a:r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  <a:r>
                <a:rPr lang="zh-CN" altLang="en-US" sz="2000" dirty="0">
                  <a:solidFill>
                    <a:srgbClr val="FF0000"/>
                  </a:solidFill>
                </a:rPr>
                <a:t>开始编址</a:t>
              </a:r>
              <a:r>
                <a:rPr lang="zh-CN" altLang="en-US" sz="2000" dirty="0"/>
                <a:t>每个段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链接速度会很快</a:t>
              </a:r>
              <a:r>
                <a:rPr lang="en-US" altLang="zh-CN" sz="2000" dirty="0" smtClean="0"/>
                <a:t>)</a:t>
              </a:r>
              <a:r>
                <a:rPr lang="zh-CN" altLang="en-US" sz="2000" dirty="0" smtClean="0"/>
                <a:t>：汇编时从</a:t>
              </a:r>
              <a:r>
                <a:rPr lang="en-US" altLang="zh-CN" sz="2000" dirty="0" smtClean="0"/>
                <a:t>0</a:t>
              </a:r>
              <a:r>
                <a:rPr lang="zh-CN" altLang="en-US" sz="2000" dirty="0" smtClean="0"/>
                <a:t>编址、链接时可不为</a:t>
              </a:r>
              <a:r>
                <a:rPr lang="en-US" altLang="zh-CN" sz="2000" dirty="0" smtClean="0"/>
                <a:t>0</a:t>
              </a:r>
              <a:endParaRPr lang="en-US" altLang="zh-CN" sz="2000" dirty="0">
                <a:solidFill>
                  <a:srgbClr val="33CC33"/>
                </a:solidFill>
              </a:endParaRPr>
            </a:p>
          </p:txBody>
        </p:sp>
        <p:pic>
          <p:nvPicPr>
            <p:cNvPr id="54294" name="Picture 9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66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4074" name="Group 10"/>
          <p:cNvGrpSpPr>
            <a:grpSpLocks/>
          </p:cNvGrpSpPr>
          <p:nvPr/>
        </p:nvGrpSpPr>
        <p:grpSpPr bwMode="auto">
          <a:xfrm>
            <a:off x="152400" y="2901950"/>
            <a:ext cx="7696200" cy="523875"/>
            <a:chOff x="720" y="1828"/>
            <a:chExt cx="4848" cy="330"/>
          </a:xfrm>
        </p:grpSpPr>
        <p:sp>
          <p:nvSpPr>
            <p:cNvPr id="54291" name="Rectangle 11"/>
            <p:cNvSpPr>
              <a:spLocks noChangeArrowheads="1"/>
            </p:cNvSpPr>
            <p:nvPr/>
          </p:nvSpPr>
          <p:spPr bwMode="auto">
            <a:xfrm>
              <a:off x="720" y="1828"/>
              <a:ext cx="484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/>
                <a:t>创建进程</a:t>
              </a:r>
              <a:r>
                <a:rPr lang="en-US" altLang="zh-CN" sz="2000"/>
                <a:t>(</a:t>
              </a:r>
              <a:r>
                <a:rPr lang="zh-CN" altLang="en-US" sz="2000"/>
                <a:t>分别载入各个段</a:t>
              </a:r>
              <a:r>
                <a:rPr lang="en-US" altLang="zh-CN" sz="2000"/>
                <a:t>)</a:t>
              </a:r>
              <a:r>
                <a:rPr lang="zh-CN" altLang="en-US" sz="2000"/>
                <a:t>时，建立</a:t>
              </a:r>
              <a:r>
                <a:rPr lang="zh-CN" altLang="en-US" sz="2000">
                  <a:solidFill>
                    <a:srgbClr val="FF0000"/>
                  </a:solidFill>
                </a:rPr>
                <a:t>进程段表</a:t>
              </a:r>
            </a:p>
          </p:txBody>
        </p:sp>
        <p:pic>
          <p:nvPicPr>
            <p:cNvPr id="54292" name="Picture 12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99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4077" name="Group 13"/>
          <p:cNvGrpSpPr>
            <a:grpSpLocks/>
          </p:cNvGrpSpPr>
          <p:nvPr/>
        </p:nvGrpSpPr>
        <p:grpSpPr bwMode="auto">
          <a:xfrm>
            <a:off x="152400" y="3962400"/>
            <a:ext cx="7696200" cy="523875"/>
            <a:chOff x="720" y="2185"/>
            <a:chExt cx="4848" cy="330"/>
          </a:xfrm>
        </p:grpSpPr>
        <p:sp>
          <p:nvSpPr>
            <p:cNvPr id="54289" name="Rectangle 14"/>
            <p:cNvSpPr>
              <a:spLocks noChangeArrowheads="1"/>
            </p:cNvSpPr>
            <p:nvPr/>
          </p:nvSpPr>
          <p:spPr bwMode="auto">
            <a:xfrm>
              <a:off x="720" y="2185"/>
              <a:ext cx="484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PC</a:t>
              </a:r>
              <a:r>
                <a:rPr lang="zh-CN" altLang="en-US" sz="2000"/>
                <a:t>及数据地址</a:t>
              </a:r>
              <a:r>
                <a:rPr lang="zh-CN" altLang="en-US" sz="2000">
                  <a:solidFill>
                    <a:srgbClr val="FF0000"/>
                  </a:solidFill>
                </a:rPr>
                <a:t>要通过段表算出物理地址</a:t>
              </a:r>
              <a:r>
                <a:rPr lang="zh-CN" altLang="en-US" sz="2000"/>
                <a:t>，到达内存</a:t>
              </a:r>
            </a:p>
          </p:txBody>
        </p:sp>
        <p:pic>
          <p:nvPicPr>
            <p:cNvPr id="54290" name="Picture 15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33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4080" name="Group 16"/>
          <p:cNvGrpSpPr>
            <a:grpSpLocks/>
          </p:cNvGrpSpPr>
          <p:nvPr/>
        </p:nvGrpSpPr>
        <p:grpSpPr bwMode="auto">
          <a:xfrm>
            <a:off x="152400" y="4462463"/>
            <a:ext cx="7696200" cy="523875"/>
            <a:chOff x="720" y="2500"/>
            <a:chExt cx="4848" cy="330"/>
          </a:xfrm>
        </p:grpSpPr>
        <p:sp>
          <p:nvSpPr>
            <p:cNvPr id="54287" name="Rectangle 17"/>
            <p:cNvSpPr>
              <a:spLocks noChangeArrowheads="1"/>
            </p:cNvSpPr>
            <p:nvPr/>
          </p:nvSpPr>
          <p:spPr bwMode="auto">
            <a:xfrm>
              <a:off x="720" y="2500"/>
              <a:ext cx="484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/>
                <a:t>进程切换时，进程段表也跟着切换</a:t>
              </a:r>
            </a:p>
          </p:txBody>
        </p:sp>
        <p:pic>
          <p:nvPicPr>
            <p:cNvPr id="54288" name="Picture 18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67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4083" name="Group 19"/>
          <p:cNvGrpSpPr>
            <a:grpSpLocks/>
          </p:cNvGrpSpPr>
          <p:nvPr/>
        </p:nvGrpSpPr>
        <p:grpSpPr bwMode="auto">
          <a:xfrm>
            <a:off x="-76200" y="4781550"/>
            <a:ext cx="7543800" cy="1241425"/>
            <a:chOff x="576" y="3226"/>
            <a:chExt cx="4752" cy="782"/>
          </a:xfrm>
        </p:grpSpPr>
        <p:sp>
          <p:nvSpPr>
            <p:cNvPr id="54285" name="Text Box 20"/>
            <p:cNvSpPr txBox="1">
              <a:spLocks noChangeArrowheads="1"/>
            </p:cNvSpPr>
            <p:nvPr/>
          </p:nvSpPr>
          <p:spPr bwMode="auto">
            <a:xfrm>
              <a:off x="576" y="3562"/>
              <a:ext cx="4416" cy="44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进程、内存、编译环境、编程思想被扭结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在一起了，这正是操作系统的复杂之处</a:t>
              </a:r>
              <a:r>
                <a:rPr lang="en-US" altLang="zh-CN" sz="2000">
                  <a:solidFill>
                    <a:schemeClr val="accent2"/>
                  </a:solidFill>
                </a:rPr>
                <a:t>!</a:t>
              </a:r>
            </a:p>
          </p:txBody>
        </p:sp>
        <p:pic>
          <p:nvPicPr>
            <p:cNvPr id="54286" name="Picture 21" descr="j03012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3226"/>
              <a:ext cx="91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4086" name="Group 22"/>
          <p:cNvGrpSpPr>
            <a:grpSpLocks/>
          </p:cNvGrpSpPr>
          <p:nvPr/>
        </p:nvGrpSpPr>
        <p:grpSpPr bwMode="auto">
          <a:xfrm>
            <a:off x="152400" y="3429000"/>
            <a:ext cx="7696200" cy="523875"/>
            <a:chOff x="720" y="1828"/>
            <a:chExt cx="4848" cy="330"/>
          </a:xfrm>
        </p:grpSpPr>
        <p:sp>
          <p:nvSpPr>
            <p:cNvPr id="54283" name="Rectangle 23"/>
            <p:cNvSpPr>
              <a:spLocks noChangeArrowheads="1"/>
            </p:cNvSpPr>
            <p:nvPr/>
          </p:nvSpPr>
          <p:spPr bwMode="auto">
            <a:xfrm>
              <a:off x="720" y="1828"/>
              <a:ext cx="484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/>
                <a:t>内存仍用可变分区进行管理，载入段时需调分配算法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pic>
          <p:nvPicPr>
            <p:cNvPr id="54284" name="Picture 24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99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/>
          <a:srcRect l="31667" t="30542" r="6666" b="12667"/>
          <a:stretch/>
        </p:blipFill>
        <p:spPr>
          <a:xfrm>
            <a:off x="3505200" y="1069182"/>
            <a:ext cx="5638800" cy="3245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4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分段技术优缺点分析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45091" name="Rectangle 3"/>
          <p:cNvSpPr>
            <a:spLocks noChangeArrowheads="1"/>
          </p:cNvSpPr>
          <p:nvPr/>
        </p:nvSpPr>
        <p:spPr bwMode="auto">
          <a:xfrm>
            <a:off x="762000" y="1192213"/>
            <a:ext cx="52578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优点</a:t>
            </a:r>
            <a:r>
              <a:rPr lang="en-US" altLang="zh-CN">
                <a:solidFill>
                  <a:srgbClr val="FF0000"/>
                </a:solidFill>
              </a:rPr>
              <a:t>: </a:t>
            </a:r>
          </a:p>
        </p:txBody>
      </p:sp>
      <p:grpSp>
        <p:nvGrpSpPr>
          <p:cNvPr id="345092" name="Group 4"/>
          <p:cNvGrpSpPr>
            <a:grpSpLocks/>
          </p:cNvGrpSpPr>
          <p:nvPr/>
        </p:nvGrpSpPr>
        <p:grpSpPr bwMode="auto">
          <a:xfrm>
            <a:off x="1143000" y="1828800"/>
            <a:ext cx="7696200" cy="603250"/>
            <a:chOff x="720" y="1152"/>
            <a:chExt cx="4848" cy="380"/>
          </a:xfrm>
        </p:grpSpPr>
        <p:sp>
          <p:nvSpPr>
            <p:cNvPr id="55332" name="Rectangle 5"/>
            <p:cNvSpPr>
              <a:spLocks noChangeArrowheads="1"/>
            </p:cNvSpPr>
            <p:nvPr/>
          </p:nvSpPr>
          <p:spPr bwMode="auto">
            <a:xfrm>
              <a:off x="720" y="1152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不同的段有不同的含义，可区别对待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  <p:pic>
          <p:nvPicPr>
            <p:cNvPr id="55333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32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5095" name="Group 7"/>
          <p:cNvGrpSpPr>
            <a:grpSpLocks/>
          </p:cNvGrpSpPr>
          <p:nvPr/>
        </p:nvGrpSpPr>
        <p:grpSpPr bwMode="auto">
          <a:xfrm>
            <a:off x="1143000" y="2368550"/>
            <a:ext cx="7696200" cy="1114425"/>
            <a:chOff x="720" y="1492"/>
            <a:chExt cx="4848" cy="702"/>
          </a:xfrm>
        </p:grpSpPr>
        <p:sp>
          <p:nvSpPr>
            <p:cNvPr id="55330" name="Rectangle 8"/>
            <p:cNvSpPr>
              <a:spLocks noChangeArrowheads="1"/>
            </p:cNvSpPr>
            <p:nvPr/>
          </p:nvSpPr>
          <p:spPr bwMode="auto">
            <a:xfrm>
              <a:off x="720" y="1492"/>
              <a:ext cx="484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每个段独立编址，编程容易</a:t>
              </a:r>
              <a:r>
                <a:rPr lang="en-US" altLang="zh-CN" sz="2400"/>
                <a:t>(</a:t>
              </a:r>
              <a:r>
                <a:rPr lang="zh-CN" altLang="en-US" sz="2400"/>
                <a:t>如果是一个大的一维地址空间，程序员一会儿就糊涂了</a:t>
              </a:r>
              <a:r>
                <a:rPr lang="en-US" altLang="zh-CN" sz="2400"/>
                <a:t>!) 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分治</a:t>
              </a:r>
              <a:r>
                <a:rPr lang="en-US" altLang="zh-CN" sz="2400">
                  <a:solidFill>
                    <a:srgbClr val="FF0000"/>
                  </a:solidFill>
                </a:rPr>
                <a:t>)</a:t>
              </a:r>
            </a:p>
          </p:txBody>
        </p:sp>
        <p:pic>
          <p:nvPicPr>
            <p:cNvPr id="55331" name="Picture 9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66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5098" name="Text Box 10"/>
          <p:cNvSpPr txBox="1">
            <a:spLocks noChangeArrowheads="1"/>
          </p:cNvSpPr>
          <p:nvPr/>
        </p:nvSpPr>
        <p:spPr bwMode="auto">
          <a:xfrm>
            <a:off x="2362200" y="1309688"/>
            <a:ext cx="5334000" cy="547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</a:rPr>
              <a:t>符合人的习惯，程序员感觉舒服</a:t>
            </a:r>
          </a:p>
        </p:txBody>
      </p:sp>
      <p:sp>
        <p:nvSpPr>
          <p:cNvPr id="345099" name="Rectangle 11"/>
          <p:cNvSpPr>
            <a:spLocks noChangeArrowheads="1"/>
          </p:cNvSpPr>
          <p:nvPr/>
        </p:nvSpPr>
        <p:spPr bwMode="auto">
          <a:xfrm>
            <a:off x="762000" y="3505200"/>
            <a:ext cx="65532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缺点</a:t>
            </a:r>
            <a:r>
              <a:rPr lang="en-US" altLang="zh-CN">
                <a:solidFill>
                  <a:srgbClr val="FF0000"/>
                </a:solidFill>
              </a:rPr>
              <a:t>:  </a:t>
            </a:r>
            <a:r>
              <a:rPr lang="zh-CN" altLang="en-US">
                <a:solidFill>
                  <a:srgbClr val="FF0000"/>
                </a:solidFill>
              </a:rPr>
              <a:t>靠近了我们，必然会远离</a:t>
            </a:r>
            <a:r>
              <a:rPr lang="en-US" altLang="zh-CN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345100" name="Text Box 12"/>
          <p:cNvSpPr txBox="1">
            <a:spLocks noChangeArrowheads="1"/>
          </p:cNvSpPr>
          <p:nvPr/>
        </p:nvSpPr>
        <p:spPr bwMode="auto">
          <a:xfrm>
            <a:off x="6858000" y="3595688"/>
            <a:ext cx="1752600" cy="547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</a:rPr>
              <a:t>空间低效</a:t>
            </a:r>
          </a:p>
        </p:txBody>
      </p:sp>
      <p:grpSp>
        <p:nvGrpSpPr>
          <p:cNvPr id="345101" name="Group 13"/>
          <p:cNvGrpSpPr>
            <a:grpSpLocks/>
          </p:cNvGrpSpPr>
          <p:nvPr/>
        </p:nvGrpSpPr>
        <p:grpSpPr bwMode="auto">
          <a:xfrm>
            <a:off x="1143000" y="4121150"/>
            <a:ext cx="7696200" cy="603250"/>
            <a:chOff x="720" y="1152"/>
            <a:chExt cx="4848" cy="380"/>
          </a:xfrm>
        </p:grpSpPr>
        <p:sp>
          <p:nvSpPr>
            <p:cNvPr id="55328" name="Rectangle 14"/>
            <p:cNvSpPr>
              <a:spLocks noChangeArrowheads="1"/>
            </p:cNvSpPr>
            <p:nvPr/>
          </p:nvSpPr>
          <p:spPr bwMode="auto">
            <a:xfrm>
              <a:off x="720" y="1152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空间预留；空闲空间很大却不能分配；内存紧缩</a:t>
              </a:r>
            </a:p>
          </p:txBody>
        </p:sp>
        <p:pic>
          <p:nvPicPr>
            <p:cNvPr id="55329" name="Picture 15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32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5104" name="Group 16"/>
          <p:cNvGrpSpPr>
            <a:grpSpLocks/>
          </p:cNvGrpSpPr>
          <p:nvPr/>
        </p:nvGrpSpPr>
        <p:grpSpPr bwMode="auto">
          <a:xfrm>
            <a:off x="1143000" y="4654550"/>
            <a:ext cx="7696200" cy="603250"/>
            <a:chOff x="720" y="1152"/>
            <a:chExt cx="4848" cy="380"/>
          </a:xfrm>
        </p:grpSpPr>
        <p:sp>
          <p:nvSpPr>
            <p:cNvPr id="55326" name="Rectangle 17"/>
            <p:cNvSpPr>
              <a:spLocks noChangeArrowheads="1"/>
            </p:cNvSpPr>
            <p:nvPr/>
          </p:nvSpPr>
          <p:spPr bwMode="auto">
            <a:xfrm>
              <a:off x="720" y="1152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著名的</a:t>
              </a:r>
              <a:r>
                <a:rPr lang="zh-CN" altLang="en-US" sz="2400">
                  <a:solidFill>
                    <a:srgbClr val="FF0000"/>
                  </a:solidFill>
                </a:rPr>
                <a:t>碎片</a:t>
              </a:r>
              <a:r>
                <a:rPr lang="zh-CN" altLang="en-US" sz="2400"/>
                <a:t>概念</a:t>
              </a:r>
              <a:r>
                <a:rPr lang="en-US" altLang="zh-CN" sz="2400"/>
                <a:t>: </a:t>
              </a:r>
              <a:r>
                <a:rPr lang="zh-CN" altLang="en-US" sz="2400"/>
                <a:t>空闲的却用不上的空间</a:t>
              </a:r>
            </a:p>
          </p:txBody>
        </p:sp>
        <p:pic>
          <p:nvPicPr>
            <p:cNvPr id="55327" name="Picture 18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32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5107" name="Group 19"/>
          <p:cNvGrpSpPr>
            <a:grpSpLocks/>
          </p:cNvGrpSpPr>
          <p:nvPr/>
        </p:nvGrpSpPr>
        <p:grpSpPr bwMode="auto">
          <a:xfrm>
            <a:off x="7924800" y="4800600"/>
            <a:ext cx="533400" cy="1905000"/>
            <a:chOff x="4992" y="3024"/>
            <a:chExt cx="336" cy="1200"/>
          </a:xfrm>
        </p:grpSpPr>
        <p:sp>
          <p:nvSpPr>
            <p:cNvPr id="55319" name="Rectangle 20" descr="浅色上对角线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5320" name="Rectangle 21"/>
            <p:cNvSpPr>
              <a:spLocks noChangeArrowheads="1"/>
            </p:cNvSpPr>
            <p:nvPr/>
          </p:nvSpPr>
          <p:spPr bwMode="auto">
            <a:xfrm>
              <a:off x="4992" y="3500"/>
              <a:ext cx="336" cy="292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55321" name="Rectangle 22"/>
            <p:cNvSpPr>
              <a:spLocks noChangeArrowheads="1"/>
            </p:cNvSpPr>
            <p:nvPr/>
          </p:nvSpPr>
          <p:spPr bwMode="auto">
            <a:xfrm>
              <a:off x="4992" y="3190"/>
              <a:ext cx="336" cy="2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55322" name="Rectangle 23"/>
            <p:cNvSpPr>
              <a:spLocks noChangeArrowheads="1"/>
            </p:cNvSpPr>
            <p:nvPr/>
          </p:nvSpPr>
          <p:spPr bwMode="auto">
            <a:xfrm>
              <a:off x="4992" y="3831"/>
              <a:ext cx="336" cy="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55323" name="Rectangle 24"/>
            <p:cNvSpPr>
              <a:spLocks noChangeArrowheads="1"/>
            </p:cNvSpPr>
            <p:nvPr/>
          </p:nvSpPr>
          <p:spPr bwMode="auto">
            <a:xfrm>
              <a:off x="4992" y="3024"/>
              <a:ext cx="336" cy="103"/>
            </a:xfrm>
            <a:prstGeom prst="rect">
              <a:avLst/>
            </a:prstGeom>
            <a:solidFill>
              <a:srgbClr val="53F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55324" name="Rectangle 25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5325" name="Rectangle 26"/>
            <p:cNvSpPr>
              <a:spLocks noChangeArrowheads="1"/>
            </p:cNvSpPr>
            <p:nvPr/>
          </p:nvSpPr>
          <p:spPr bwMode="auto">
            <a:xfrm>
              <a:off x="4992" y="4128"/>
              <a:ext cx="33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</p:grpSp>
      <p:sp>
        <p:nvSpPr>
          <p:cNvPr id="345115" name="Rectangle 27"/>
          <p:cNvSpPr>
            <a:spLocks noChangeArrowheads="1"/>
          </p:cNvSpPr>
          <p:nvPr/>
        </p:nvSpPr>
        <p:spPr bwMode="auto">
          <a:xfrm>
            <a:off x="6781800" y="5591175"/>
            <a:ext cx="5334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Helvetica" panose="020B0604020202020204" pitchFamily="34" charset="0"/>
            </a:endParaRPr>
          </a:p>
        </p:txBody>
      </p:sp>
      <p:sp>
        <p:nvSpPr>
          <p:cNvPr id="345116" name="Line 28"/>
          <p:cNvSpPr>
            <a:spLocks noChangeShapeType="1"/>
          </p:cNvSpPr>
          <p:nvPr/>
        </p:nvSpPr>
        <p:spPr bwMode="auto">
          <a:xfrm flipV="1">
            <a:off x="7315200" y="5029200"/>
            <a:ext cx="6096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5117" name="Line 29"/>
          <p:cNvSpPr>
            <a:spLocks noChangeShapeType="1"/>
          </p:cNvSpPr>
          <p:nvPr/>
        </p:nvSpPr>
        <p:spPr bwMode="auto">
          <a:xfrm flipV="1">
            <a:off x="7315200" y="5486400"/>
            <a:ext cx="609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5118" name="Line 30"/>
          <p:cNvSpPr>
            <a:spLocks noChangeShapeType="1"/>
          </p:cNvSpPr>
          <p:nvPr/>
        </p:nvSpPr>
        <p:spPr bwMode="auto">
          <a:xfrm>
            <a:off x="7315200" y="5715000"/>
            <a:ext cx="6096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5119" name="Line 31"/>
          <p:cNvSpPr>
            <a:spLocks noChangeShapeType="1"/>
          </p:cNvSpPr>
          <p:nvPr/>
        </p:nvSpPr>
        <p:spPr bwMode="auto">
          <a:xfrm>
            <a:off x="7315200" y="5715000"/>
            <a:ext cx="6096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45120" name="Group 32"/>
          <p:cNvGrpSpPr>
            <a:grpSpLocks/>
          </p:cNvGrpSpPr>
          <p:nvPr/>
        </p:nvGrpSpPr>
        <p:grpSpPr bwMode="auto">
          <a:xfrm>
            <a:off x="1676400" y="4648200"/>
            <a:ext cx="1524000" cy="1304925"/>
            <a:chOff x="1056" y="2928"/>
            <a:chExt cx="960" cy="822"/>
          </a:xfrm>
        </p:grpSpPr>
        <p:sp>
          <p:nvSpPr>
            <p:cNvPr id="55317" name="Line 33"/>
            <p:cNvSpPr>
              <a:spLocks noChangeShapeType="1"/>
            </p:cNvSpPr>
            <p:nvPr/>
          </p:nvSpPr>
          <p:spPr bwMode="auto">
            <a:xfrm flipH="1" flipV="1">
              <a:off x="1440" y="2928"/>
              <a:ext cx="96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8" name="Text Box 34"/>
            <p:cNvSpPr txBox="1">
              <a:spLocks noChangeArrowheads="1"/>
            </p:cNvSpPr>
            <p:nvPr/>
          </p:nvSpPr>
          <p:spPr bwMode="auto">
            <a:xfrm>
              <a:off x="1056" y="3456"/>
              <a:ext cx="960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内部碎片</a:t>
              </a:r>
            </a:p>
          </p:txBody>
        </p:sp>
      </p:grpSp>
      <p:grpSp>
        <p:nvGrpSpPr>
          <p:cNvPr id="345123" name="Group 35"/>
          <p:cNvGrpSpPr>
            <a:grpSpLocks/>
          </p:cNvGrpSpPr>
          <p:nvPr/>
        </p:nvGrpSpPr>
        <p:grpSpPr bwMode="auto">
          <a:xfrm>
            <a:off x="3505200" y="4648200"/>
            <a:ext cx="1524000" cy="1304925"/>
            <a:chOff x="2208" y="2928"/>
            <a:chExt cx="960" cy="822"/>
          </a:xfrm>
        </p:grpSpPr>
        <p:sp>
          <p:nvSpPr>
            <p:cNvPr id="55315" name="Line 36"/>
            <p:cNvSpPr>
              <a:spLocks noChangeShapeType="1"/>
            </p:cNvSpPr>
            <p:nvPr/>
          </p:nvSpPr>
          <p:spPr bwMode="auto">
            <a:xfrm flipV="1">
              <a:off x="2688" y="2928"/>
              <a:ext cx="96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6" name="Text Box 37"/>
            <p:cNvSpPr txBox="1">
              <a:spLocks noChangeArrowheads="1"/>
            </p:cNvSpPr>
            <p:nvPr/>
          </p:nvSpPr>
          <p:spPr bwMode="auto">
            <a:xfrm>
              <a:off x="2208" y="3456"/>
              <a:ext cx="960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外部碎片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5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5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4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1" grpId="0"/>
      <p:bldP spid="345098" grpId="0" animBg="1"/>
      <p:bldP spid="345099" grpId="0"/>
      <p:bldP spid="345100" grpId="0" animBg="1"/>
      <p:bldP spid="345115" grpId="0" animBg="1"/>
      <p:bldP spid="345116" grpId="0" animBg="1"/>
      <p:bldP spid="345117" grpId="0" animBg="1"/>
      <p:bldP spid="345118" grpId="0" animBg="1"/>
      <p:bldP spid="3451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304800" y="2492375"/>
            <a:ext cx="86106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分页</a:t>
            </a:r>
            <a:r>
              <a:rPr lang="en-US" altLang="zh-CN" sz="48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(Paging</a:t>
            </a:r>
            <a:r>
              <a:rPr lang="en-US" altLang="zh-CN" sz="4800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)!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4800" dirty="0">
              <a:solidFill>
                <a:srgbClr val="FF0000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思考：按需供给内存</a:t>
            </a:r>
            <a:endParaRPr lang="en-US" altLang="zh-CN" dirty="0">
              <a:solidFill>
                <a:srgbClr val="FF0000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56323" name="Rectangle 2"/>
          <p:cNvSpPr>
            <a:spLocks noChangeArrowheads="1"/>
          </p:cNvSpPr>
          <p:nvPr/>
        </p:nvSpPr>
        <p:spPr bwMode="auto">
          <a:xfrm>
            <a:off x="2971800" y="457200"/>
            <a:ext cx="426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8.4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分页内存管理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从连续到离散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765175" y="1192213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只有吃到最后才能知道到底有多饿</a:t>
            </a:r>
            <a:r>
              <a:rPr lang="en-US" altLang="zh-CN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347140" name="Group 4"/>
          <p:cNvGrpSpPr>
            <a:grpSpLocks/>
          </p:cNvGrpSpPr>
          <p:nvPr/>
        </p:nvGrpSpPr>
        <p:grpSpPr bwMode="auto">
          <a:xfrm>
            <a:off x="906463" y="1835150"/>
            <a:ext cx="7399337" cy="1114425"/>
            <a:chOff x="571" y="1104"/>
            <a:chExt cx="4661" cy="702"/>
          </a:xfrm>
        </p:grpSpPr>
        <p:sp>
          <p:nvSpPr>
            <p:cNvPr id="57379" name="Rectangle 5"/>
            <p:cNvSpPr>
              <a:spLocks noChangeArrowheads="1"/>
            </p:cNvSpPr>
            <p:nvPr/>
          </p:nvSpPr>
          <p:spPr bwMode="auto">
            <a:xfrm>
              <a:off x="571" y="1104"/>
              <a:ext cx="4661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对于进程的堆栈段，只有运行完才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知道嵌套深度</a:t>
              </a:r>
              <a:endParaRPr lang="zh-CN" altLang="en-US" sz="240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  <p:pic>
          <p:nvPicPr>
            <p:cNvPr id="57380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278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7143" name="Group 7"/>
          <p:cNvGrpSpPr>
            <a:grpSpLocks/>
          </p:cNvGrpSpPr>
          <p:nvPr/>
        </p:nvGrpSpPr>
        <p:grpSpPr bwMode="auto">
          <a:xfrm>
            <a:off x="914400" y="2908300"/>
            <a:ext cx="7399338" cy="1114425"/>
            <a:chOff x="576" y="1444"/>
            <a:chExt cx="4661" cy="702"/>
          </a:xfrm>
        </p:grpSpPr>
        <p:sp>
          <p:nvSpPr>
            <p:cNvPr id="57377" name="Rectangle 8"/>
            <p:cNvSpPr>
              <a:spLocks noChangeArrowheads="1"/>
            </p:cNvSpPr>
            <p:nvPr/>
          </p:nvSpPr>
          <p:spPr bwMode="auto">
            <a:xfrm>
              <a:off x="576" y="1444"/>
              <a:ext cx="4661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一次分配给一点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没有外部碎片，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内部碎片有上界</a:t>
              </a:r>
              <a:r>
                <a:rPr lang="en-US" altLang="zh-CN" sz="2400">
                  <a:solidFill>
                    <a:srgbClr val="FF0000"/>
                  </a:solidFill>
                </a:rPr>
                <a:t>)</a:t>
              </a:r>
              <a:endParaRPr lang="en-US" altLang="zh-CN" sz="240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  <p:pic>
          <p:nvPicPr>
            <p:cNvPr id="57378" name="Picture 9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618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7146" name="Group 10"/>
          <p:cNvGrpSpPr>
            <a:grpSpLocks/>
          </p:cNvGrpSpPr>
          <p:nvPr/>
        </p:nvGrpSpPr>
        <p:grpSpPr bwMode="auto">
          <a:xfrm>
            <a:off x="906463" y="3968750"/>
            <a:ext cx="7399337" cy="603250"/>
            <a:chOff x="576" y="1444"/>
            <a:chExt cx="4661" cy="380"/>
          </a:xfrm>
        </p:grpSpPr>
        <p:sp>
          <p:nvSpPr>
            <p:cNvPr id="57375" name="Rectangle 11"/>
            <p:cNvSpPr>
              <a:spLocks noChangeArrowheads="1"/>
            </p:cNvSpPr>
            <p:nvPr/>
          </p:nvSpPr>
          <p:spPr bwMode="auto">
            <a:xfrm>
              <a:off x="576" y="1444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将面包切成薄片，将内存分成</a:t>
              </a:r>
              <a:r>
                <a:rPr lang="zh-CN" altLang="en-US" sz="2400">
                  <a:solidFill>
                    <a:srgbClr val="FF0000"/>
                  </a:solidFill>
                </a:rPr>
                <a:t>页</a:t>
              </a:r>
              <a:endParaRPr lang="zh-CN" altLang="en-US" sz="240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  <p:pic>
          <p:nvPicPr>
            <p:cNvPr id="57376" name="Picture 12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618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7149" name="Group 13"/>
          <p:cNvGrpSpPr>
            <a:grpSpLocks/>
          </p:cNvGrpSpPr>
          <p:nvPr/>
        </p:nvGrpSpPr>
        <p:grpSpPr bwMode="auto">
          <a:xfrm>
            <a:off x="6248400" y="1828800"/>
            <a:ext cx="2514600" cy="4572000"/>
            <a:chOff x="3936" y="1152"/>
            <a:chExt cx="1584" cy="2880"/>
          </a:xfrm>
        </p:grpSpPr>
        <p:grpSp>
          <p:nvGrpSpPr>
            <p:cNvPr id="57352" name="Group 14"/>
            <p:cNvGrpSpPr>
              <a:grpSpLocks/>
            </p:cNvGrpSpPr>
            <p:nvPr/>
          </p:nvGrpSpPr>
          <p:grpSpPr bwMode="auto">
            <a:xfrm>
              <a:off x="3936" y="1200"/>
              <a:ext cx="1584" cy="2832"/>
              <a:chOff x="3936" y="1200"/>
              <a:chExt cx="1584" cy="2832"/>
            </a:xfrm>
          </p:grpSpPr>
          <p:sp>
            <p:nvSpPr>
              <p:cNvPr id="57355" name="Rectangle 15"/>
              <p:cNvSpPr>
                <a:spLocks noChangeArrowheads="1"/>
              </p:cNvSpPr>
              <p:nvPr/>
            </p:nvSpPr>
            <p:spPr bwMode="auto">
              <a:xfrm>
                <a:off x="4464" y="1200"/>
                <a:ext cx="1056" cy="28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57356" name="Rectangle 16"/>
              <p:cNvSpPr>
                <a:spLocks noChangeArrowheads="1"/>
              </p:cNvSpPr>
              <p:nvPr/>
            </p:nvSpPr>
            <p:spPr bwMode="auto">
              <a:xfrm>
                <a:off x="4464" y="1872"/>
                <a:ext cx="1056" cy="384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57357" name="Rectangle 17" descr="浅色上对角线"/>
              <p:cNvSpPr>
                <a:spLocks noChangeArrowheads="1"/>
              </p:cNvSpPr>
              <p:nvPr/>
            </p:nvSpPr>
            <p:spPr bwMode="auto">
              <a:xfrm>
                <a:off x="4464" y="2256"/>
                <a:ext cx="1056" cy="336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57358" name="Text Box 18"/>
              <p:cNvSpPr txBox="1">
                <a:spLocks noChangeArrowheads="1"/>
              </p:cNvSpPr>
              <p:nvPr/>
            </p:nvSpPr>
            <p:spPr bwMode="auto">
              <a:xfrm>
                <a:off x="4704" y="1958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/>
                  <a:t>页</a:t>
                </a:r>
                <a:r>
                  <a:rPr lang="en-US" altLang="zh-CN" sz="2000"/>
                  <a:t>0 </a:t>
                </a:r>
              </a:p>
            </p:txBody>
          </p:sp>
          <p:sp>
            <p:nvSpPr>
              <p:cNvPr id="57359" name="Rectangle 19"/>
              <p:cNvSpPr>
                <a:spLocks noChangeArrowheads="1"/>
              </p:cNvSpPr>
              <p:nvPr/>
            </p:nvSpPr>
            <p:spPr bwMode="auto">
              <a:xfrm>
                <a:off x="4464" y="3312"/>
                <a:ext cx="1056" cy="384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57360" name="Text Box 20"/>
              <p:cNvSpPr txBox="1">
                <a:spLocks noChangeArrowheads="1"/>
              </p:cNvSpPr>
              <p:nvPr/>
            </p:nvSpPr>
            <p:spPr bwMode="auto">
              <a:xfrm>
                <a:off x="4704" y="3398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/>
                  <a:t>页</a:t>
                </a:r>
                <a:r>
                  <a:rPr lang="en-US" altLang="zh-CN" sz="2000"/>
                  <a:t>1 </a:t>
                </a:r>
              </a:p>
            </p:txBody>
          </p:sp>
          <p:sp>
            <p:nvSpPr>
              <p:cNvPr id="57361" name="Rectangle 21" descr="浅色上对角线"/>
              <p:cNvSpPr>
                <a:spLocks noChangeArrowheads="1"/>
              </p:cNvSpPr>
              <p:nvPr/>
            </p:nvSpPr>
            <p:spPr bwMode="auto">
              <a:xfrm>
                <a:off x="4464" y="3696"/>
                <a:ext cx="1056" cy="336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57362" name="Rectangle 22" descr="浅色上对角线"/>
              <p:cNvSpPr>
                <a:spLocks noChangeArrowheads="1"/>
              </p:cNvSpPr>
              <p:nvPr/>
            </p:nvSpPr>
            <p:spPr bwMode="auto">
              <a:xfrm>
                <a:off x="4464" y="2976"/>
                <a:ext cx="1056" cy="336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57363" name="Rectangle 23"/>
              <p:cNvSpPr>
                <a:spLocks noChangeArrowheads="1"/>
              </p:cNvSpPr>
              <p:nvPr/>
            </p:nvSpPr>
            <p:spPr bwMode="auto">
              <a:xfrm>
                <a:off x="4464" y="2601"/>
                <a:ext cx="1056" cy="384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57364" name="Text Box 24"/>
              <p:cNvSpPr txBox="1">
                <a:spLocks noChangeArrowheads="1"/>
              </p:cNvSpPr>
              <p:nvPr/>
            </p:nvSpPr>
            <p:spPr bwMode="auto">
              <a:xfrm>
                <a:off x="4704" y="2687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/>
                  <a:t>页</a:t>
                </a:r>
                <a:r>
                  <a:rPr lang="en-US" altLang="zh-CN" sz="2000"/>
                  <a:t>2 </a:t>
                </a:r>
              </a:p>
            </p:txBody>
          </p:sp>
          <p:sp>
            <p:nvSpPr>
              <p:cNvPr id="57365" name="Rectangle 25" descr="浅色上对角线"/>
              <p:cNvSpPr>
                <a:spLocks noChangeArrowheads="1"/>
              </p:cNvSpPr>
              <p:nvPr/>
            </p:nvSpPr>
            <p:spPr bwMode="auto">
              <a:xfrm>
                <a:off x="4464" y="1536"/>
                <a:ext cx="1056" cy="336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57366" name="Rectangle 26" descr="浅色上对角线"/>
              <p:cNvSpPr>
                <a:spLocks noChangeArrowheads="1"/>
              </p:cNvSpPr>
              <p:nvPr/>
            </p:nvSpPr>
            <p:spPr bwMode="auto">
              <a:xfrm>
                <a:off x="4464" y="1200"/>
                <a:ext cx="1056" cy="336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57367" name="Text Box 27"/>
              <p:cNvSpPr txBox="1">
                <a:spLocks noChangeArrowheads="1"/>
              </p:cNvSpPr>
              <p:nvPr/>
            </p:nvSpPr>
            <p:spPr bwMode="auto">
              <a:xfrm>
                <a:off x="3936" y="3744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accent2"/>
                    </a:solidFill>
                  </a:rPr>
                  <a:t>帧</a:t>
                </a:r>
                <a:r>
                  <a:rPr lang="en-US" altLang="zh-CN" sz="2000">
                    <a:solidFill>
                      <a:schemeClr val="accent2"/>
                    </a:solidFill>
                  </a:rPr>
                  <a:t>0 </a:t>
                </a:r>
              </a:p>
            </p:txBody>
          </p:sp>
          <p:sp>
            <p:nvSpPr>
              <p:cNvPr id="57368" name="Text Box 28"/>
              <p:cNvSpPr txBox="1">
                <a:spLocks noChangeArrowheads="1"/>
              </p:cNvSpPr>
              <p:nvPr/>
            </p:nvSpPr>
            <p:spPr bwMode="auto">
              <a:xfrm>
                <a:off x="3936" y="3408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accent2"/>
                    </a:solidFill>
                  </a:rPr>
                  <a:t>帧</a:t>
                </a:r>
                <a:r>
                  <a:rPr lang="en-US" altLang="zh-CN" sz="2000">
                    <a:solidFill>
                      <a:schemeClr val="accent2"/>
                    </a:solidFill>
                  </a:rPr>
                  <a:t>1 </a:t>
                </a:r>
              </a:p>
            </p:txBody>
          </p:sp>
          <p:sp>
            <p:nvSpPr>
              <p:cNvPr id="57369" name="Text Box 29"/>
              <p:cNvSpPr txBox="1">
                <a:spLocks noChangeArrowheads="1"/>
              </p:cNvSpPr>
              <p:nvPr/>
            </p:nvSpPr>
            <p:spPr bwMode="auto">
              <a:xfrm>
                <a:off x="3936" y="3024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accent2"/>
                    </a:solidFill>
                  </a:rPr>
                  <a:t>帧</a:t>
                </a:r>
                <a:r>
                  <a:rPr lang="en-US" altLang="zh-CN" sz="2000">
                    <a:solidFill>
                      <a:schemeClr val="accent2"/>
                    </a:solidFill>
                  </a:rPr>
                  <a:t>2 </a:t>
                </a:r>
              </a:p>
            </p:txBody>
          </p:sp>
          <p:sp>
            <p:nvSpPr>
              <p:cNvPr id="57370" name="Text Box 30"/>
              <p:cNvSpPr txBox="1">
                <a:spLocks noChangeArrowheads="1"/>
              </p:cNvSpPr>
              <p:nvPr/>
            </p:nvSpPr>
            <p:spPr bwMode="auto">
              <a:xfrm>
                <a:off x="3936" y="2678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accent2"/>
                    </a:solidFill>
                  </a:rPr>
                  <a:t>帧</a:t>
                </a:r>
                <a:r>
                  <a:rPr lang="en-US" altLang="zh-CN" sz="2000">
                    <a:solidFill>
                      <a:schemeClr val="accent2"/>
                    </a:solidFill>
                  </a:rPr>
                  <a:t>3 </a:t>
                </a:r>
              </a:p>
            </p:txBody>
          </p:sp>
          <p:sp>
            <p:nvSpPr>
              <p:cNvPr id="57371" name="Text Box 31"/>
              <p:cNvSpPr txBox="1">
                <a:spLocks noChangeArrowheads="1"/>
              </p:cNvSpPr>
              <p:nvPr/>
            </p:nvSpPr>
            <p:spPr bwMode="auto">
              <a:xfrm>
                <a:off x="3936" y="2314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accent2"/>
                    </a:solidFill>
                  </a:rPr>
                  <a:t>帧</a:t>
                </a:r>
                <a:r>
                  <a:rPr lang="en-US" altLang="zh-CN" sz="2000">
                    <a:solidFill>
                      <a:schemeClr val="accent2"/>
                    </a:solidFill>
                  </a:rPr>
                  <a:t>4 </a:t>
                </a:r>
              </a:p>
            </p:txBody>
          </p:sp>
          <p:sp>
            <p:nvSpPr>
              <p:cNvPr id="57372" name="Text Box 32"/>
              <p:cNvSpPr txBox="1">
                <a:spLocks noChangeArrowheads="1"/>
              </p:cNvSpPr>
              <p:nvPr/>
            </p:nvSpPr>
            <p:spPr bwMode="auto">
              <a:xfrm>
                <a:off x="3936" y="1978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accent2"/>
                    </a:solidFill>
                  </a:rPr>
                  <a:t>帧</a:t>
                </a:r>
                <a:r>
                  <a:rPr lang="en-US" altLang="zh-CN" sz="2000">
                    <a:solidFill>
                      <a:schemeClr val="accent2"/>
                    </a:solidFill>
                  </a:rPr>
                  <a:t>5 </a:t>
                </a:r>
              </a:p>
            </p:txBody>
          </p:sp>
          <p:sp>
            <p:nvSpPr>
              <p:cNvPr id="57373" name="Text Box 33"/>
              <p:cNvSpPr txBox="1">
                <a:spLocks noChangeArrowheads="1"/>
              </p:cNvSpPr>
              <p:nvPr/>
            </p:nvSpPr>
            <p:spPr bwMode="auto">
              <a:xfrm>
                <a:off x="3936" y="1594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accent2"/>
                    </a:solidFill>
                  </a:rPr>
                  <a:t>帧</a:t>
                </a:r>
                <a:r>
                  <a:rPr lang="en-US" altLang="zh-CN" sz="2000">
                    <a:solidFill>
                      <a:schemeClr val="accent2"/>
                    </a:solidFill>
                  </a:rPr>
                  <a:t>6 </a:t>
                </a:r>
              </a:p>
            </p:txBody>
          </p:sp>
          <p:sp>
            <p:nvSpPr>
              <p:cNvPr id="57374" name="Text Box 34"/>
              <p:cNvSpPr txBox="1">
                <a:spLocks noChangeArrowheads="1"/>
              </p:cNvSpPr>
              <p:nvPr/>
            </p:nvSpPr>
            <p:spPr bwMode="auto">
              <a:xfrm>
                <a:off x="3936" y="1248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accent2"/>
                    </a:solidFill>
                  </a:rPr>
                  <a:t>帧</a:t>
                </a:r>
                <a:r>
                  <a:rPr lang="en-US" altLang="zh-CN" sz="2000">
                    <a:solidFill>
                      <a:schemeClr val="accent2"/>
                    </a:solidFill>
                  </a:rPr>
                  <a:t>7 </a:t>
                </a:r>
              </a:p>
            </p:txBody>
          </p:sp>
        </p:grpSp>
        <p:sp>
          <p:nvSpPr>
            <p:cNvPr id="57353" name="Rectangle 35"/>
            <p:cNvSpPr>
              <a:spLocks noChangeArrowheads="1"/>
            </p:cNvSpPr>
            <p:nvPr/>
          </p:nvSpPr>
          <p:spPr bwMode="auto">
            <a:xfrm>
              <a:off x="4464" y="1152"/>
              <a:ext cx="1056" cy="38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7354" name="Text Box 36"/>
            <p:cNvSpPr txBox="1">
              <a:spLocks noChangeArrowheads="1"/>
            </p:cNvSpPr>
            <p:nvPr/>
          </p:nvSpPr>
          <p:spPr bwMode="auto">
            <a:xfrm>
              <a:off x="4704" y="1238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页</a:t>
              </a:r>
              <a:r>
                <a:rPr lang="en-US" altLang="zh-CN" sz="2000"/>
                <a:t>3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7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7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再回到那个恒久的话题</a:t>
            </a:r>
          </a:p>
        </p:txBody>
      </p:sp>
      <p:graphicFrame>
        <p:nvGraphicFramePr>
          <p:cNvPr id="1024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p:oleObj spid="_x0000_s10390" name="剪辑" r:id="rId3" imgW="2166845" imgH="2287575" progId="">
              <p:embed/>
            </p:oleObj>
          </a:graphicData>
        </a:graphic>
      </p:graphicFrame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841375" y="12192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执行程序是计算机的基本任务</a:t>
            </a:r>
          </a:p>
        </p:txBody>
      </p:sp>
      <p:grpSp>
        <p:nvGrpSpPr>
          <p:cNvPr id="315397" name="Group 5"/>
          <p:cNvGrpSpPr>
            <a:grpSpLocks/>
          </p:cNvGrpSpPr>
          <p:nvPr/>
        </p:nvGrpSpPr>
        <p:grpSpPr bwMode="auto">
          <a:xfrm>
            <a:off x="1143000" y="2057400"/>
            <a:ext cx="3733800" cy="4343400"/>
            <a:chOff x="720" y="1440"/>
            <a:chExt cx="2352" cy="2736"/>
          </a:xfrm>
        </p:grpSpPr>
        <p:sp>
          <p:nvSpPr>
            <p:cNvPr id="10249" name="Rectangle 6"/>
            <p:cNvSpPr>
              <a:spLocks noChangeArrowheads="1"/>
            </p:cNvSpPr>
            <p:nvPr/>
          </p:nvSpPr>
          <p:spPr bwMode="auto">
            <a:xfrm>
              <a:off x="720" y="1440"/>
              <a:ext cx="2208" cy="27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50" name="Text Box 7"/>
            <p:cNvSpPr txBox="1">
              <a:spLocks noChangeArrowheads="1"/>
            </p:cNvSpPr>
            <p:nvPr/>
          </p:nvSpPr>
          <p:spPr bwMode="auto">
            <a:xfrm>
              <a:off x="768" y="1488"/>
              <a:ext cx="2304" cy="2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int main(int argc, char* argv[])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{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int  i , to, sum = 0;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to = atoi(argv[1]);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for(i=1; i&lt;=to; i++)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{  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     sum = sum + i;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 }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 printf(“%d”, sum);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}</a:t>
              </a:r>
            </a:p>
          </p:txBody>
        </p:sp>
      </p:grpSp>
      <p:grpSp>
        <p:nvGrpSpPr>
          <p:cNvPr id="315400" name="Group 8"/>
          <p:cNvGrpSpPr>
            <a:grpSpLocks/>
          </p:cNvGrpSpPr>
          <p:nvPr/>
        </p:nvGrpSpPr>
        <p:grpSpPr bwMode="auto">
          <a:xfrm>
            <a:off x="4866939" y="2135393"/>
            <a:ext cx="2819400" cy="2438400"/>
            <a:chOff x="3072" y="1824"/>
            <a:chExt cx="1776" cy="1536"/>
          </a:xfrm>
        </p:grpSpPr>
        <p:sp>
          <p:nvSpPr>
            <p:cNvPr id="10247" name="AutoShape 9"/>
            <p:cNvSpPr>
              <a:spLocks noChangeArrowheads="1"/>
            </p:cNvSpPr>
            <p:nvPr/>
          </p:nvSpPr>
          <p:spPr bwMode="auto">
            <a:xfrm>
              <a:off x="3072" y="2544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pic>
          <p:nvPicPr>
            <p:cNvPr id="10248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1824"/>
              <a:ext cx="1248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843425" y="5105400"/>
            <a:ext cx="41481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静态链接？动态链接？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2057400" y="457200"/>
            <a:ext cx="56388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分页内存管理思想示意图</a:t>
            </a:r>
            <a:endParaRPr lang="zh-CN" altLang="en-US" sz="3600"/>
          </a:p>
        </p:txBody>
      </p:sp>
      <p:sp>
        <p:nvSpPr>
          <p:cNvPr id="58371" name="AutoShape 3"/>
          <p:cNvSpPr>
            <a:spLocks noChangeAspect="1" noChangeArrowheads="1"/>
          </p:cNvSpPr>
          <p:nvPr/>
        </p:nvSpPr>
        <p:spPr bwMode="auto">
          <a:xfrm>
            <a:off x="419100" y="1031875"/>
            <a:ext cx="8343900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112837" y="2943225"/>
            <a:ext cx="1497013" cy="3154363"/>
          </a:xfrm>
          <a:prstGeom prst="rect">
            <a:avLst/>
          </a:prstGeom>
          <a:solidFill>
            <a:srgbClr val="0000FF">
              <a:alpha val="901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第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第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第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40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第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页</a:t>
            </a:r>
            <a:endParaRPr lang="zh-CN" altLang="en-US" sz="2000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989012" y="2343728"/>
            <a:ext cx="17843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用户程序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逻辑地址空间</a:t>
            </a:r>
            <a:endParaRPr lang="zh-CN" altLang="en-US" sz="1800" dirty="0"/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 flipH="1" flipV="1">
            <a:off x="1112837" y="3441700"/>
            <a:ext cx="14970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1112837" y="3813175"/>
            <a:ext cx="14970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1112837" y="4184650"/>
            <a:ext cx="14970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1112837" y="5649913"/>
            <a:ext cx="14970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3251200" y="2963863"/>
            <a:ext cx="1925637" cy="3152775"/>
          </a:xfrm>
          <a:prstGeom prst="rect">
            <a:avLst/>
          </a:prstGeom>
          <a:solidFill>
            <a:srgbClr val="FFFFFF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000">
                <a:latin typeface="Times New Roman" panose="02020603050405020304" pitchFamily="18" charset="0"/>
              </a:rPr>
              <a:t>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>
                <a:latin typeface="Times New Roman" panose="02020603050405020304" pitchFamily="18" charset="0"/>
              </a:rPr>
              <a:t>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 7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000">
                <a:latin typeface="Times New Roman" panose="02020603050405020304" pitchFamily="18" charset="0"/>
              </a:rPr>
              <a:t>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CN" sz="2000">
                <a:latin typeface="Times New Roman" panose="02020603050405020304" pitchFamily="18" charset="0"/>
              </a:rPr>
              <a:t>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CN" sz="2000">
                <a:latin typeface="Times New Roman" panose="02020603050405020304" pitchFamily="18" charset="0"/>
              </a:rPr>
              <a:t>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latin typeface="Times New Roman" panose="02020603050405020304" pitchFamily="18" charset="0"/>
              </a:rPr>
              <a:t>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3240809" y="2336657"/>
            <a:ext cx="1925637" cy="57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页 表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页号      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帧号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3251200" y="3441700"/>
            <a:ext cx="1925637" cy="1588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3251200" y="3813175"/>
            <a:ext cx="1925637" cy="1588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3251200" y="4184650"/>
            <a:ext cx="1925637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4214812" y="2955925"/>
            <a:ext cx="1588" cy="3154363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4" name="Rectangle 16"/>
          <p:cNvSpPr>
            <a:spLocks noChangeArrowheads="1"/>
          </p:cNvSpPr>
          <p:nvPr/>
        </p:nvSpPr>
        <p:spPr bwMode="auto">
          <a:xfrm>
            <a:off x="6673850" y="2054225"/>
            <a:ext cx="1925637" cy="4637088"/>
          </a:xfrm>
          <a:prstGeom prst="rect">
            <a:avLst/>
          </a:prstGeom>
          <a:solidFill>
            <a:srgbClr val="FF0000">
              <a:alpha val="5882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2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6818312" y="1628775"/>
            <a:ext cx="1868488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物理地址空间</a:t>
            </a:r>
            <a:endParaRPr lang="zh-CN" altLang="en-US" sz="2000"/>
          </a:p>
        </p:txBody>
      </p:sp>
      <p:sp>
        <p:nvSpPr>
          <p:cNvPr id="58386" name="Rectangle 18"/>
          <p:cNvSpPr>
            <a:spLocks noChangeArrowheads="1"/>
          </p:cNvSpPr>
          <p:nvPr/>
        </p:nvSpPr>
        <p:spPr bwMode="auto">
          <a:xfrm>
            <a:off x="6267450" y="2063750"/>
            <a:ext cx="427037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0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1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3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5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6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8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…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6673850" y="2425700"/>
            <a:ext cx="19256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8" name="Line 20"/>
          <p:cNvSpPr>
            <a:spLocks noChangeShapeType="1"/>
          </p:cNvSpPr>
          <p:nvPr/>
        </p:nvSpPr>
        <p:spPr bwMode="auto">
          <a:xfrm>
            <a:off x="6673850" y="2797175"/>
            <a:ext cx="1925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9" name="Line 21"/>
          <p:cNvSpPr>
            <a:spLocks noChangeShapeType="1"/>
          </p:cNvSpPr>
          <p:nvPr/>
        </p:nvSpPr>
        <p:spPr bwMode="auto">
          <a:xfrm>
            <a:off x="6673850" y="3167063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0" name="Line 22"/>
          <p:cNvSpPr>
            <a:spLocks noChangeShapeType="1"/>
          </p:cNvSpPr>
          <p:nvPr/>
        </p:nvSpPr>
        <p:spPr bwMode="auto">
          <a:xfrm>
            <a:off x="6673850" y="3579813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>
            <a:off x="6673850" y="3951288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>
            <a:off x="6673850" y="4322763"/>
            <a:ext cx="1925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>
            <a:off x="6673850" y="4692650"/>
            <a:ext cx="19256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4" name="Line 26"/>
          <p:cNvSpPr>
            <a:spLocks noChangeShapeType="1"/>
          </p:cNvSpPr>
          <p:nvPr/>
        </p:nvSpPr>
        <p:spPr bwMode="auto">
          <a:xfrm>
            <a:off x="6673850" y="5064125"/>
            <a:ext cx="19256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5" name="Line 27"/>
          <p:cNvSpPr>
            <a:spLocks noChangeShapeType="1"/>
          </p:cNvSpPr>
          <p:nvPr/>
        </p:nvSpPr>
        <p:spPr bwMode="auto">
          <a:xfrm>
            <a:off x="6673850" y="5435600"/>
            <a:ext cx="1925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6" name="Line 28"/>
          <p:cNvSpPr>
            <a:spLocks noChangeShapeType="1"/>
          </p:cNvSpPr>
          <p:nvPr/>
        </p:nvSpPr>
        <p:spPr bwMode="auto">
          <a:xfrm>
            <a:off x="6673850" y="5805488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7" name="Rectangle 30"/>
          <p:cNvSpPr>
            <a:spLocks noChangeArrowheads="1"/>
          </p:cNvSpPr>
          <p:nvPr/>
        </p:nvSpPr>
        <p:spPr bwMode="auto">
          <a:xfrm>
            <a:off x="6032500" y="1651000"/>
            <a:ext cx="10699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帧号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8398" name="Line 31"/>
          <p:cNvSpPr>
            <a:spLocks noChangeShapeType="1"/>
          </p:cNvSpPr>
          <p:nvPr/>
        </p:nvSpPr>
        <p:spPr bwMode="auto">
          <a:xfrm>
            <a:off x="3236912" y="5651500"/>
            <a:ext cx="1925638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9" name="Line 32"/>
          <p:cNvSpPr>
            <a:spLocks noChangeShapeType="1"/>
          </p:cNvSpPr>
          <p:nvPr/>
        </p:nvSpPr>
        <p:spPr bwMode="auto">
          <a:xfrm>
            <a:off x="6665912" y="6221413"/>
            <a:ext cx="19256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8849" name="Group 33"/>
          <p:cNvGrpSpPr>
            <a:grpSpLocks/>
          </p:cNvGrpSpPr>
          <p:nvPr/>
        </p:nvGrpSpPr>
        <p:grpSpPr bwMode="auto">
          <a:xfrm>
            <a:off x="4837112" y="3024188"/>
            <a:ext cx="2057400" cy="2970212"/>
            <a:chOff x="2880" y="1585"/>
            <a:chExt cx="1296" cy="1871"/>
          </a:xfrm>
        </p:grpSpPr>
        <p:sp>
          <p:nvSpPr>
            <p:cNvPr id="58406" name="Line 34"/>
            <p:cNvSpPr>
              <a:spLocks noChangeShapeType="1"/>
            </p:cNvSpPr>
            <p:nvPr/>
          </p:nvSpPr>
          <p:spPr bwMode="auto">
            <a:xfrm flipV="1">
              <a:off x="2880" y="1585"/>
              <a:ext cx="1292" cy="143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7" name="Line 35"/>
            <p:cNvSpPr>
              <a:spLocks noChangeShapeType="1"/>
            </p:cNvSpPr>
            <p:nvPr/>
          </p:nvSpPr>
          <p:spPr bwMode="auto">
            <a:xfrm>
              <a:off x="2880" y="1968"/>
              <a:ext cx="1296" cy="76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8" name="Line 36"/>
            <p:cNvSpPr>
              <a:spLocks noChangeShapeType="1"/>
            </p:cNvSpPr>
            <p:nvPr/>
          </p:nvSpPr>
          <p:spPr bwMode="auto">
            <a:xfrm flipV="1">
              <a:off x="2880" y="2064"/>
              <a:ext cx="1296" cy="144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9" name="Line 37"/>
            <p:cNvSpPr>
              <a:spLocks noChangeShapeType="1"/>
            </p:cNvSpPr>
            <p:nvPr/>
          </p:nvSpPr>
          <p:spPr bwMode="auto">
            <a:xfrm>
              <a:off x="2880" y="3408"/>
              <a:ext cx="1296" cy="4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8854" name="Group 38"/>
          <p:cNvGrpSpPr>
            <a:grpSpLocks/>
          </p:cNvGrpSpPr>
          <p:nvPr/>
        </p:nvGrpSpPr>
        <p:grpSpPr bwMode="auto">
          <a:xfrm>
            <a:off x="2246312" y="3251200"/>
            <a:ext cx="1295400" cy="2667000"/>
            <a:chOff x="1248" y="1728"/>
            <a:chExt cx="816" cy="1680"/>
          </a:xfrm>
        </p:grpSpPr>
        <p:sp>
          <p:nvSpPr>
            <p:cNvPr id="58402" name="Line 39"/>
            <p:cNvSpPr>
              <a:spLocks noChangeShapeType="1"/>
            </p:cNvSpPr>
            <p:nvPr/>
          </p:nvSpPr>
          <p:spPr bwMode="auto">
            <a:xfrm>
              <a:off x="1248" y="172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3" name="Line 40"/>
            <p:cNvSpPr>
              <a:spLocks noChangeShapeType="1"/>
            </p:cNvSpPr>
            <p:nvPr/>
          </p:nvSpPr>
          <p:spPr bwMode="auto">
            <a:xfrm>
              <a:off x="1248" y="196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4" name="Line 41"/>
            <p:cNvSpPr>
              <a:spLocks noChangeShapeType="1"/>
            </p:cNvSpPr>
            <p:nvPr/>
          </p:nvSpPr>
          <p:spPr bwMode="auto">
            <a:xfrm flipV="1">
              <a:off x="1248" y="220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5" name="Line 42"/>
            <p:cNvSpPr>
              <a:spLocks noChangeShapeType="1"/>
            </p:cNvSpPr>
            <p:nvPr/>
          </p:nvSpPr>
          <p:spPr bwMode="auto">
            <a:xfrm>
              <a:off x="1248" y="340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" name="Group 19"/>
          <p:cNvGrpSpPr>
            <a:grpSpLocks/>
          </p:cNvGrpSpPr>
          <p:nvPr/>
        </p:nvGrpSpPr>
        <p:grpSpPr bwMode="auto">
          <a:xfrm>
            <a:off x="559521" y="2943081"/>
            <a:ext cx="533400" cy="3162300"/>
            <a:chOff x="4992" y="3024"/>
            <a:chExt cx="336" cy="1200"/>
          </a:xfrm>
        </p:grpSpPr>
        <p:sp>
          <p:nvSpPr>
            <p:cNvPr id="43" name="Rectangle 20" descr="浅色上对角线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4992" y="3500"/>
              <a:ext cx="336" cy="292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4992" y="3190"/>
              <a:ext cx="336" cy="2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6" name="Rectangle 23"/>
            <p:cNvSpPr>
              <a:spLocks noChangeArrowheads="1"/>
            </p:cNvSpPr>
            <p:nvPr/>
          </p:nvSpPr>
          <p:spPr bwMode="auto">
            <a:xfrm>
              <a:off x="4992" y="3831"/>
              <a:ext cx="336" cy="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7" name="Rectangle 24"/>
            <p:cNvSpPr>
              <a:spLocks noChangeArrowheads="1"/>
            </p:cNvSpPr>
            <p:nvPr/>
          </p:nvSpPr>
          <p:spPr bwMode="auto">
            <a:xfrm>
              <a:off x="4992" y="3024"/>
              <a:ext cx="336" cy="103"/>
            </a:xfrm>
            <a:prstGeom prst="rect">
              <a:avLst/>
            </a:prstGeom>
            <a:solidFill>
              <a:srgbClr val="53F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8" name="Rectangle 25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9" name="Rectangle 26"/>
            <p:cNvSpPr>
              <a:spLocks noChangeArrowheads="1"/>
            </p:cNvSpPr>
            <p:nvPr/>
          </p:nvSpPr>
          <p:spPr bwMode="auto">
            <a:xfrm>
              <a:off x="4992" y="4128"/>
              <a:ext cx="33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2098" y="6200001"/>
            <a:ext cx="83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分段内存</a:t>
            </a:r>
            <a:endParaRPr lang="zh-CN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214312" y="1061870"/>
            <a:ext cx="5859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如此映射优势在哪？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1)</a:t>
            </a:r>
            <a:r>
              <a:rPr lang="zh-CN" altLang="en-US" sz="2000" dirty="0" smtClean="0">
                <a:solidFill>
                  <a:srgbClr val="FF0000"/>
                </a:solidFill>
              </a:rPr>
              <a:t>程序逻辑地址中的页是不是一直被访问？</a:t>
            </a:r>
            <a:r>
              <a:rPr lang="en-US" altLang="zh-CN" sz="2000" dirty="0" smtClean="0">
                <a:solidFill>
                  <a:srgbClr val="FF0000"/>
                </a:solidFill>
              </a:rPr>
              <a:t>2)</a:t>
            </a:r>
            <a:r>
              <a:rPr lang="zh-CN" altLang="en-US" sz="2000" dirty="0" smtClean="0">
                <a:solidFill>
                  <a:srgbClr val="FF0000"/>
                </a:solidFill>
              </a:rPr>
              <a:t>某些未被访问的页是否映射到物理内存？</a:t>
            </a:r>
            <a:r>
              <a:rPr lang="en-US" altLang="zh-CN" sz="2000" dirty="0" smtClean="0">
                <a:solidFill>
                  <a:srgbClr val="FF0000"/>
                </a:solidFill>
              </a:rPr>
              <a:t>3)</a:t>
            </a:r>
            <a:r>
              <a:rPr lang="zh-CN" altLang="en-US" sz="2000" dirty="0" smtClean="0">
                <a:solidFill>
                  <a:srgbClr val="FF0000"/>
                </a:solidFill>
              </a:rPr>
              <a:t>长时间未访问的页如何处理？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1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分页机制中的页表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48163" name="Rectangle 3"/>
          <p:cNvSpPr>
            <a:spLocks noChangeArrowheads="1"/>
          </p:cNvSpPr>
          <p:nvPr/>
        </p:nvSpPr>
        <p:spPr bwMode="auto">
          <a:xfrm>
            <a:off x="765175" y="1192213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和分段类似，分页依靠页表结构</a:t>
            </a:r>
          </a:p>
        </p:txBody>
      </p:sp>
      <p:grpSp>
        <p:nvGrpSpPr>
          <p:cNvPr id="348164" name="Group 4"/>
          <p:cNvGrpSpPr>
            <a:grpSpLocks/>
          </p:cNvGrpSpPr>
          <p:nvPr/>
        </p:nvGrpSpPr>
        <p:grpSpPr bwMode="auto">
          <a:xfrm>
            <a:off x="1063625" y="1981200"/>
            <a:ext cx="4568825" cy="1295400"/>
            <a:chOff x="670" y="1248"/>
            <a:chExt cx="2878" cy="816"/>
          </a:xfrm>
        </p:grpSpPr>
        <p:grpSp>
          <p:nvGrpSpPr>
            <p:cNvPr id="59446" name="Group 5"/>
            <p:cNvGrpSpPr>
              <a:grpSpLocks/>
            </p:cNvGrpSpPr>
            <p:nvPr/>
          </p:nvGrpSpPr>
          <p:grpSpPr bwMode="auto">
            <a:xfrm>
              <a:off x="670" y="1573"/>
              <a:ext cx="2878" cy="491"/>
              <a:chOff x="338" y="1296"/>
              <a:chExt cx="2778" cy="491"/>
            </a:xfrm>
          </p:grpSpPr>
          <p:sp>
            <p:nvSpPr>
              <p:cNvPr id="59448" name="Rectangle 6"/>
              <p:cNvSpPr>
                <a:spLocks noChangeArrowheads="1"/>
              </p:cNvSpPr>
              <p:nvPr/>
            </p:nvSpPr>
            <p:spPr bwMode="auto">
              <a:xfrm>
                <a:off x="1192" y="1296"/>
                <a:ext cx="1863" cy="262"/>
              </a:xfrm>
              <a:prstGeom prst="rect">
                <a:avLst/>
              </a:prstGeom>
              <a:solidFill>
                <a:schemeClr val="bg1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400"/>
                  <a:t>Offset</a:t>
                </a:r>
              </a:p>
            </p:txBody>
          </p:sp>
          <p:sp>
            <p:nvSpPr>
              <p:cNvPr id="59449" name="Rectangle 7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942" cy="262"/>
              </a:xfrm>
              <a:prstGeom prst="rect">
                <a:avLst/>
              </a:prstGeom>
              <a:solidFill>
                <a:srgbClr val="F8F8F8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400"/>
                  <a:t>Page#</a:t>
                </a:r>
              </a:p>
            </p:txBody>
          </p:sp>
          <p:sp>
            <p:nvSpPr>
              <p:cNvPr id="59450" name="Text Box 8"/>
              <p:cNvSpPr txBox="1">
                <a:spLocks noChangeArrowheads="1"/>
              </p:cNvSpPr>
              <p:nvPr/>
            </p:nvSpPr>
            <p:spPr bwMode="auto">
              <a:xfrm>
                <a:off x="2913" y="1545"/>
                <a:ext cx="203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59451" name="Text Box 9"/>
              <p:cNvSpPr txBox="1">
                <a:spLocks noChangeArrowheads="1"/>
              </p:cNvSpPr>
              <p:nvPr/>
            </p:nvSpPr>
            <p:spPr bwMode="auto">
              <a:xfrm>
                <a:off x="1043" y="1577"/>
                <a:ext cx="295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latin typeface="Courier New" panose="02070309020205020404" pitchFamily="49" charset="0"/>
                  </a:rPr>
                  <a:t>12</a:t>
                </a:r>
              </a:p>
            </p:txBody>
          </p:sp>
          <p:sp>
            <p:nvSpPr>
              <p:cNvPr id="59452" name="Text Box 10"/>
              <p:cNvSpPr txBox="1">
                <a:spLocks noChangeArrowheads="1"/>
              </p:cNvSpPr>
              <p:nvPr/>
            </p:nvSpPr>
            <p:spPr bwMode="auto">
              <a:xfrm>
                <a:off x="1236" y="1575"/>
                <a:ext cx="295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latin typeface="Courier New" panose="02070309020205020404" pitchFamily="49" charset="0"/>
                  </a:rPr>
                  <a:t>11</a:t>
                </a:r>
              </a:p>
            </p:txBody>
          </p:sp>
          <p:sp>
            <p:nvSpPr>
              <p:cNvPr id="59453" name="Text Box 11"/>
              <p:cNvSpPr txBox="1">
                <a:spLocks noChangeArrowheads="1"/>
              </p:cNvSpPr>
              <p:nvPr/>
            </p:nvSpPr>
            <p:spPr bwMode="auto">
              <a:xfrm>
                <a:off x="338" y="1566"/>
                <a:ext cx="203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latin typeface="Courier New" panose="02070309020205020404" pitchFamily="49" charset="0"/>
                  </a:rPr>
                  <a:t>?</a:t>
                </a:r>
              </a:p>
            </p:txBody>
          </p:sp>
        </p:grpSp>
        <p:sp>
          <p:nvSpPr>
            <p:cNvPr id="59447" name="Text Box 12"/>
            <p:cNvSpPr txBox="1">
              <a:spLocks noChangeArrowheads="1"/>
            </p:cNvSpPr>
            <p:nvPr/>
          </p:nvSpPr>
          <p:spPr bwMode="auto">
            <a:xfrm>
              <a:off x="1387" y="1248"/>
              <a:ext cx="1445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逻辑地址格式</a:t>
              </a:r>
            </a:p>
          </p:txBody>
        </p:sp>
      </p:grpSp>
      <p:grpSp>
        <p:nvGrpSpPr>
          <p:cNvPr id="348173" name="Group 13"/>
          <p:cNvGrpSpPr>
            <a:grpSpLocks/>
          </p:cNvGrpSpPr>
          <p:nvPr/>
        </p:nvGrpSpPr>
        <p:grpSpPr bwMode="auto">
          <a:xfrm>
            <a:off x="2819400" y="3200400"/>
            <a:ext cx="2667000" cy="847725"/>
            <a:chOff x="1776" y="2016"/>
            <a:chExt cx="1680" cy="534"/>
          </a:xfrm>
        </p:grpSpPr>
        <p:sp>
          <p:nvSpPr>
            <p:cNvPr id="59444" name="AutoShape 14"/>
            <p:cNvSpPr>
              <a:spLocks/>
            </p:cNvSpPr>
            <p:nvPr/>
          </p:nvSpPr>
          <p:spPr bwMode="auto">
            <a:xfrm rot="-5400000">
              <a:off x="2496" y="1296"/>
              <a:ext cx="240" cy="1680"/>
            </a:xfrm>
            <a:prstGeom prst="lef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45" name="Text Box 15"/>
            <p:cNvSpPr txBox="1">
              <a:spLocks noChangeArrowheads="1"/>
            </p:cNvSpPr>
            <p:nvPr/>
          </p:nvSpPr>
          <p:spPr bwMode="auto">
            <a:xfrm>
              <a:off x="1968" y="2256"/>
              <a:ext cx="1248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页面尺寸</a:t>
              </a:r>
              <a:r>
                <a:rPr lang="en-US" altLang="zh-CN" sz="2400">
                  <a:solidFill>
                    <a:srgbClr val="FF0000"/>
                  </a:solidFill>
                </a:rPr>
                <a:t>(4K)</a:t>
              </a:r>
            </a:p>
          </p:txBody>
        </p:sp>
      </p:grpSp>
      <p:grpSp>
        <p:nvGrpSpPr>
          <p:cNvPr id="348176" name="Group 16"/>
          <p:cNvGrpSpPr>
            <a:grpSpLocks/>
          </p:cNvGrpSpPr>
          <p:nvPr/>
        </p:nvGrpSpPr>
        <p:grpSpPr bwMode="auto">
          <a:xfrm>
            <a:off x="1295400" y="3190875"/>
            <a:ext cx="1295400" cy="857250"/>
            <a:chOff x="816" y="2010"/>
            <a:chExt cx="816" cy="540"/>
          </a:xfrm>
        </p:grpSpPr>
        <p:sp>
          <p:nvSpPr>
            <p:cNvPr id="59442" name="AutoShape 17"/>
            <p:cNvSpPr>
              <a:spLocks/>
            </p:cNvSpPr>
            <p:nvPr/>
          </p:nvSpPr>
          <p:spPr bwMode="auto">
            <a:xfrm rot="-5400000">
              <a:off x="1104" y="1722"/>
              <a:ext cx="240" cy="816"/>
            </a:xfrm>
            <a:prstGeom prst="leftBrace">
              <a:avLst>
                <a:gd name="adj1" fmla="val 2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43" name="Text Box 18"/>
            <p:cNvSpPr txBox="1">
              <a:spLocks noChangeArrowheads="1"/>
            </p:cNvSpPr>
            <p:nvPr/>
          </p:nvSpPr>
          <p:spPr bwMode="auto">
            <a:xfrm>
              <a:off x="816" y="2256"/>
              <a:ext cx="78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多少页</a:t>
              </a:r>
            </a:p>
          </p:txBody>
        </p:sp>
      </p:grpSp>
      <p:grpSp>
        <p:nvGrpSpPr>
          <p:cNvPr id="348179" name="Group 19"/>
          <p:cNvGrpSpPr>
            <a:grpSpLocks/>
          </p:cNvGrpSpPr>
          <p:nvPr/>
        </p:nvGrpSpPr>
        <p:grpSpPr bwMode="auto">
          <a:xfrm>
            <a:off x="2362200" y="4191000"/>
            <a:ext cx="3276600" cy="1905000"/>
            <a:chOff x="1392" y="2736"/>
            <a:chExt cx="1920" cy="1200"/>
          </a:xfrm>
        </p:grpSpPr>
        <p:sp>
          <p:nvSpPr>
            <p:cNvPr id="59427" name="Rectangle 20"/>
            <p:cNvSpPr>
              <a:spLocks noChangeArrowheads="1"/>
            </p:cNvSpPr>
            <p:nvPr/>
          </p:nvSpPr>
          <p:spPr bwMode="auto">
            <a:xfrm>
              <a:off x="1968" y="2736"/>
              <a:ext cx="895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页框号</a:t>
              </a:r>
            </a:p>
          </p:txBody>
        </p:sp>
        <p:sp>
          <p:nvSpPr>
            <p:cNvPr id="59428" name="Rectangle 21"/>
            <p:cNvSpPr>
              <a:spLocks noChangeArrowheads="1"/>
            </p:cNvSpPr>
            <p:nvPr/>
          </p:nvSpPr>
          <p:spPr bwMode="auto">
            <a:xfrm>
              <a:off x="2832" y="2736"/>
              <a:ext cx="480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59429" name="Rectangle 22"/>
            <p:cNvSpPr>
              <a:spLocks noChangeArrowheads="1"/>
            </p:cNvSpPr>
            <p:nvPr/>
          </p:nvSpPr>
          <p:spPr bwMode="auto">
            <a:xfrm>
              <a:off x="1392" y="2736"/>
              <a:ext cx="576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页号</a:t>
              </a:r>
            </a:p>
          </p:txBody>
        </p:sp>
        <p:sp>
          <p:nvSpPr>
            <p:cNvPr id="59430" name="Rectangle 23"/>
            <p:cNvSpPr>
              <a:spLocks noChangeArrowheads="1"/>
            </p:cNvSpPr>
            <p:nvPr/>
          </p:nvSpPr>
          <p:spPr bwMode="auto">
            <a:xfrm>
              <a:off x="1968" y="2995"/>
              <a:ext cx="895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5</a:t>
              </a:r>
            </a:p>
          </p:txBody>
        </p:sp>
        <p:sp>
          <p:nvSpPr>
            <p:cNvPr id="59431" name="Rectangle 24"/>
            <p:cNvSpPr>
              <a:spLocks noChangeArrowheads="1"/>
            </p:cNvSpPr>
            <p:nvPr/>
          </p:nvSpPr>
          <p:spPr bwMode="auto">
            <a:xfrm>
              <a:off x="2832" y="2995"/>
              <a:ext cx="480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59432" name="Rectangle 25"/>
            <p:cNvSpPr>
              <a:spLocks noChangeArrowheads="1"/>
            </p:cNvSpPr>
            <p:nvPr/>
          </p:nvSpPr>
          <p:spPr bwMode="auto">
            <a:xfrm>
              <a:off x="1392" y="2995"/>
              <a:ext cx="576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59433" name="Rectangle 26"/>
            <p:cNvSpPr>
              <a:spLocks noChangeArrowheads="1"/>
            </p:cNvSpPr>
            <p:nvPr/>
          </p:nvSpPr>
          <p:spPr bwMode="auto">
            <a:xfrm>
              <a:off x="1968" y="3216"/>
              <a:ext cx="895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59434" name="Rectangle 27"/>
            <p:cNvSpPr>
              <a:spLocks noChangeArrowheads="1"/>
            </p:cNvSpPr>
            <p:nvPr/>
          </p:nvSpPr>
          <p:spPr bwMode="auto">
            <a:xfrm>
              <a:off x="2832" y="3216"/>
              <a:ext cx="48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59435" name="Rectangle 28"/>
            <p:cNvSpPr>
              <a:spLocks noChangeArrowheads="1"/>
            </p:cNvSpPr>
            <p:nvPr/>
          </p:nvSpPr>
          <p:spPr bwMode="auto">
            <a:xfrm>
              <a:off x="1392" y="3216"/>
              <a:ext cx="576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59436" name="Rectangle 29"/>
            <p:cNvSpPr>
              <a:spLocks noChangeArrowheads="1"/>
            </p:cNvSpPr>
            <p:nvPr/>
          </p:nvSpPr>
          <p:spPr bwMode="auto">
            <a:xfrm>
              <a:off x="1968" y="3456"/>
              <a:ext cx="895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  <p:sp>
          <p:nvSpPr>
            <p:cNvPr id="59437" name="Rectangle 30"/>
            <p:cNvSpPr>
              <a:spLocks noChangeArrowheads="1"/>
            </p:cNvSpPr>
            <p:nvPr/>
          </p:nvSpPr>
          <p:spPr bwMode="auto">
            <a:xfrm>
              <a:off x="2832" y="3456"/>
              <a:ext cx="48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59438" name="Rectangle 31"/>
            <p:cNvSpPr>
              <a:spLocks noChangeArrowheads="1"/>
            </p:cNvSpPr>
            <p:nvPr/>
          </p:nvSpPr>
          <p:spPr bwMode="auto">
            <a:xfrm>
              <a:off x="1392" y="3456"/>
              <a:ext cx="576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59439" name="Rectangle 32"/>
            <p:cNvSpPr>
              <a:spLocks noChangeArrowheads="1"/>
            </p:cNvSpPr>
            <p:nvPr/>
          </p:nvSpPr>
          <p:spPr bwMode="auto">
            <a:xfrm>
              <a:off x="1968" y="3696"/>
              <a:ext cx="895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59440" name="Rectangle 33"/>
            <p:cNvSpPr>
              <a:spLocks noChangeArrowheads="1"/>
            </p:cNvSpPr>
            <p:nvPr/>
          </p:nvSpPr>
          <p:spPr bwMode="auto">
            <a:xfrm>
              <a:off x="2832" y="3696"/>
              <a:ext cx="48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59441" name="Rectangle 34"/>
            <p:cNvSpPr>
              <a:spLocks noChangeArrowheads="1"/>
            </p:cNvSpPr>
            <p:nvPr/>
          </p:nvSpPr>
          <p:spPr bwMode="auto">
            <a:xfrm>
              <a:off x="1392" y="3696"/>
              <a:ext cx="576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</p:grpSp>
      <p:grpSp>
        <p:nvGrpSpPr>
          <p:cNvPr id="348195" name="Group 35"/>
          <p:cNvGrpSpPr>
            <a:grpSpLocks/>
          </p:cNvGrpSpPr>
          <p:nvPr/>
        </p:nvGrpSpPr>
        <p:grpSpPr bwMode="auto">
          <a:xfrm>
            <a:off x="1498600" y="4191000"/>
            <a:ext cx="863600" cy="1905000"/>
            <a:chOff x="368" y="2592"/>
            <a:chExt cx="544" cy="1200"/>
          </a:xfrm>
        </p:grpSpPr>
        <p:sp>
          <p:nvSpPr>
            <p:cNvPr id="59425" name="Text Box 36"/>
            <p:cNvSpPr txBox="1">
              <a:spLocks noChangeArrowheads="1"/>
            </p:cNvSpPr>
            <p:nvPr/>
          </p:nvSpPr>
          <p:spPr bwMode="auto">
            <a:xfrm>
              <a:off x="368" y="2736"/>
              <a:ext cx="352" cy="91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进程页表</a:t>
              </a:r>
            </a:p>
          </p:txBody>
        </p:sp>
        <p:sp>
          <p:nvSpPr>
            <p:cNvPr id="59426" name="AutoShape 37"/>
            <p:cNvSpPr>
              <a:spLocks/>
            </p:cNvSpPr>
            <p:nvPr/>
          </p:nvSpPr>
          <p:spPr bwMode="auto">
            <a:xfrm>
              <a:off x="768" y="2592"/>
              <a:ext cx="144" cy="1200"/>
            </a:xfrm>
            <a:prstGeom prst="leftBrace">
              <a:avLst>
                <a:gd name="adj1" fmla="val 69444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grpSp>
        <p:nvGrpSpPr>
          <p:cNvPr id="59401" name="Group 38"/>
          <p:cNvGrpSpPr>
            <a:grpSpLocks/>
          </p:cNvGrpSpPr>
          <p:nvPr/>
        </p:nvGrpSpPr>
        <p:grpSpPr bwMode="auto">
          <a:xfrm>
            <a:off x="6248400" y="1828800"/>
            <a:ext cx="2514600" cy="4572000"/>
            <a:chOff x="3936" y="1152"/>
            <a:chExt cx="1584" cy="2880"/>
          </a:xfrm>
        </p:grpSpPr>
        <p:sp>
          <p:nvSpPr>
            <p:cNvPr id="59403" name="Rectangle 39"/>
            <p:cNvSpPr>
              <a:spLocks noChangeArrowheads="1"/>
            </p:cNvSpPr>
            <p:nvPr/>
          </p:nvSpPr>
          <p:spPr bwMode="auto">
            <a:xfrm>
              <a:off x="4464" y="1200"/>
              <a:ext cx="1056" cy="28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04" name="Rectangle 40"/>
            <p:cNvSpPr>
              <a:spLocks noChangeArrowheads="1"/>
            </p:cNvSpPr>
            <p:nvPr/>
          </p:nvSpPr>
          <p:spPr bwMode="auto">
            <a:xfrm>
              <a:off x="4464" y="1872"/>
              <a:ext cx="1056" cy="38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05" name="Rectangle 41" descr="浅色上对角线"/>
            <p:cNvSpPr>
              <a:spLocks noChangeArrowheads="1"/>
            </p:cNvSpPr>
            <p:nvPr/>
          </p:nvSpPr>
          <p:spPr bwMode="auto">
            <a:xfrm>
              <a:off x="4464" y="2256"/>
              <a:ext cx="1056" cy="336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06" name="Text Box 42"/>
            <p:cNvSpPr txBox="1">
              <a:spLocks noChangeArrowheads="1"/>
            </p:cNvSpPr>
            <p:nvPr/>
          </p:nvSpPr>
          <p:spPr bwMode="auto">
            <a:xfrm>
              <a:off x="4704" y="1958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页</a:t>
              </a:r>
              <a:r>
                <a:rPr lang="en-US" altLang="zh-CN" sz="2000"/>
                <a:t>0 </a:t>
              </a:r>
            </a:p>
          </p:txBody>
        </p:sp>
        <p:sp>
          <p:nvSpPr>
            <p:cNvPr id="59407" name="Rectangle 43"/>
            <p:cNvSpPr>
              <a:spLocks noChangeArrowheads="1"/>
            </p:cNvSpPr>
            <p:nvPr/>
          </p:nvSpPr>
          <p:spPr bwMode="auto">
            <a:xfrm>
              <a:off x="4464" y="3312"/>
              <a:ext cx="1056" cy="38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08" name="Text Box 44"/>
            <p:cNvSpPr txBox="1">
              <a:spLocks noChangeArrowheads="1"/>
            </p:cNvSpPr>
            <p:nvPr/>
          </p:nvSpPr>
          <p:spPr bwMode="auto">
            <a:xfrm>
              <a:off x="4704" y="3398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页</a:t>
              </a:r>
              <a:r>
                <a:rPr lang="en-US" altLang="zh-CN" sz="2000"/>
                <a:t>1 </a:t>
              </a:r>
            </a:p>
          </p:txBody>
        </p:sp>
        <p:sp>
          <p:nvSpPr>
            <p:cNvPr id="59409" name="Rectangle 45" descr="浅色上对角线"/>
            <p:cNvSpPr>
              <a:spLocks noChangeArrowheads="1"/>
            </p:cNvSpPr>
            <p:nvPr/>
          </p:nvSpPr>
          <p:spPr bwMode="auto">
            <a:xfrm>
              <a:off x="4464" y="3696"/>
              <a:ext cx="1056" cy="336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10" name="Rectangle 46" descr="浅色上对角线"/>
            <p:cNvSpPr>
              <a:spLocks noChangeArrowheads="1"/>
            </p:cNvSpPr>
            <p:nvPr/>
          </p:nvSpPr>
          <p:spPr bwMode="auto">
            <a:xfrm>
              <a:off x="4464" y="2976"/>
              <a:ext cx="1056" cy="336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11" name="Rectangle 47"/>
            <p:cNvSpPr>
              <a:spLocks noChangeArrowheads="1"/>
            </p:cNvSpPr>
            <p:nvPr/>
          </p:nvSpPr>
          <p:spPr bwMode="auto">
            <a:xfrm>
              <a:off x="4464" y="2601"/>
              <a:ext cx="1056" cy="38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12" name="Text Box 48"/>
            <p:cNvSpPr txBox="1">
              <a:spLocks noChangeArrowheads="1"/>
            </p:cNvSpPr>
            <p:nvPr/>
          </p:nvSpPr>
          <p:spPr bwMode="auto">
            <a:xfrm>
              <a:off x="4704" y="2687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页</a:t>
              </a:r>
              <a:r>
                <a:rPr lang="en-US" altLang="zh-CN" sz="2000"/>
                <a:t>2 </a:t>
              </a:r>
            </a:p>
          </p:txBody>
        </p:sp>
        <p:sp>
          <p:nvSpPr>
            <p:cNvPr id="59413" name="Rectangle 49" descr="浅色上对角线"/>
            <p:cNvSpPr>
              <a:spLocks noChangeArrowheads="1"/>
            </p:cNvSpPr>
            <p:nvPr/>
          </p:nvSpPr>
          <p:spPr bwMode="auto">
            <a:xfrm>
              <a:off x="4464" y="1536"/>
              <a:ext cx="1056" cy="336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14" name="Rectangle 50" descr="浅色上对角线"/>
            <p:cNvSpPr>
              <a:spLocks noChangeArrowheads="1"/>
            </p:cNvSpPr>
            <p:nvPr/>
          </p:nvSpPr>
          <p:spPr bwMode="auto">
            <a:xfrm>
              <a:off x="4464" y="1200"/>
              <a:ext cx="1056" cy="336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15" name="Text Box 51"/>
            <p:cNvSpPr txBox="1">
              <a:spLocks noChangeArrowheads="1"/>
            </p:cNvSpPr>
            <p:nvPr/>
          </p:nvSpPr>
          <p:spPr bwMode="auto">
            <a:xfrm>
              <a:off x="3936" y="3744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页框</a:t>
              </a:r>
              <a:r>
                <a:rPr lang="en-US" altLang="zh-CN" sz="2000">
                  <a:solidFill>
                    <a:schemeClr val="accent2"/>
                  </a:solidFill>
                </a:rPr>
                <a:t>0 </a:t>
              </a:r>
            </a:p>
          </p:txBody>
        </p:sp>
        <p:sp>
          <p:nvSpPr>
            <p:cNvPr id="59416" name="Text Box 52"/>
            <p:cNvSpPr txBox="1">
              <a:spLocks noChangeArrowheads="1"/>
            </p:cNvSpPr>
            <p:nvPr/>
          </p:nvSpPr>
          <p:spPr bwMode="auto">
            <a:xfrm>
              <a:off x="3936" y="3408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页框</a:t>
              </a:r>
              <a:r>
                <a:rPr lang="en-US" altLang="zh-CN" sz="2000">
                  <a:solidFill>
                    <a:schemeClr val="accent2"/>
                  </a:solidFill>
                </a:rPr>
                <a:t>1 </a:t>
              </a:r>
            </a:p>
          </p:txBody>
        </p:sp>
        <p:sp>
          <p:nvSpPr>
            <p:cNvPr id="59417" name="Text Box 53"/>
            <p:cNvSpPr txBox="1">
              <a:spLocks noChangeArrowheads="1"/>
            </p:cNvSpPr>
            <p:nvPr/>
          </p:nvSpPr>
          <p:spPr bwMode="auto">
            <a:xfrm>
              <a:off x="3936" y="3024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页框</a:t>
              </a:r>
              <a:r>
                <a:rPr lang="en-US" altLang="zh-CN" sz="2000">
                  <a:solidFill>
                    <a:schemeClr val="accent2"/>
                  </a:solidFill>
                </a:rPr>
                <a:t>2 </a:t>
              </a:r>
            </a:p>
          </p:txBody>
        </p:sp>
        <p:sp>
          <p:nvSpPr>
            <p:cNvPr id="59418" name="Text Box 54"/>
            <p:cNvSpPr txBox="1">
              <a:spLocks noChangeArrowheads="1"/>
            </p:cNvSpPr>
            <p:nvPr/>
          </p:nvSpPr>
          <p:spPr bwMode="auto">
            <a:xfrm>
              <a:off x="3936" y="2678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页框</a:t>
              </a:r>
              <a:r>
                <a:rPr lang="en-US" altLang="zh-CN" sz="2000">
                  <a:solidFill>
                    <a:schemeClr val="accent2"/>
                  </a:solidFill>
                </a:rPr>
                <a:t>3 </a:t>
              </a:r>
            </a:p>
          </p:txBody>
        </p:sp>
        <p:sp>
          <p:nvSpPr>
            <p:cNvPr id="59419" name="Text Box 55"/>
            <p:cNvSpPr txBox="1">
              <a:spLocks noChangeArrowheads="1"/>
            </p:cNvSpPr>
            <p:nvPr/>
          </p:nvSpPr>
          <p:spPr bwMode="auto">
            <a:xfrm>
              <a:off x="3936" y="2314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页框</a:t>
              </a:r>
              <a:r>
                <a:rPr lang="en-US" altLang="zh-CN" sz="2000">
                  <a:solidFill>
                    <a:schemeClr val="accent2"/>
                  </a:solidFill>
                </a:rPr>
                <a:t>4 </a:t>
              </a:r>
            </a:p>
          </p:txBody>
        </p:sp>
        <p:sp>
          <p:nvSpPr>
            <p:cNvPr id="59420" name="Text Box 56"/>
            <p:cNvSpPr txBox="1">
              <a:spLocks noChangeArrowheads="1"/>
            </p:cNvSpPr>
            <p:nvPr/>
          </p:nvSpPr>
          <p:spPr bwMode="auto">
            <a:xfrm>
              <a:off x="3936" y="1978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页框</a:t>
              </a:r>
              <a:r>
                <a:rPr lang="en-US" altLang="zh-CN" sz="2000">
                  <a:solidFill>
                    <a:schemeClr val="accent2"/>
                  </a:solidFill>
                </a:rPr>
                <a:t>5 </a:t>
              </a:r>
            </a:p>
          </p:txBody>
        </p:sp>
        <p:sp>
          <p:nvSpPr>
            <p:cNvPr id="59421" name="Text Box 57"/>
            <p:cNvSpPr txBox="1">
              <a:spLocks noChangeArrowheads="1"/>
            </p:cNvSpPr>
            <p:nvPr/>
          </p:nvSpPr>
          <p:spPr bwMode="auto">
            <a:xfrm>
              <a:off x="3936" y="1594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页框</a:t>
              </a:r>
              <a:r>
                <a:rPr lang="en-US" altLang="zh-CN" sz="2000">
                  <a:solidFill>
                    <a:schemeClr val="accent2"/>
                  </a:solidFill>
                </a:rPr>
                <a:t>6 </a:t>
              </a:r>
            </a:p>
          </p:txBody>
        </p:sp>
        <p:sp>
          <p:nvSpPr>
            <p:cNvPr id="59422" name="Text Box 58"/>
            <p:cNvSpPr txBox="1">
              <a:spLocks noChangeArrowheads="1"/>
            </p:cNvSpPr>
            <p:nvPr/>
          </p:nvSpPr>
          <p:spPr bwMode="auto">
            <a:xfrm>
              <a:off x="3936" y="1248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accent2"/>
                  </a:solidFill>
                </a:rPr>
                <a:t>页框</a:t>
              </a:r>
              <a:r>
                <a:rPr lang="en-US" altLang="zh-CN" sz="2000">
                  <a:solidFill>
                    <a:schemeClr val="accent2"/>
                  </a:solidFill>
                </a:rPr>
                <a:t>7 </a:t>
              </a:r>
            </a:p>
          </p:txBody>
        </p:sp>
        <p:sp>
          <p:nvSpPr>
            <p:cNvPr id="59423" name="Rectangle 59"/>
            <p:cNvSpPr>
              <a:spLocks noChangeArrowheads="1"/>
            </p:cNvSpPr>
            <p:nvPr/>
          </p:nvSpPr>
          <p:spPr bwMode="auto">
            <a:xfrm>
              <a:off x="4464" y="1152"/>
              <a:ext cx="1056" cy="38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59424" name="Text Box 60"/>
            <p:cNvSpPr txBox="1">
              <a:spLocks noChangeArrowheads="1"/>
            </p:cNvSpPr>
            <p:nvPr/>
          </p:nvSpPr>
          <p:spPr bwMode="auto">
            <a:xfrm>
              <a:off x="4704" y="1238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页</a:t>
              </a:r>
              <a:r>
                <a:rPr lang="en-US" altLang="zh-CN" sz="2000"/>
                <a:t>3 </a:t>
              </a:r>
            </a:p>
          </p:txBody>
        </p:sp>
      </p:grpSp>
      <p:sp>
        <p:nvSpPr>
          <p:cNvPr id="348222" name="AutoShape 62"/>
          <p:cNvSpPr>
            <a:spLocks noChangeArrowheads="1"/>
          </p:cNvSpPr>
          <p:nvPr/>
        </p:nvSpPr>
        <p:spPr bwMode="auto">
          <a:xfrm>
            <a:off x="6477000" y="457200"/>
            <a:ext cx="2362200" cy="990600"/>
          </a:xfrm>
          <a:prstGeom prst="wedgeRoundRectCallout">
            <a:avLst>
              <a:gd name="adj1" fmla="val -44894"/>
              <a:gd name="adj2" fmla="val 111699"/>
              <a:gd name="adj3" fmla="val 16667"/>
            </a:avLst>
          </a:prstGeom>
          <a:solidFill>
            <a:srgbClr val="FFFFFF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页框</a:t>
            </a:r>
            <a:r>
              <a:rPr lang="en-US" altLang="zh-CN" sz="2400">
                <a:solidFill>
                  <a:srgbClr val="0033CC"/>
                </a:solidFill>
              </a:rPr>
              <a:t>(</a:t>
            </a:r>
            <a:r>
              <a:rPr lang="zh-CN" altLang="en-US" sz="2400">
                <a:solidFill>
                  <a:srgbClr val="0033CC"/>
                </a:solidFill>
              </a:rPr>
              <a:t>赵炯书</a:t>
            </a:r>
            <a:r>
              <a:rPr lang="en-US" altLang="zh-CN" sz="2400">
                <a:solidFill>
                  <a:srgbClr val="0033CC"/>
                </a:solidFill>
              </a:rPr>
              <a:t>)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= </a:t>
            </a:r>
            <a:r>
              <a:rPr lang="zh-CN" altLang="en-US" sz="2400">
                <a:solidFill>
                  <a:srgbClr val="FF0000"/>
                </a:solidFill>
              </a:rPr>
              <a:t>帧</a:t>
            </a:r>
            <a:r>
              <a:rPr lang="en-US" altLang="zh-CN" sz="2400">
                <a:solidFill>
                  <a:srgbClr val="0033CC"/>
                </a:solidFill>
              </a:rPr>
              <a:t>(</a:t>
            </a:r>
            <a:r>
              <a:rPr lang="zh-CN" altLang="en-US" sz="2400">
                <a:solidFill>
                  <a:srgbClr val="0033CC"/>
                </a:solidFill>
              </a:rPr>
              <a:t>教材</a:t>
            </a:r>
            <a:r>
              <a:rPr lang="en-US" altLang="zh-CN" sz="2400">
                <a:solidFill>
                  <a:srgbClr val="0033CC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8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8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8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8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8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8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82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3" grpId="0"/>
      <p:bldP spid="3482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分页的地址翻译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49187" name="Rectangle 3"/>
          <p:cNvSpPr>
            <a:spLocks noChangeArrowheads="1"/>
          </p:cNvSpPr>
          <p:nvPr/>
        </p:nvSpPr>
        <p:spPr bwMode="auto">
          <a:xfrm>
            <a:off x="765175" y="1192213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一个实例</a:t>
            </a:r>
            <a:r>
              <a:rPr lang="en-US" altLang="zh-CN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4654550" y="1981200"/>
            <a:ext cx="4489450" cy="1295400"/>
            <a:chOff x="2932" y="1248"/>
            <a:chExt cx="2828" cy="816"/>
          </a:xfrm>
        </p:grpSpPr>
        <p:grpSp>
          <p:nvGrpSpPr>
            <p:cNvPr id="60467" name="Group 5"/>
            <p:cNvGrpSpPr>
              <a:grpSpLocks/>
            </p:cNvGrpSpPr>
            <p:nvPr/>
          </p:nvGrpSpPr>
          <p:grpSpPr bwMode="auto">
            <a:xfrm>
              <a:off x="2932" y="1573"/>
              <a:ext cx="2828" cy="491"/>
              <a:chOff x="337" y="1296"/>
              <a:chExt cx="2781" cy="491"/>
            </a:xfrm>
          </p:grpSpPr>
          <p:sp>
            <p:nvSpPr>
              <p:cNvPr id="60469" name="Rectangle 6"/>
              <p:cNvSpPr>
                <a:spLocks noChangeArrowheads="1"/>
              </p:cNvSpPr>
              <p:nvPr/>
            </p:nvSpPr>
            <p:spPr bwMode="auto">
              <a:xfrm>
                <a:off x="1192" y="1296"/>
                <a:ext cx="1863" cy="262"/>
              </a:xfrm>
              <a:prstGeom prst="rect">
                <a:avLst/>
              </a:prstGeom>
              <a:solidFill>
                <a:schemeClr val="bg1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400"/>
                  <a:t>Offset</a:t>
                </a:r>
              </a:p>
            </p:txBody>
          </p:sp>
          <p:sp>
            <p:nvSpPr>
              <p:cNvPr id="60470" name="Rectangle 7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942" cy="262"/>
              </a:xfrm>
              <a:prstGeom prst="rect">
                <a:avLst/>
              </a:prstGeom>
              <a:solidFill>
                <a:srgbClr val="F8F8F8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400"/>
                  <a:t>Page#</a:t>
                </a:r>
              </a:p>
            </p:txBody>
          </p:sp>
          <p:sp>
            <p:nvSpPr>
              <p:cNvPr id="60471" name="Text Box 8"/>
              <p:cNvSpPr txBox="1">
                <a:spLocks noChangeArrowheads="1"/>
              </p:cNvSpPr>
              <p:nvPr/>
            </p:nvSpPr>
            <p:spPr bwMode="auto">
              <a:xfrm>
                <a:off x="2912" y="1545"/>
                <a:ext cx="206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0472" name="Text Box 9"/>
              <p:cNvSpPr txBox="1">
                <a:spLocks noChangeArrowheads="1"/>
              </p:cNvSpPr>
              <p:nvPr/>
            </p:nvSpPr>
            <p:spPr bwMode="auto">
              <a:xfrm>
                <a:off x="1039" y="1577"/>
                <a:ext cx="301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latin typeface="Courier New" panose="02070309020205020404" pitchFamily="49" charset="0"/>
                  </a:rPr>
                  <a:t>12</a:t>
                </a:r>
              </a:p>
            </p:txBody>
          </p:sp>
          <p:sp>
            <p:nvSpPr>
              <p:cNvPr id="60473" name="Text Box 10"/>
              <p:cNvSpPr txBox="1">
                <a:spLocks noChangeArrowheads="1"/>
              </p:cNvSpPr>
              <p:nvPr/>
            </p:nvSpPr>
            <p:spPr bwMode="auto">
              <a:xfrm>
                <a:off x="1232" y="1575"/>
                <a:ext cx="301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latin typeface="Courier New" panose="02070309020205020404" pitchFamily="49" charset="0"/>
                  </a:rPr>
                  <a:t>11</a:t>
                </a:r>
              </a:p>
            </p:txBody>
          </p:sp>
          <p:sp>
            <p:nvSpPr>
              <p:cNvPr id="60474" name="Text Box 11"/>
              <p:cNvSpPr txBox="1">
                <a:spLocks noChangeArrowheads="1"/>
              </p:cNvSpPr>
              <p:nvPr/>
            </p:nvSpPr>
            <p:spPr bwMode="auto">
              <a:xfrm>
                <a:off x="337" y="1566"/>
                <a:ext cx="206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latin typeface="Courier New" panose="02070309020205020404" pitchFamily="49" charset="0"/>
                  </a:rPr>
                  <a:t>?</a:t>
                </a:r>
              </a:p>
            </p:txBody>
          </p:sp>
        </p:grpSp>
        <p:sp>
          <p:nvSpPr>
            <p:cNvPr id="60468" name="Text Box 12"/>
            <p:cNvSpPr txBox="1">
              <a:spLocks noChangeArrowheads="1"/>
            </p:cNvSpPr>
            <p:nvPr/>
          </p:nvSpPr>
          <p:spPr bwMode="auto">
            <a:xfrm>
              <a:off x="3625" y="1248"/>
              <a:ext cx="146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逻辑地址格式</a:t>
              </a:r>
            </a:p>
          </p:txBody>
        </p:sp>
      </p:grpSp>
      <p:grpSp>
        <p:nvGrpSpPr>
          <p:cNvPr id="60421" name="Group 13"/>
          <p:cNvGrpSpPr>
            <a:grpSpLocks/>
          </p:cNvGrpSpPr>
          <p:nvPr/>
        </p:nvGrpSpPr>
        <p:grpSpPr bwMode="auto">
          <a:xfrm>
            <a:off x="2286000" y="4114800"/>
            <a:ext cx="3200400" cy="1905000"/>
            <a:chOff x="1392" y="2736"/>
            <a:chExt cx="1920" cy="1200"/>
          </a:xfrm>
        </p:grpSpPr>
        <p:sp>
          <p:nvSpPr>
            <p:cNvPr id="60452" name="Rectangle 14"/>
            <p:cNvSpPr>
              <a:spLocks noChangeArrowheads="1"/>
            </p:cNvSpPr>
            <p:nvPr/>
          </p:nvSpPr>
          <p:spPr bwMode="auto">
            <a:xfrm>
              <a:off x="1968" y="2736"/>
              <a:ext cx="895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页框号</a:t>
              </a:r>
            </a:p>
          </p:txBody>
        </p:sp>
        <p:sp>
          <p:nvSpPr>
            <p:cNvPr id="60453" name="Rectangle 15"/>
            <p:cNvSpPr>
              <a:spLocks noChangeArrowheads="1"/>
            </p:cNvSpPr>
            <p:nvPr/>
          </p:nvSpPr>
          <p:spPr bwMode="auto">
            <a:xfrm>
              <a:off x="2832" y="2736"/>
              <a:ext cx="480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60454" name="Rectangle 16"/>
            <p:cNvSpPr>
              <a:spLocks noChangeArrowheads="1"/>
            </p:cNvSpPr>
            <p:nvPr/>
          </p:nvSpPr>
          <p:spPr bwMode="auto">
            <a:xfrm>
              <a:off x="1392" y="2736"/>
              <a:ext cx="576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页号</a:t>
              </a:r>
            </a:p>
          </p:txBody>
        </p:sp>
        <p:sp>
          <p:nvSpPr>
            <p:cNvPr id="60455" name="Rectangle 17"/>
            <p:cNvSpPr>
              <a:spLocks noChangeArrowheads="1"/>
            </p:cNvSpPr>
            <p:nvPr/>
          </p:nvSpPr>
          <p:spPr bwMode="auto">
            <a:xfrm>
              <a:off x="1968" y="2995"/>
              <a:ext cx="895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5</a:t>
              </a:r>
            </a:p>
          </p:txBody>
        </p:sp>
        <p:sp>
          <p:nvSpPr>
            <p:cNvPr id="60456" name="Rectangle 18"/>
            <p:cNvSpPr>
              <a:spLocks noChangeArrowheads="1"/>
            </p:cNvSpPr>
            <p:nvPr/>
          </p:nvSpPr>
          <p:spPr bwMode="auto">
            <a:xfrm>
              <a:off x="2832" y="2995"/>
              <a:ext cx="480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0457" name="Rectangle 19"/>
            <p:cNvSpPr>
              <a:spLocks noChangeArrowheads="1"/>
            </p:cNvSpPr>
            <p:nvPr/>
          </p:nvSpPr>
          <p:spPr bwMode="auto">
            <a:xfrm>
              <a:off x="1392" y="2995"/>
              <a:ext cx="576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60458" name="Rectangle 20"/>
            <p:cNvSpPr>
              <a:spLocks noChangeArrowheads="1"/>
            </p:cNvSpPr>
            <p:nvPr/>
          </p:nvSpPr>
          <p:spPr bwMode="auto">
            <a:xfrm>
              <a:off x="1968" y="3216"/>
              <a:ext cx="895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0459" name="Rectangle 21"/>
            <p:cNvSpPr>
              <a:spLocks noChangeArrowheads="1"/>
            </p:cNvSpPr>
            <p:nvPr/>
          </p:nvSpPr>
          <p:spPr bwMode="auto">
            <a:xfrm>
              <a:off x="2832" y="3216"/>
              <a:ext cx="48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60460" name="Rectangle 22"/>
            <p:cNvSpPr>
              <a:spLocks noChangeArrowheads="1"/>
            </p:cNvSpPr>
            <p:nvPr/>
          </p:nvSpPr>
          <p:spPr bwMode="auto">
            <a:xfrm>
              <a:off x="1392" y="3216"/>
              <a:ext cx="576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0461" name="Rectangle 23"/>
            <p:cNvSpPr>
              <a:spLocks noChangeArrowheads="1"/>
            </p:cNvSpPr>
            <p:nvPr/>
          </p:nvSpPr>
          <p:spPr bwMode="auto">
            <a:xfrm>
              <a:off x="1968" y="3456"/>
              <a:ext cx="895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  <p:sp>
          <p:nvSpPr>
            <p:cNvPr id="60462" name="Rectangle 24"/>
            <p:cNvSpPr>
              <a:spLocks noChangeArrowheads="1"/>
            </p:cNvSpPr>
            <p:nvPr/>
          </p:nvSpPr>
          <p:spPr bwMode="auto">
            <a:xfrm>
              <a:off x="2832" y="3456"/>
              <a:ext cx="48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60463" name="Rectangle 25"/>
            <p:cNvSpPr>
              <a:spLocks noChangeArrowheads="1"/>
            </p:cNvSpPr>
            <p:nvPr/>
          </p:nvSpPr>
          <p:spPr bwMode="auto">
            <a:xfrm>
              <a:off x="1392" y="3456"/>
              <a:ext cx="576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60464" name="Rectangle 26"/>
            <p:cNvSpPr>
              <a:spLocks noChangeArrowheads="1"/>
            </p:cNvSpPr>
            <p:nvPr/>
          </p:nvSpPr>
          <p:spPr bwMode="auto">
            <a:xfrm>
              <a:off x="1968" y="3696"/>
              <a:ext cx="895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60465" name="Rectangle 27"/>
            <p:cNvSpPr>
              <a:spLocks noChangeArrowheads="1"/>
            </p:cNvSpPr>
            <p:nvPr/>
          </p:nvSpPr>
          <p:spPr bwMode="auto">
            <a:xfrm>
              <a:off x="2832" y="3696"/>
              <a:ext cx="48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0466" name="Rectangle 28"/>
            <p:cNvSpPr>
              <a:spLocks noChangeArrowheads="1"/>
            </p:cNvSpPr>
            <p:nvPr/>
          </p:nvSpPr>
          <p:spPr bwMode="auto">
            <a:xfrm>
              <a:off x="1392" y="3696"/>
              <a:ext cx="576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</p:grpSp>
      <p:grpSp>
        <p:nvGrpSpPr>
          <p:cNvPr id="349213" name="Group 29"/>
          <p:cNvGrpSpPr>
            <a:grpSpLocks/>
          </p:cNvGrpSpPr>
          <p:nvPr/>
        </p:nvGrpSpPr>
        <p:grpSpPr bwMode="auto">
          <a:xfrm>
            <a:off x="533400" y="1905000"/>
            <a:ext cx="4127500" cy="1066800"/>
            <a:chOff x="576" y="2976"/>
            <a:chExt cx="2600" cy="672"/>
          </a:xfrm>
        </p:grpSpPr>
        <p:sp>
          <p:nvSpPr>
            <p:cNvPr id="60449" name="Text Box 30"/>
            <p:cNvSpPr txBox="1">
              <a:spLocks noChangeArrowheads="1"/>
            </p:cNvSpPr>
            <p:nvPr/>
          </p:nvSpPr>
          <p:spPr bwMode="auto">
            <a:xfrm>
              <a:off x="576" y="2976"/>
              <a:ext cx="2592" cy="67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tabLst>
                  <a:tab pos="1027113" algn="l"/>
                  <a:tab pos="2166938" algn="l"/>
                  <a:tab pos="2805113" algn="l"/>
                  <a:tab pos="445928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>
                  <a:latin typeface="Courier New" panose="02070309020205020404" pitchFamily="49" charset="0"/>
                </a:rPr>
                <a:t>mov ax, _var</a:t>
              </a:r>
              <a:br>
                <a:rPr lang="en-US" altLang="zh-CN" sz="2400">
                  <a:latin typeface="Courier New" panose="02070309020205020404" pitchFamily="49" charset="0"/>
                </a:rPr>
              </a:br>
              <a:r>
                <a:rPr lang="en-US" altLang="zh-CN" sz="2400">
                  <a:latin typeface="Courier New" panose="02070309020205020404" pitchFamily="49" charset="0"/>
                </a:rPr>
                <a:t>…	   …</a:t>
              </a:r>
            </a:p>
            <a:p>
              <a:pPr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>
                  <a:latin typeface="Courier New" panose="02070309020205020404" pitchFamily="49" charset="0"/>
                </a:rPr>
                <a:t>_var	dw 0x314159</a:t>
              </a:r>
            </a:p>
          </p:txBody>
        </p:sp>
        <p:sp>
          <p:nvSpPr>
            <p:cNvPr id="60450" name="Rectangle 31"/>
            <p:cNvSpPr>
              <a:spLocks noChangeArrowheads="1"/>
            </p:cNvSpPr>
            <p:nvPr/>
          </p:nvSpPr>
          <p:spPr bwMode="auto">
            <a:xfrm>
              <a:off x="2518" y="3360"/>
              <a:ext cx="658" cy="2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0x4050</a:t>
              </a:r>
            </a:p>
          </p:txBody>
        </p:sp>
        <p:sp>
          <p:nvSpPr>
            <p:cNvPr id="60451" name="Rectangle 32"/>
            <p:cNvSpPr>
              <a:spLocks noChangeArrowheads="1"/>
            </p:cNvSpPr>
            <p:nvPr/>
          </p:nvSpPr>
          <p:spPr bwMode="auto">
            <a:xfrm>
              <a:off x="2079" y="2976"/>
              <a:ext cx="569" cy="2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0x240</a:t>
              </a:r>
            </a:p>
          </p:txBody>
        </p:sp>
      </p:grpSp>
      <p:sp>
        <p:nvSpPr>
          <p:cNvPr id="349217" name="Text Box 33"/>
          <p:cNvSpPr txBox="1">
            <a:spLocks noChangeArrowheads="1"/>
          </p:cNvSpPr>
          <p:nvPr/>
        </p:nvSpPr>
        <p:spPr bwMode="auto">
          <a:xfrm>
            <a:off x="5546725" y="4827588"/>
            <a:ext cx="27654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SzPct val="100000"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物理地址</a:t>
            </a:r>
            <a:r>
              <a: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sz="24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0x5240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349218" name="Freeform 34"/>
          <p:cNvSpPr>
            <a:spLocks/>
          </p:cNvSpPr>
          <p:nvPr/>
        </p:nvSpPr>
        <p:spPr bwMode="auto">
          <a:xfrm>
            <a:off x="1854200" y="3962400"/>
            <a:ext cx="693738" cy="760413"/>
          </a:xfrm>
          <a:custGeom>
            <a:avLst/>
            <a:gdLst>
              <a:gd name="T0" fmla="*/ 0 w 1152"/>
              <a:gd name="T1" fmla="*/ 0 h 912"/>
              <a:gd name="T2" fmla="*/ 2147483646 w 1152"/>
              <a:gd name="T3" fmla="*/ 2147483646 h 912"/>
              <a:gd name="T4" fmla="*/ 2147483646 w 1152"/>
              <a:gd name="T5" fmla="*/ 2147483646 h 9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2" h="912">
                <a:moveTo>
                  <a:pt x="0" y="0"/>
                </a:moveTo>
                <a:lnTo>
                  <a:pt x="288" y="912"/>
                </a:lnTo>
                <a:lnTo>
                  <a:pt x="1152" y="912"/>
                </a:lnTo>
              </a:path>
            </a:pathLst>
          </a:custGeom>
          <a:noFill/>
          <a:ln w="76200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zh-CN" altLang="en-US"/>
          </a:p>
        </p:txBody>
      </p:sp>
      <p:grpSp>
        <p:nvGrpSpPr>
          <p:cNvPr id="349219" name="Group 35"/>
          <p:cNvGrpSpPr>
            <a:grpSpLocks/>
          </p:cNvGrpSpPr>
          <p:nvPr/>
        </p:nvGrpSpPr>
        <p:grpSpPr bwMode="auto">
          <a:xfrm>
            <a:off x="76200" y="4038600"/>
            <a:ext cx="2209800" cy="517525"/>
            <a:chOff x="144" y="2544"/>
            <a:chExt cx="1344" cy="326"/>
          </a:xfrm>
        </p:grpSpPr>
        <p:sp>
          <p:nvSpPr>
            <p:cNvPr id="60447" name="Rectangle 36"/>
            <p:cNvSpPr>
              <a:spLocks noChangeArrowheads="1"/>
            </p:cNvSpPr>
            <p:nvPr/>
          </p:nvSpPr>
          <p:spPr bwMode="auto">
            <a:xfrm>
              <a:off x="144" y="2544"/>
              <a:ext cx="1004" cy="326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页表指针</a:t>
              </a:r>
            </a:p>
          </p:txBody>
        </p:sp>
        <p:sp>
          <p:nvSpPr>
            <p:cNvPr id="60448" name="Line 37"/>
            <p:cNvSpPr>
              <a:spLocks noChangeShapeType="1"/>
            </p:cNvSpPr>
            <p:nvPr/>
          </p:nvSpPr>
          <p:spPr bwMode="auto">
            <a:xfrm>
              <a:off x="1104" y="2688"/>
              <a:ext cx="384" cy="48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zh-CN" altLang="en-US"/>
            </a:p>
          </p:txBody>
        </p:sp>
      </p:grpSp>
      <p:grpSp>
        <p:nvGrpSpPr>
          <p:cNvPr id="349222" name="Group 38"/>
          <p:cNvGrpSpPr>
            <a:grpSpLocks/>
          </p:cNvGrpSpPr>
          <p:nvPr/>
        </p:nvGrpSpPr>
        <p:grpSpPr bwMode="auto">
          <a:xfrm>
            <a:off x="5181600" y="4800600"/>
            <a:ext cx="2590800" cy="1635125"/>
            <a:chOff x="3264" y="2976"/>
            <a:chExt cx="1536" cy="1030"/>
          </a:xfrm>
        </p:grpSpPr>
        <p:sp>
          <p:nvSpPr>
            <p:cNvPr id="60443" name="AutoShape 39"/>
            <p:cNvSpPr>
              <a:spLocks noChangeArrowheads="1"/>
            </p:cNvSpPr>
            <p:nvPr/>
          </p:nvSpPr>
          <p:spPr bwMode="auto">
            <a:xfrm>
              <a:off x="3746" y="3271"/>
              <a:ext cx="1054" cy="329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  <a:latin typeface="Comic Sans MS" panose="030F0702030302020204" pitchFamily="66" charset="0"/>
                </a:rPr>
                <a:t>权限检查</a:t>
              </a:r>
            </a:p>
          </p:txBody>
        </p:sp>
        <p:sp>
          <p:nvSpPr>
            <p:cNvPr id="60444" name="Line 40"/>
            <p:cNvSpPr>
              <a:spLocks noChangeShapeType="1"/>
            </p:cNvSpPr>
            <p:nvPr/>
          </p:nvSpPr>
          <p:spPr bwMode="auto">
            <a:xfrm>
              <a:off x="3264" y="2976"/>
              <a:ext cx="482" cy="383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zh-CN" altLang="en-US"/>
            </a:p>
          </p:txBody>
        </p:sp>
        <p:sp>
          <p:nvSpPr>
            <p:cNvPr id="60445" name="Text Box 41"/>
            <p:cNvSpPr txBox="1">
              <a:spLocks noChangeArrowheads="1"/>
            </p:cNvSpPr>
            <p:nvPr/>
          </p:nvSpPr>
          <p:spPr bwMode="auto">
            <a:xfrm>
              <a:off x="3849" y="3766"/>
              <a:ext cx="83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Pct val="100000"/>
                <a:buFontTx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访问错误</a:t>
              </a:r>
            </a:p>
          </p:txBody>
        </p:sp>
        <p:sp>
          <p:nvSpPr>
            <p:cNvPr id="60446" name="Line 42"/>
            <p:cNvSpPr>
              <a:spLocks noChangeShapeType="1"/>
            </p:cNvSpPr>
            <p:nvPr/>
          </p:nvSpPr>
          <p:spPr bwMode="auto">
            <a:xfrm>
              <a:off x="4272" y="3600"/>
              <a:ext cx="0" cy="1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zh-CN" altLang="en-US"/>
            </a:p>
          </p:txBody>
        </p:sp>
      </p:grpSp>
      <p:grpSp>
        <p:nvGrpSpPr>
          <p:cNvPr id="349227" name="Group 43"/>
          <p:cNvGrpSpPr>
            <a:grpSpLocks/>
          </p:cNvGrpSpPr>
          <p:nvPr/>
        </p:nvGrpSpPr>
        <p:grpSpPr bwMode="auto">
          <a:xfrm>
            <a:off x="76200" y="3021013"/>
            <a:ext cx="4419600" cy="923925"/>
            <a:chOff x="48" y="1903"/>
            <a:chExt cx="2784" cy="582"/>
          </a:xfrm>
        </p:grpSpPr>
        <p:sp>
          <p:nvSpPr>
            <p:cNvPr id="60438" name="Rectangle 44"/>
            <p:cNvSpPr>
              <a:spLocks noChangeArrowheads="1"/>
            </p:cNvSpPr>
            <p:nvPr/>
          </p:nvSpPr>
          <p:spPr bwMode="auto">
            <a:xfrm>
              <a:off x="912" y="2191"/>
              <a:ext cx="72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0x00</a:t>
              </a:r>
            </a:p>
          </p:txBody>
        </p:sp>
        <p:sp>
          <p:nvSpPr>
            <p:cNvPr id="60439" name="Rectangle 45"/>
            <p:cNvSpPr>
              <a:spLocks noChangeArrowheads="1"/>
            </p:cNvSpPr>
            <p:nvPr/>
          </p:nvSpPr>
          <p:spPr bwMode="auto">
            <a:xfrm>
              <a:off x="48" y="2181"/>
              <a:ext cx="8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逻辑地址</a:t>
              </a:r>
            </a:p>
          </p:txBody>
        </p:sp>
        <p:sp>
          <p:nvSpPr>
            <p:cNvPr id="60440" name="Rectangle 46"/>
            <p:cNvSpPr>
              <a:spLocks noChangeArrowheads="1"/>
            </p:cNvSpPr>
            <p:nvPr/>
          </p:nvSpPr>
          <p:spPr bwMode="auto">
            <a:xfrm>
              <a:off x="1632" y="2191"/>
              <a:ext cx="120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0x240</a:t>
              </a:r>
            </a:p>
          </p:txBody>
        </p:sp>
        <p:sp>
          <p:nvSpPr>
            <p:cNvPr id="60441" name="Text Box 47"/>
            <p:cNvSpPr txBox="1">
              <a:spLocks noChangeArrowheads="1"/>
            </p:cNvSpPr>
            <p:nvPr/>
          </p:nvSpPr>
          <p:spPr bwMode="auto">
            <a:xfrm>
              <a:off x="1008" y="1903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页号</a:t>
              </a:r>
            </a:p>
          </p:txBody>
        </p:sp>
        <p:sp>
          <p:nvSpPr>
            <p:cNvPr id="60442" name="Text Box 48"/>
            <p:cNvSpPr txBox="1">
              <a:spLocks noChangeArrowheads="1"/>
            </p:cNvSpPr>
            <p:nvPr/>
          </p:nvSpPr>
          <p:spPr bwMode="auto">
            <a:xfrm>
              <a:off x="1968" y="1903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偏移</a:t>
              </a:r>
            </a:p>
          </p:txBody>
        </p:sp>
      </p:grpSp>
      <p:grpSp>
        <p:nvGrpSpPr>
          <p:cNvPr id="349233" name="Group 49"/>
          <p:cNvGrpSpPr>
            <a:grpSpLocks/>
          </p:cNvGrpSpPr>
          <p:nvPr/>
        </p:nvGrpSpPr>
        <p:grpSpPr bwMode="auto">
          <a:xfrm>
            <a:off x="4495800" y="3706813"/>
            <a:ext cx="3689350" cy="1017587"/>
            <a:chOff x="2832" y="2335"/>
            <a:chExt cx="2324" cy="641"/>
          </a:xfrm>
        </p:grpSpPr>
        <p:sp>
          <p:nvSpPr>
            <p:cNvPr id="60434" name="Freeform 50"/>
            <p:cNvSpPr>
              <a:spLocks/>
            </p:cNvSpPr>
            <p:nvPr/>
          </p:nvSpPr>
          <p:spPr bwMode="auto">
            <a:xfrm>
              <a:off x="2832" y="2335"/>
              <a:ext cx="1829" cy="315"/>
            </a:xfrm>
            <a:custGeom>
              <a:avLst/>
              <a:gdLst>
                <a:gd name="T0" fmla="*/ 0 w 1824"/>
                <a:gd name="T1" fmla="*/ 0 h 288"/>
                <a:gd name="T2" fmla="*/ 1919 w 1824"/>
                <a:gd name="T3" fmla="*/ 0 h 288"/>
                <a:gd name="T4" fmla="*/ 1919 w 1824"/>
                <a:gd name="T5" fmla="*/ 1578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4" h="288">
                  <a:moveTo>
                    <a:pt x="0" y="0"/>
                  </a:moveTo>
                  <a:lnTo>
                    <a:pt x="1824" y="0"/>
                  </a:lnTo>
                  <a:lnTo>
                    <a:pt x="1824" y="28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zh-CN" altLang="en-US"/>
            </a:p>
          </p:txBody>
        </p:sp>
        <p:grpSp>
          <p:nvGrpSpPr>
            <p:cNvPr id="60435" name="Group 51"/>
            <p:cNvGrpSpPr>
              <a:grpSpLocks/>
            </p:cNvGrpSpPr>
            <p:nvPr/>
          </p:nvGrpSpPr>
          <p:grpSpPr bwMode="auto">
            <a:xfrm>
              <a:off x="3594" y="2640"/>
              <a:ext cx="1562" cy="336"/>
              <a:chOff x="3594" y="2640"/>
              <a:chExt cx="1562" cy="336"/>
            </a:xfrm>
          </p:grpSpPr>
          <p:sp>
            <p:nvSpPr>
              <p:cNvPr id="60436" name="Rectangle 52"/>
              <p:cNvSpPr>
                <a:spLocks noChangeArrowheads="1"/>
              </p:cNvSpPr>
              <p:nvPr/>
            </p:nvSpPr>
            <p:spPr bwMode="auto">
              <a:xfrm>
                <a:off x="3594" y="2640"/>
                <a:ext cx="630" cy="336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75000"/>
                  </a:lnSpc>
                  <a:spcBef>
                    <a:spcPct val="0"/>
                  </a:spcBef>
                  <a:buClrTx/>
                  <a:buSzPct val="100000"/>
                  <a:buFontTx/>
                  <a:buNone/>
                </a:pPr>
                <a:endParaRPr lang="zh-CN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0437" name="Rectangle 53"/>
              <p:cNvSpPr>
                <a:spLocks noChangeArrowheads="1"/>
              </p:cNvSpPr>
              <p:nvPr/>
            </p:nvSpPr>
            <p:spPr bwMode="auto">
              <a:xfrm>
                <a:off x="4171" y="2640"/>
                <a:ext cx="985" cy="336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240</a:t>
                </a:r>
              </a:p>
            </p:txBody>
          </p:sp>
        </p:grpSp>
      </p:grpSp>
      <p:grpSp>
        <p:nvGrpSpPr>
          <p:cNvPr id="349238" name="Group 54"/>
          <p:cNvGrpSpPr>
            <a:grpSpLocks/>
          </p:cNvGrpSpPr>
          <p:nvPr/>
        </p:nvGrpSpPr>
        <p:grpSpPr bwMode="auto">
          <a:xfrm>
            <a:off x="4267200" y="4191000"/>
            <a:ext cx="2362200" cy="533400"/>
            <a:chOff x="2688" y="2640"/>
            <a:chExt cx="1488" cy="336"/>
          </a:xfrm>
        </p:grpSpPr>
        <p:sp>
          <p:nvSpPr>
            <p:cNvPr id="60432" name="Line 55"/>
            <p:cNvSpPr>
              <a:spLocks noChangeShapeType="1"/>
            </p:cNvSpPr>
            <p:nvPr/>
          </p:nvSpPr>
          <p:spPr bwMode="auto">
            <a:xfrm flipV="1">
              <a:off x="2688" y="2820"/>
              <a:ext cx="827" cy="99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zh-CN" altLang="en-US"/>
            </a:p>
          </p:txBody>
        </p:sp>
        <p:sp>
          <p:nvSpPr>
            <p:cNvPr id="60433" name="Rectangle 56"/>
            <p:cNvSpPr>
              <a:spLocks noChangeArrowheads="1"/>
            </p:cNvSpPr>
            <p:nvPr/>
          </p:nvSpPr>
          <p:spPr bwMode="auto">
            <a:xfrm>
              <a:off x="3552" y="2640"/>
              <a:ext cx="624" cy="336"/>
            </a:xfrm>
            <a:prstGeom prst="rect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5000"/>
                </a:lnSpc>
                <a:spcBef>
                  <a:spcPct val="0"/>
                </a:spcBef>
                <a:buClrTx/>
                <a:buSzPct val="100000"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5</a:t>
              </a:r>
            </a:p>
          </p:txBody>
        </p:sp>
      </p:grpSp>
      <p:sp>
        <p:nvSpPr>
          <p:cNvPr id="349241" name="AutoShape 57"/>
          <p:cNvSpPr>
            <a:spLocks noChangeArrowheads="1"/>
          </p:cNvSpPr>
          <p:nvPr/>
        </p:nvSpPr>
        <p:spPr bwMode="auto">
          <a:xfrm rot="10800000">
            <a:off x="228600" y="4800600"/>
            <a:ext cx="1828800" cy="838200"/>
          </a:xfrm>
          <a:prstGeom prst="wedgeRoundRectCallout">
            <a:avLst>
              <a:gd name="adj1" fmla="val 30208"/>
              <a:gd name="adj2" fmla="val 8655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PCB</a:t>
            </a:r>
            <a:r>
              <a:rPr lang="zh-CN" altLang="en-US" sz="2400"/>
              <a:t>中应有此值</a:t>
            </a:r>
          </a:p>
        </p:txBody>
      </p:sp>
      <p:sp>
        <p:nvSpPr>
          <p:cNvPr id="349242" name="AutoShape 58"/>
          <p:cNvSpPr>
            <a:spLocks noChangeArrowheads="1"/>
          </p:cNvSpPr>
          <p:nvPr/>
        </p:nvSpPr>
        <p:spPr bwMode="auto">
          <a:xfrm rot="10800000">
            <a:off x="2895600" y="762000"/>
            <a:ext cx="5486400" cy="914400"/>
          </a:xfrm>
          <a:prstGeom prst="wedgeRoundRectCallout">
            <a:avLst>
              <a:gd name="adj1" fmla="val 55611"/>
              <a:gd name="adj2" fmla="val -8385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_var</a:t>
            </a:r>
            <a:r>
              <a:rPr lang="zh-CN" altLang="en-US" sz="2400"/>
              <a:t>地址也需要翻译，因此执行该指令需要查两次页表</a:t>
            </a:r>
            <a:r>
              <a:rPr lang="en-US" altLang="zh-CN" sz="2400"/>
              <a:t>!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185150" y="4158578"/>
            <a:ext cx="895324" cy="1085608"/>
            <a:chOff x="8185150" y="4158578"/>
            <a:chExt cx="895324" cy="1085608"/>
          </a:xfrm>
        </p:grpSpPr>
        <p:sp>
          <p:nvSpPr>
            <p:cNvPr id="59" name="Text Box 33"/>
            <p:cNvSpPr txBox="1">
              <a:spLocks noChangeArrowheads="1"/>
            </p:cNvSpPr>
            <p:nvPr/>
          </p:nvSpPr>
          <p:spPr bwMode="auto">
            <a:xfrm>
              <a:off x="8597926" y="4158578"/>
              <a:ext cx="482548" cy="1085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 dirty="0" smtClean="0">
                  <a:solidFill>
                    <a:srgbClr val="33CC33"/>
                  </a:solidFill>
                  <a:latin typeface="Courier New" panose="02070309020205020404" pitchFamily="49" charset="0"/>
                </a:rPr>
                <a:t>为什么？</a:t>
              </a:r>
              <a:endParaRPr lang="en-US" altLang="zh-CN" sz="2000" dirty="0">
                <a:solidFill>
                  <a:srgbClr val="33CC33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2" name="下箭头 1"/>
            <p:cNvSpPr/>
            <p:nvPr/>
          </p:nvSpPr>
          <p:spPr bwMode="auto">
            <a:xfrm rot="5400000">
              <a:off x="8264923" y="4372768"/>
              <a:ext cx="327024" cy="486569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9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4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7" grpId="0"/>
      <p:bldP spid="349217" grpId="0"/>
      <p:bldP spid="349218" grpId="0" animBg="1"/>
      <p:bldP spid="349241" grpId="0" animBg="1"/>
      <p:bldP spid="34924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来考虑一些细节问题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765175" y="1192213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和段表不一样，页表可能会很大</a:t>
            </a:r>
            <a:r>
              <a:rPr lang="en-US" altLang="zh-CN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350212" name="Group 4"/>
          <p:cNvGrpSpPr>
            <a:grpSpLocks/>
          </p:cNvGrpSpPr>
          <p:nvPr/>
        </p:nvGrpSpPr>
        <p:grpSpPr bwMode="auto">
          <a:xfrm>
            <a:off x="514350" y="4024313"/>
            <a:ext cx="3171825" cy="1538287"/>
            <a:chOff x="720" y="2535"/>
            <a:chExt cx="1998" cy="969"/>
          </a:xfrm>
        </p:grpSpPr>
        <p:sp>
          <p:nvSpPr>
            <p:cNvPr id="61488" name="Rectangle 5"/>
            <p:cNvSpPr>
              <a:spLocks noChangeArrowheads="1"/>
            </p:cNvSpPr>
            <p:nvPr/>
          </p:nvSpPr>
          <p:spPr bwMode="auto">
            <a:xfrm>
              <a:off x="1310" y="2535"/>
              <a:ext cx="918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页框号</a:t>
              </a:r>
            </a:p>
          </p:txBody>
        </p:sp>
        <p:sp>
          <p:nvSpPr>
            <p:cNvPr id="61489" name="Rectangle 6"/>
            <p:cNvSpPr>
              <a:spLocks noChangeArrowheads="1"/>
            </p:cNvSpPr>
            <p:nvPr/>
          </p:nvSpPr>
          <p:spPr bwMode="auto">
            <a:xfrm>
              <a:off x="2226" y="2535"/>
              <a:ext cx="492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61490" name="Rectangle 7"/>
            <p:cNvSpPr>
              <a:spLocks noChangeArrowheads="1"/>
            </p:cNvSpPr>
            <p:nvPr/>
          </p:nvSpPr>
          <p:spPr bwMode="auto">
            <a:xfrm>
              <a:off x="720" y="2535"/>
              <a:ext cx="59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页号</a:t>
              </a:r>
            </a:p>
          </p:txBody>
        </p:sp>
        <p:sp>
          <p:nvSpPr>
            <p:cNvPr id="61491" name="Rectangle 8"/>
            <p:cNvSpPr>
              <a:spLocks noChangeArrowheads="1"/>
            </p:cNvSpPr>
            <p:nvPr/>
          </p:nvSpPr>
          <p:spPr bwMode="auto">
            <a:xfrm>
              <a:off x="1310" y="2803"/>
              <a:ext cx="918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5</a:t>
              </a:r>
            </a:p>
          </p:txBody>
        </p:sp>
        <p:sp>
          <p:nvSpPr>
            <p:cNvPr id="61492" name="Rectangle 9"/>
            <p:cNvSpPr>
              <a:spLocks noChangeArrowheads="1"/>
            </p:cNvSpPr>
            <p:nvPr/>
          </p:nvSpPr>
          <p:spPr bwMode="auto">
            <a:xfrm>
              <a:off x="2226" y="2803"/>
              <a:ext cx="492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1493" name="Rectangle 10"/>
            <p:cNvSpPr>
              <a:spLocks noChangeArrowheads="1"/>
            </p:cNvSpPr>
            <p:nvPr/>
          </p:nvSpPr>
          <p:spPr bwMode="auto">
            <a:xfrm>
              <a:off x="720" y="2803"/>
              <a:ext cx="59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61494" name="Rectangle 11"/>
            <p:cNvSpPr>
              <a:spLocks noChangeArrowheads="1"/>
            </p:cNvSpPr>
            <p:nvPr/>
          </p:nvSpPr>
          <p:spPr bwMode="auto">
            <a:xfrm>
              <a:off x="1310" y="3024"/>
              <a:ext cx="91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1495" name="Rectangle 12"/>
            <p:cNvSpPr>
              <a:spLocks noChangeArrowheads="1"/>
            </p:cNvSpPr>
            <p:nvPr/>
          </p:nvSpPr>
          <p:spPr bwMode="auto">
            <a:xfrm>
              <a:off x="2226" y="3024"/>
              <a:ext cx="49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61496" name="Rectangle 13"/>
            <p:cNvSpPr>
              <a:spLocks noChangeArrowheads="1"/>
            </p:cNvSpPr>
            <p:nvPr/>
          </p:nvSpPr>
          <p:spPr bwMode="auto">
            <a:xfrm>
              <a:off x="720" y="3024"/>
              <a:ext cx="59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1497" name="Rectangle 14"/>
            <p:cNvSpPr>
              <a:spLocks noChangeArrowheads="1"/>
            </p:cNvSpPr>
            <p:nvPr/>
          </p:nvSpPr>
          <p:spPr bwMode="auto">
            <a:xfrm>
              <a:off x="1310" y="3264"/>
              <a:ext cx="91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  <p:sp>
          <p:nvSpPr>
            <p:cNvPr id="61498" name="Rectangle 15"/>
            <p:cNvSpPr>
              <a:spLocks noChangeArrowheads="1"/>
            </p:cNvSpPr>
            <p:nvPr/>
          </p:nvSpPr>
          <p:spPr bwMode="auto">
            <a:xfrm>
              <a:off x="2226" y="3264"/>
              <a:ext cx="49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1499" name="Rectangle 16"/>
            <p:cNvSpPr>
              <a:spLocks noChangeArrowheads="1"/>
            </p:cNvSpPr>
            <p:nvPr/>
          </p:nvSpPr>
          <p:spPr bwMode="auto">
            <a:xfrm>
              <a:off x="720" y="3264"/>
              <a:ext cx="59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350225" name="Group 17"/>
          <p:cNvGrpSpPr>
            <a:grpSpLocks/>
          </p:cNvGrpSpPr>
          <p:nvPr/>
        </p:nvGrpSpPr>
        <p:grpSpPr bwMode="auto">
          <a:xfrm>
            <a:off x="228600" y="4462463"/>
            <a:ext cx="2209800" cy="1785937"/>
            <a:chOff x="720" y="2811"/>
            <a:chExt cx="1392" cy="1125"/>
          </a:xfrm>
        </p:grpSpPr>
        <p:sp>
          <p:nvSpPr>
            <p:cNvPr id="61486" name="Oval 18"/>
            <p:cNvSpPr>
              <a:spLocks noChangeArrowheads="1"/>
            </p:cNvSpPr>
            <p:nvPr/>
          </p:nvSpPr>
          <p:spPr bwMode="auto">
            <a:xfrm>
              <a:off x="1056" y="2811"/>
              <a:ext cx="288" cy="69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487" name="AutoShape 19"/>
            <p:cNvSpPr>
              <a:spLocks noChangeArrowheads="1"/>
            </p:cNvSpPr>
            <p:nvPr/>
          </p:nvSpPr>
          <p:spPr bwMode="auto">
            <a:xfrm rot="10800000">
              <a:off x="720" y="3600"/>
              <a:ext cx="1392" cy="336"/>
            </a:xfrm>
            <a:prstGeom prst="wedgeRoundRectCallout">
              <a:avLst>
                <a:gd name="adj1" fmla="val 14079"/>
                <a:gd name="adj2" fmla="val 85116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应该是连续的</a:t>
              </a:r>
              <a:r>
                <a:rPr lang="en-US" altLang="zh-CN" sz="2400"/>
                <a:t>!</a:t>
              </a:r>
            </a:p>
          </p:txBody>
        </p:sp>
      </p:grpSp>
      <p:grpSp>
        <p:nvGrpSpPr>
          <p:cNvPr id="350228" name="Group 20"/>
          <p:cNvGrpSpPr>
            <a:grpSpLocks/>
          </p:cNvGrpSpPr>
          <p:nvPr/>
        </p:nvGrpSpPr>
        <p:grpSpPr bwMode="auto">
          <a:xfrm>
            <a:off x="906463" y="1835150"/>
            <a:ext cx="7399337" cy="603250"/>
            <a:chOff x="571" y="1104"/>
            <a:chExt cx="4661" cy="380"/>
          </a:xfrm>
        </p:grpSpPr>
        <p:sp>
          <p:nvSpPr>
            <p:cNvPr id="61484" name="Rectangle 21"/>
            <p:cNvSpPr>
              <a:spLocks noChangeArrowheads="1"/>
            </p:cNvSpPr>
            <p:nvPr/>
          </p:nvSpPr>
          <p:spPr bwMode="auto">
            <a:xfrm>
              <a:off x="571" y="1104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页是用来解决碎片问题的 </a:t>
              </a:r>
              <a:r>
                <a:rPr lang="zh-CN" altLang="en-US" sz="2400">
                  <a:sym typeface="Symbol" panose="05050102010706020507" pitchFamily="18" charset="2"/>
                </a:rPr>
                <a:t> </a:t>
              </a:r>
              <a:r>
                <a:rPr lang="zh-CN" altLang="en-US" sz="2400"/>
                <a:t>页面尺寸应尽量小</a:t>
              </a:r>
              <a:endParaRPr lang="zh-CN" altLang="en-US" sz="240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  <p:pic>
          <p:nvPicPr>
            <p:cNvPr id="61485" name="Picture 22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278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0231" name="Group 23"/>
          <p:cNvGrpSpPr>
            <a:grpSpLocks/>
          </p:cNvGrpSpPr>
          <p:nvPr/>
        </p:nvGrpSpPr>
        <p:grpSpPr bwMode="auto">
          <a:xfrm>
            <a:off x="914400" y="2368550"/>
            <a:ext cx="7399338" cy="609600"/>
            <a:chOff x="576" y="1492"/>
            <a:chExt cx="4661" cy="384"/>
          </a:xfrm>
        </p:grpSpPr>
        <p:sp>
          <p:nvSpPr>
            <p:cNvPr id="61482" name="Rectangle 24"/>
            <p:cNvSpPr>
              <a:spLocks noChangeArrowheads="1"/>
            </p:cNvSpPr>
            <p:nvPr/>
          </p:nvSpPr>
          <p:spPr bwMode="auto">
            <a:xfrm>
              <a:off x="576" y="1492"/>
              <a:ext cx="466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页面尺寸通常为</a:t>
              </a:r>
              <a:r>
                <a:rPr lang="en-US" altLang="zh-CN" sz="2400" dirty="0"/>
                <a:t>4K</a:t>
              </a:r>
              <a:r>
                <a:rPr lang="zh-CN" altLang="en-US" sz="2400" dirty="0" smtClean="0"/>
                <a:t>，</a:t>
              </a:r>
              <a:r>
                <a:rPr lang="en-US" altLang="zh-CN" sz="2400" dirty="0" smtClean="0"/>
                <a:t>32</a:t>
              </a:r>
              <a:r>
                <a:rPr lang="zh-CN" altLang="en-US" sz="2400" dirty="0" smtClean="0"/>
                <a:t>位机器，</a:t>
              </a:r>
              <a:r>
                <a:rPr lang="zh-CN" altLang="en-US" sz="2400" dirty="0">
                  <a:solidFill>
                    <a:srgbClr val="FF0000"/>
                  </a:solidFill>
                </a:rPr>
                <a:t>有</a:t>
              </a:r>
              <a:r>
                <a:rPr lang="en-US" altLang="zh-CN" sz="2400" dirty="0">
                  <a:solidFill>
                    <a:srgbClr val="FF0000"/>
                  </a:solidFill>
                </a:rPr>
                <a:t>2</a:t>
              </a:r>
              <a:r>
                <a:rPr lang="en-US" altLang="zh-CN" sz="2400" baseline="30000" dirty="0">
                  <a:solidFill>
                    <a:srgbClr val="FF0000"/>
                  </a:solidFill>
                </a:rPr>
                <a:t>20</a:t>
              </a:r>
              <a:r>
                <a:rPr lang="zh-CN" altLang="en-US" sz="2400" dirty="0">
                  <a:solidFill>
                    <a:srgbClr val="FF0000"/>
                  </a:solidFill>
                </a:rPr>
                <a:t>个页面</a:t>
              </a:r>
              <a:r>
                <a:rPr lang="zh-CN" altLang="en-US" sz="2400" dirty="0"/>
                <a:t> </a:t>
              </a:r>
              <a:endParaRPr lang="zh-CN" altLang="en-US" sz="2400" dirty="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  <p:pic>
          <p:nvPicPr>
            <p:cNvPr id="61483" name="Picture 25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65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0234" name="Group 26"/>
          <p:cNvGrpSpPr>
            <a:grpSpLocks/>
          </p:cNvGrpSpPr>
          <p:nvPr/>
        </p:nvGrpSpPr>
        <p:grpSpPr bwMode="auto">
          <a:xfrm>
            <a:off x="914400" y="2901950"/>
            <a:ext cx="7399338" cy="603250"/>
            <a:chOff x="576" y="1492"/>
            <a:chExt cx="4661" cy="380"/>
          </a:xfrm>
        </p:grpSpPr>
        <p:sp>
          <p:nvSpPr>
            <p:cNvPr id="61480" name="Rectangle 27"/>
            <p:cNvSpPr>
              <a:spLocks noChangeArrowheads="1"/>
            </p:cNvSpPr>
            <p:nvPr/>
          </p:nvSpPr>
          <p:spPr bwMode="auto">
            <a:xfrm>
              <a:off x="576" y="1492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ym typeface="Symbol" panose="05050102010706020507" pitchFamily="18" charset="2"/>
                </a:rPr>
                <a:t>每条指令都需要查几次页表，因此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查表效率很重要</a:t>
              </a:r>
            </a:p>
          </p:txBody>
        </p:sp>
        <p:pic>
          <p:nvPicPr>
            <p:cNvPr id="61481" name="Picture 28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65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0237" name="Group 29"/>
          <p:cNvGrpSpPr>
            <a:grpSpLocks/>
          </p:cNvGrpSpPr>
          <p:nvPr/>
        </p:nvGrpSpPr>
        <p:grpSpPr bwMode="auto">
          <a:xfrm>
            <a:off x="914400" y="3435350"/>
            <a:ext cx="7399338" cy="603250"/>
            <a:chOff x="576" y="1492"/>
            <a:chExt cx="4661" cy="380"/>
          </a:xfrm>
        </p:grpSpPr>
        <p:sp>
          <p:nvSpPr>
            <p:cNvPr id="61478" name="Rectangle 30"/>
            <p:cNvSpPr>
              <a:spLocks noChangeArrowheads="1"/>
            </p:cNvSpPr>
            <p:nvPr/>
          </p:nvSpPr>
          <p:spPr bwMode="auto">
            <a:xfrm>
              <a:off x="576" y="1492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anose="05050102010706020507" pitchFamily="18" charset="2"/>
                </a:rPr>
                <a:t>如果页号不连续，需要查找，折半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log(2</a:t>
              </a:r>
              <a:r>
                <a:rPr lang="en-US" altLang="zh-CN" sz="2400" baseline="30000">
                  <a:solidFill>
                    <a:srgbClr val="FF0000"/>
                  </a:solidFill>
                  <a:sym typeface="Symbol" panose="05050102010706020507" pitchFamily="18" charset="2"/>
                </a:rPr>
                <a:t>20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)=20</a:t>
              </a:r>
            </a:p>
          </p:txBody>
        </p:sp>
        <p:pic>
          <p:nvPicPr>
            <p:cNvPr id="61479" name="Picture 31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65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0240" name="AutoShape 32"/>
          <p:cNvSpPr>
            <a:spLocks noChangeArrowheads="1"/>
          </p:cNvSpPr>
          <p:nvPr/>
        </p:nvSpPr>
        <p:spPr bwMode="auto">
          <a:xfrm>
            <a:off x="3831647" y="3968750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50241" name="Group 33"/>
          <p:cNvGrpSpPr>
            <a:grpSpLocks/>
          </p:cNvGrpSpPr>
          <p:nvPr/>
        </p:nvGrpSpPr>
        <p:grpSpPr bwMode="auto">
          <a:xfrm>
            <a:off x="384175" y="4761778"/>
            <a:ext cx="304800" cy="304800"/>
            <a:chOff x="2688" y="3024"/>
            <a:chExt cx="192" cy="192"/>
          </a:xfrm>
        </p:grpSpPr>
        <p:sp>
          <p:nvSpPr>
            <p:cNvPr id="61476" name="Line 34"/>
            <p:cNvSpPr>
              <a:spLocks noChangeShapeType="1"/>
            </p:cNvSpPr>
            <p:nvPr/>
          </p:nvSpPr>
          <p:spPr bwMode="auto">
            <a:xfrm flipH="1">
              <a:off x="2688" y="3024"/>
              <a:ext cx="192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7" name="Line 35"/>
            <p:cNvSpPr>
              <a:spLocks noChangeShapeType="1"/>
            </p:cNvSpPr>
            <p:nvPr/>
          </p:nvSpPr>
          <p:spPr bwMode="auto">
            <a:xfrm>
              <a:off x="2688" y="3024"/>
              <a:ext cx="192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0244" name="Group 36"/>
          <p:cNvGrpSpPr>
            <a:grpSpLocks/>
          </p:cNvGrpSpPr>
          <p:nvPr/>
        </p:nvGrpSpPr>
        <p:grpSpPr bwMode="auto">
          <a:xfrm>
            <a:off x="5181600" y="4024313"/>
            <a:ext cx="3810000" cy="1919287"/>
            <a:chOff x="3264" y="2535"/>
            <a:chExt cx="2400" cy="1209"/>
          </a:xfrm>
        </p:grpSpPr>
        <p:sp>
          <p:nvSpPr>
            <p:cNvPr id="61456" name="Rectangle 37"/>
            <p:cNvSpPr>
              <a:spLocks noChangeArrowheads="1"/>
            </p:cNvSpPr>
            <p:nvPr/>
          </p:nvSpPr>
          <p:spPr bwMode="auto">
            <a:xfrm>
              <a:off x="3840" y="2535"/>
              <a:ext cx="864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页框号</a:t>
              </a:r>
            </a:p>
          </p:txBody>
        </p:sp>
        <p:sp>
          <p:nvSpPr>
            <p:cNvPr id="61457" name="Rectangle 38"/>
            <p:cNvSpPr>
              <a:spLocks noChangeArrowheads="1"/>
            </p:cNvSpPr>
            <p:nvPr/>
          </p:nvSpPr>
          <p:spPr bwMode="auto">
            <a:xfrm>
              <a:off x="4704" y="2535"/>
              <a:ext cx="48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61458" name="Rectangle 39"/>
            <p:cNvSpPr>
              <a:spLocks noChangeArrowheads="1"/>
            </p:cNvSpPr>
            <p:nvPr/>
          </p:nvSpPr>
          <p:spPr bwMode="auto">
            <a:xfrm>
              <a:off x="3264" y="2535"/>
              <a:ext cx="576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页号</a:t>
              </a:r>
            </a:p>
          </p:txBody>
        </p:sp>
        <p:sp>
          <p:nvSpPr>
            <p:cNvPr id="61459" name="Rectangle 40"/>
            <p:cNvSpPr>
              <a:spLocks noChangeArrowheads="1"/>
            </p:cNvSpPr>
            <p:nvPr/>
          </p:nvSpPr>
          <p:spPr bwMode="auto">
            <a:xfrm>
              <a:off x="3840" y="2803"/>
              <a:ext cx="864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5</a:t>
              </a:r>
            </a:p>
          </p:txBody>
        </p:sp>
        <p:sp>
          <p:nvSpPr>
            <p:cNvPr id="61460" name="Rectangle 41"/>
            <p:cNvSpPr>
              <a:spLocks noChangeArrowheads="1"/>
            </p:cNvSpPr>
            <p:nvPr/>
          </p:nvSpPr>
          <p:spPr bwMode="auto">
            <a:xfrm>
              <a:off x="4704" y="2803"/>
              <a:ext cx="48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1461" name="Rectangle 42"/>
            <p:cNvSpPr>
              <a:spLocks noChangeArrowheads="1"/>
            </p:cNvSpPr>
            <p:nvPr/>
          </p:nvSpPr>
          <p:spPr bwMode="auto">
            <a:xfrm>
              <a:off x="3264" y="2803"/>
              <a:ext cx="576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61462" name="Rectangle 43"/>
            <p:cNvSpPr>
              <a:spLocks noChangeArrowheads="1"/>
            </p:cNvSpPr>
            <p:nvPr/>
          </p:nvSpPr>
          <p:spPr bwMode="auto">
            <a:xfrm>
              <a:off x="3840" y="3024"/>
              <a:ext cx="864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1463" name="Rectangle 44"/>
            <p:cNvSpPr>
              <a:spLocks noChangeArrowheads="1"/>
            </p:cNvSpPr>
            <p:nvPr/>
          </p:nvSpPr>
          <p:spPr bwMode="auto">
            <a:xfrm>
              <a:off x="4704" y="302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61464" name="Rectangle 45"/>
            <p:cNvSpPr>
              <a:spLocks noChangeArrowheads="1"/>
            </p:cNvSpPr>
            <p:nvPr/>
          </p:nvSpPr>
          <p:spPr bwMode="auto">
            <a:xfrm>
              <a:off x="3264" y="3024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1465" name="Rectangle 46"/>
            <p:cNvSpPr>
              <a:spLocks noChangeArrowheads="1"/>
            </p:cNvSpPr>
            <p:nvPr/>
          </p:nvSpPr>
          <p:spPr bwMode="auto">
            <a:xfrm>
              <a:off x="3840" y="3264"/>
              <a:ext cx="864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2000"/>
            </a:p>
          </p:txBody>
        </p:sp>
        <p:sp>
          <p:nvSpPr>
            <p:cNvPr id="61466" name="Rectangle 47"/>
            <p:cNvSpPr>
              <a:spLocks noChangeArrowheads="1"/>
            </p:cNvSpPr>
            <p:nvPr/>
          </p:nvSpPr>
          <p:spPr bwMode="auto">
            <a:xfrm>
              <a:off x="4704" y="326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2000"/>
            </a:p>
          </p:txBody>
        </p:sp>
        <p:sp>
          <p:nvSpPr>
            <p:cNvPr id="61467" name="Rectangle 48"/>
            <p:cNvSpPr>
              <a:spLocks noChangeArrowheads="1"/>
            </p:cNvSpPr>
            <p:nvPr/>
          </p:nvSpPr>
          <p:spPr bwMode="auto">
            <a:xfrm>
              <a:off x="3264" y="3264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61468" name="Rectangle 49"/>
            <p:cNvSpPr>
              <a:spLocks noChangeArrowheads="1"/>
            </p:cNvSpPr>
            <p:nvPr/>
          </p:nvSpPr>
          <p:spPr bwMode="auto">
            <a:xfrm>
              <a:off x="3840" y="3504"/>
              <a:ext cx="864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61469" name="Rectangle 50"/>
            <p:cNvSpPr>
              <a:spLocks noChangeArrowheads="1"/>
            </p:cNvSpPr>
            <p:nvPr/>
          </p:nvSpPr>
          <p:spPr bwMode="auto">
            <a:xfrm>
              <a:off x="4704" y="350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1470" name="Rectangle 51"/>
            <p:cNvSpPr>
              <a:spLocks noChangeArrowheads="1"/>
            </p:cNvSpPr>
            <p:nvPr/>
          </p:nvSpPr>
          <p:spPr bwMode="auto">
            <a:xfrm>
              <a:off x="3264" y="3504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1471" name="Rectangle 52"/>
            <p:cNvSpPr>
              <a:spLocks noChangeArrowheads="1"/>
            </p:cNvSpPr>
            <p:nvPr/>
          </p:nvSpPr>
          <p:spPr bwMode="auto">
            <a:xfrm>
              <a:off x="5184" y="2535"/>
              <a:ext cx="48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有效</a:t>
              </a:r>
            </a:p>
          </p:txBody>
        </p:sp>
        <p:sp>
          <p:nvSpPr>
            <p:cNvPr id="61472" name="Rectangle 53"/>
            <p:cNvSpPr>
              <a:spLocks noChangeArrowheads="1"/>
            </p:cNvSpPr>
            <p:nvPr/>
          </p:nvSpPr>
          <p:spPr bwMode="auto">
            <a:xfrm>
              <a:off x="5184" y="2803"/>
              <a:ext cx="48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1473" name="Rectangle 54"/>
            <p:cNvSpPr>
              <a:spLocks noChangeArrowheads="1"/>
            </p:cNvSpPr>
            <p:nvPr/>
          </p:nvSpPr>
          <p:spPr bwMode="auto">
            <a:xfrm>
              <a:off x="5184" y="302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1474" name="Rectangle 55"/>
            <p:cNvSpPr>
              <a:spLocks noChangeArrowheads="1"/>
            </p:cNvSpPr>
            <p:nvPr/>
          </p:nvSpPr>
          <p:spPr bwMode="auto">
            <a:xfrm>
              <a:off x="5184" y="326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61475" name="Rectangle 56"/>
            <p:cNvSpPr>
              <a:spLocks noChangeArrowheads="1"/>
            </p:cNvSpPr>
            <p:nvPr/>
          </p:nvSpPr>
          <p:spPr bwMode="auto">
            <a:xfrm>
              <a:off x="5184" y="350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</p:grpSp>
      <p:grpSp>
        <p:nvGrpSpPr>
          <p:cNvPr id="60" name="Group 19"/>
          <p:cNvGrpSpPr>
            <a:grpSpLocks/>
          </p:cNvGrpSpPr>
          <p:nvPr/>
        </p:nvGrpSpPr>
        <p:grpSpPr bwMode="auto">
          <a:xfrm>
            <a:off x="4125624" y="4358481"/>
            <a:ext cx="609600" cy="2408237"/>
            <a:chOff x="4992" y="3024"/>
            <a:chExt cx="336" cy="1200"/>
          </a:xfrm>
        </p:grpSpPr>
        <p:sp>
          <p:nvSpPr>
            <p:cNvPr id="61" name="Rectangle 20" descr="浅色上对角线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2" name="Rectangle 21"/>
            <p:cNvSpPr>
              <a:spLocks noChangeArrowheads="1"/>
            </p:cNvSpPr>
            <p:nvPr/>
          </p:nvSpPr>
          <p:spPr bwMode="auto">
            <a:xfrm>
              <a:off x="4992" y="3500"/>
              <a:ext cx="336" cy="292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63" name="Rectangle 22"/>
            <p:cNvSpPr>
              <a:spLocks noChangeArrowheads="1"/>
            </p:cNvSpPr>
            <p:nvPr/>
          </p:nvSpPr>
          <p:spPr bwMode="auto">
            <a:xfrm>
              <a:off x="4992" y="3190"/>
              <a:ext cx="336" cy="2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4992" y="3831"/>
              <a:ext cx="336" cy="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65" name="Rectangle 24"/>
            <p:cNvSpPr>
              <a:spLocks noChangeArrowheads="1"/>
            </p:cNvSpPr>
            <p:nvPr/>
          </p:nvSpPr>
          <p:spPr bwMode="auto">
            <a:xfrm>
              <a:off x="4992" y="3024"/>
              <a:ext cx="336" cy="103"/>
            </a:xfrm>
            <a:prstGeom prst="rect">
              <a:avLst/>
            </a:prstGeom>
            <a:solidFill>
              <a:srgbClr val="53F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66" name="Rectangle 25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7" name="Rectangle 26"/>
            <p:cNvSpPr>
              <a:spLocks noChangeArrowheads="1"/>
            </p:cNvSpPr>
            <p:nvPr/>
          </p:nvSpPr>
          <p:spPr bwMode="auto">
            <a:xfrm>
              <a:off x="4992" y="4128"/>
              <a:ext cx="33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</p:grpSp>
      <p:grpSp>
        <p:nvGrpSpPr>
          <p:cNvPr id="68" name="Group 57"/>
          <p:cNvGrpSpPr>
            <a:grpSpLocks/>
          </p:cNvGrpSpPr>
          <p:nvPr/>
        </p:nvGrpSpPr>
        <p:grpSpPr bwMode="auto">
          <a:xfrm>
            <a:off x="4876800" y="4462463"/>
            <a:ext cx="1828800" cy="2133600"/>
            <a:chOff x="3120" y="2811"/>
            <a:chExt cx="1152" cy="1344"/>
          </a:xfrm>
        </p:grpSpPr>
        <p:sp>
          <p:nvSpPr>
            <p:cNvPr id="69" name="Oval 58"/>
            <p:cNvSpPr>
              <a:spLocks noChangeArrowheads="1"/>
            </p:cNvSpPr>
            <p:nvPr/>
          </p:nvSpPr>
          <p:spPr bwMode="auto">
            <a:xfrm>
              <a:off x="3456" y="2811"/>
              <a:ext cx="288" cy="91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70" name="AutoShape 59"/>
            <p:cNvSpPr>
              <a:spLocks noChangeArrowheads="1"/>
            </p:cNvSpPr>
            <p:nvPr/>
          </p:nvSpPr>
          <p:spPr bwMode="auto">
            <a:xfrm rot="10800000">
              <a:off x="3120" y="3813"/>
              <a:ext cx="1152" cy="342"/>
            </a:xfrm>
            <a:prstGeom prst="wedgeRoundRectCallout">
              <a:avLst>
                <a:gd name="adj1" fmla="val 6597"/>
                <a:gd name="adj2" fmla="val 85116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可以删掉</a:t>
              </a:r>
              <a:r>
                <a:rPr lang="en-US" altLang="zh-CN" sz="2400" dirty="0"/>
                <a:t>!</a:t>
              </a:r>
            </a:p>
          </p:txBody>
        </p:sp>
      </p:grpSp>
      <p:cxnSp>
        <p:nvCxnSpPr>
          <p:cNvPr id="3" name="直接箭头连接符 2"/>
          <p:cNvCxnSpPr>
            <a:endCxn id="61461" idx="1"/>
          </p:cNvCxnSpPr>
          <p:nvPr/>
        </p:nvCxnSpPr>
        <p:spPr bwMode="auto">
          <a:xfrm>
            <a:off x="4582824" y="4427166"/>
            <a:ext cx="598776" cy="198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接箭头连接符 74"/>
          <p:cNvCxnSpPr>
            <a:endCxn id="61464" idx="1"/>
          </p:cNvCxnSpPr>
          <p:nvPr/>
        </p:nvCxnSpPr>
        <p:spPr bwMode="auto">
          <a:xfrm>
            <a:off x="4582824" y="4466326"/>
            <a:ext cx="598776" cy="5247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接箭头连接符 77"/>
          <p:cNvCxnSpPr>
            <a:endCxn id="61467" idx="1"/>
          </p:cNvCxnSpPr>
          <p:nvPr/>
        </p:nvCxnSpPr>
        <p:spPr bwMode="auto">
          <a:xfrm>
            <a:off x="4614069" y="4617920"/>
            <a:ext cx="567531" cy="7541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接箭头连接符 79"/>
          <p:cNvCxnSpPr>
            <a:endCxn id="61470" idx="1"/>
          </p:cNvCxnSpPr>
          <p:nvPr/>
        </p:nvCxnSpPr>
        <p:spPr bwMode="auto">
          <a:xfrm>
            <a:off x="4662271" y="4766364"/>
            <a:ext cx="519329" cy="986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Oval 18"/>
          <p:cNvSpPr>
            <a:spLocks noChangeArrowheads="1"/>
          </p:cNvSpPr>
          <p:nvPr/>
        </p:nvSpPr>
        <p:spPr bwMode="auto">
          <a:xfrm>
            <a:off x="8382000" y="5012531"/>
            <a:ext cx="457200" cy="582873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0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0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0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5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0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0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0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0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5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1" grpId="0"/>
      <p:bldP spid="350240" grpId="0" animBg="1"/>
      <p:bldP spid="7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页表项数据结构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51235" name="Rectangle 3"/>
          <p:cNvSpPr>
            <a:spLocks noChangeArrowheads="1"/>
          </p:cNvSpPr>
          <p:nvPr/>
        </p:nvSpPr>
        <p:spPr bwMode="auto">
          <a:xfrm>
            <a:off x="765175" y="1219200"/>
            <a:ext cx="41878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页基本数据结构</a:t>
            </a:r>
            <a:r>
              <a:rPr lang="en-US" altLang="zh-CN">
                <a:solidFill>
                  <a:srgbClr val="FF0000"/>
                </a:solidFill>
              </a:rPr>
              <a:t>Page Table Entry(PTE)</a:t>
            </a:r>
          </a:p>
        </p:txBody>
      </p:sp>
      <p:grpSp>
        <p:nvGrpSpPr>
          <p:cNvPr id="351236" name="Group 4"/>
          <p:cNvGrpSpPr>
            <a:grpSpLocks/>
          </p:cNvGrpSpPr>
          <p:nvPr/>
        </p:nvGrpSpPr>
        <p:grpSpPr bwMode="auto">
          <a:xfrm>
            <a:off x="838200" y="2667000"/>
            <a:ext cx="7704138" cy="1601788"/>
            <a:chOff x="528" y="1824"/>
            <a:chExt cx="4853" cy="1009"/>
          </a:xfrm>
        </p:grpSpPr>
        <p:sp>
          <p:nvSpPr>
            <p:cNvPr id="63518" name="Rectangle 5"/>
            <p:cNvSpPr>
              <a:spLocks noChangeArrowheads="1"/>
            </p:cNvSpPr>
            <p:nvPr/>
          </p:nvSpPr>
          <p:spPr bwMode="auto">
            <a:xfrm>
              <a:off x="528" y="2202"/>
              <a:ext cx="2544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页框号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物理页号</a:t>
              </a:r>
              <a:r>
                <a:rPr lang="en-US" altLang="zh-CN" sz="2400">
                  <a:solidFill>
                    <a:srgbClr val="FF0000"/>
                  </a:solidFill>
                </a:rPr>
                <a:t>)ppn</a:t>
              </a:r>
            </a:p>
          </p:txBody>
        </p:sp>
        <p:sp>
          <p:nvSpPr>
            <p:cNvPr id="63519" name="Rectangle 6"/>
            <p:cNvSpPr>
              <a:spLocks noChangeArrowheads="1"/>
            </p:cNvSpPr>
            <p:nvPr/>
          </p:nvSpPr>
          <p:spPr bwMode="auto">
            <a:xfrm>
              <a:off x="3072" y="2202"/>
              <a:ext cx="576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保留</a:t>
              </a:r>
            </a:p>
          </p:txBody>
        </p:sp>
        <p:sp>
          <p:nvSpPr>
            <p:cNvPr id="63520" name="Rectangle 7"/>
            <p:cNvSpPr>
              <a:spLocks noChangeArrowheads="1"/>
            </p:cNvSpPr>
            <p:nvPr/>
          </p:nvSpPr>
          <p:spPr bwMode="auto">
            <a:xfrm>
              <a:off x="3648" y="2202"/>
              <a:ext cx="192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63521" name="Rectangle 8"/>
            <p:cNvSpPr>
              <a:spLocks noChangeArrowheads="1"/>
            </p:cNvSpPr>
            <p:nvPr/>
          </p:nvSpPr>
          <p:spPr bwMode="auto">
            <a:xfrm>
              <a:off x="3840" y="2202"/>
              <a:ext cx="192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L</a:t>
              </a:r>
            </a:p>
          </p:txBody>
        </p:sp>
        <p:sp>
          <p:nvSpPr>
            <p:cNvPr id="63522" name="Rectangle 9"/>
            <p:cNvSpPr>
              <a:spLocks noChangeArrowheads="1"/>
            </p:cNvSpPr>
            <p:nvPr/>
          </p:nvSpPr>
          <p:spPr bwMode="auto">
            <a:xfrm>
              <a:off x="4032" y="2202"/>
              <a:ext cx="192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D</a:t>
              </a:r>
            </a:p>
          </p:txBody>
        </p:sp>
        <p:sp>
          <p:nvSpPr>
            <p:cNvPr id="63523" name="Rectangle 10"/>
            <p:cNvSpPr>
              <a:spLocks noChangeArrowheads="1"/>
            </p:cNvSpPr>
            <p:nvPr/>
          </p:nvSpPr>
          <p:spPr bwMode="auto">
            <a:xfrm>
              <a:off x="4224" y="2202"/>
              <a:ext cx="192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A</a:t>
              </a:r>
            </a:p>
          </p:txBody>
        </p:sp>
        <p:sp>
          <p:nvSpPr>
            <p:cNvPr id="63524" name="Rectangle 11"/>
            <p:cNvSpPr>
              <a:spLocks noChangeArrowheads="1"/>
            </p:cNvSpPr>
            <p:nvPr/>
          </p:nvSpPr>
          <p:spPr bwMode="auto">
            <a:xfrm>
              <a:off x="4416" y="2202"/>
              <a:ext cx="192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PCD</a:t>
              </a:r>
            </a:p>
          </p:txBody>
        </p:sp>
        <p:sp>
          <p:nvSpPr>
            <p:cNvPr id="63525" name="Rectangle 12"/>
            <p:cNvSpPr>
              <a:spLocks noChangeArrowheads="1"/>
            </p:cNvSpPr>
            <p:nvPr/>
          </p:nvSpPr>
          <p:spPr bwMode="auto">
            <a:xfrm>
              <a:off x="4608" y="2202"/>
              <a:ext cx="192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PWT</a:t>
              </a:r>
            </a:p>
          </p:txBody>
        </p:sp>
        <p:sp>
          <p:nvSpPr>
            <p:cNvPr id="63526" name="Rectangle 13"/>
            <p:cNvSpPr>
              <a:spLocks noChangeArrowheads="1"/>
            </p:cNvSpPr>
            <p:nvPr/>
          </p:nvSpPr>
          <p:spPr bwMode="auto">
            <a:xfrm>
              <a:off x="4800" y="2202"/>
              <a:ext cx="192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U</a:t>
              </a:r>
            </a:p>
          </p:txBody>
        </p:sp>
        <p:sp>
          <p:nvSpPr>
            <p:cNvPr id="63527" name="Rectangle 14"/>
            <p:cNvSpPr>
              <a:spLocks noChangeArrowheads="1"/>
            </p:cNvSpPr>
            <p:nvPr/>
          </p:nvSpPr>
          <p:spPr bwMode="auto">
            <a:xfrm>
              <a:off x="4992" y="2202"/>
              <a:ext cx="192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W</a:t>
              </a:r>
            </a:p>
          </p:txBody>
        </p:sp>
        <p:sp>
          <p:nvSpPr>
            <p:cNvPr id="63528" name="Rectangle 15"/>
            <p:cNvSpPr>
              <a:spLocks noChangeArrowheads="1"/>
            </p:cNvSpPr>
            <p:nvPr/>
          </p:nvSpPr>
          <p:spPr bwMode="auto">
            <a:xfrm>
              <a:off x="5184" y="2202"/>
              <a:ext cx="192" cy="38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63529" name="Text Box 16"/>
            <p:cNvSpPr txBox="1">
              <a:spLocks noChangeArrowheads="1"/>
            </p:cNvSpPr>
            <p:nvPr/>
          </p:nvSpPr>
          <p:spPr bwMode="auto">
            <a:xfrm>
              <a:off x="5178" y="2583"/>
              <a:ext cx="20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63530" name="Text Box 17"/>
            <p:cNvSpPr txBox="1">
              <a:spLocks noChangeArrowheads="1"/>
            </p:cNvSpPr>
            <p:nvPr/>
          </p:nvSpPr>
          <p:spPr bwMode="auto">
            <a:xfrm>
              <a:off x="4996" y="2583"/>
              <a:ext cx="20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3531" name="Text Box 18"/>
            <p:cNvSpPr txBox="1">
              <a:spLocks noChangeArrowheads="1"/>
            </p:cNvSpPr>
            <p:nvPr/>
          </p:nvSpPr>
          <p:spPr bwMode="auto">
            <a:xfrm>
              <a:off x="4804" y="2583"/>
              <a:ext cx="20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63532" name="Text Box 19"/>
            <p:cNvSpPr txBox="1">
              <a:spLocks noChangeArrowheads="1"/>
            </p:cNvSpPr>
            <p:nvPr/>
          </p:nvSpPr>
          <p:spPr bwMode="auto">
            <a:xfrm>
              <a:off x="4612" y="2583"/>
              <a:ext cx="20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  <p:sp>
          <p:nvSpPr>
            <p:cNvPr id="63533" name="Text Box 20"/>
            <p:cNvSpPr txBox="1">
              <a:spLocks noChangeArrowheads="1"/>
            </p:cNvSpPr>
            <p:nvPr/>
          </p:nvSpPr>
          <p:spPr bwMode="auto">
            <a:xfrm>
              <a:off x="4420" y="2583"/>
              <a:ext cx="20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4</a:t>
              </a:r>
            </a:p>
          </p:txBody>
        </p:sp>
        <p:sp>
          <p:nvSpPr>
            <p:cNvPr id="63534" name="Text Box 21"/>
            <p:cNvSpPr txBox="1">
              <a:spLocks noChangeArrowheads="1"/>
            </p:cNvSpPr>
            <p:nvPr/>
          </p:nvSpPr>
          <p:spPr bwMode="auto">
            <a:xfrm>
              <a:off x="4228" y="2583"/>
              <a:ext cx="20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5</a:t>
              </a:r>
            </a:p>
          </p:txBody>
        </p:sp>
        <p:sp>
          <p:nvSpPr>
            <p:cNvPr id="63535" name="Text Box 22"/>
            <p:cNvSpPr txBox="1">
              <a:spLocks noChangeArrowheads="1"/>
            </p:cNvSpPr>
            <p:nvPr/>
          </p:nvSpPr>
          <p:spPr bwMode="auto">
            <a:xfrm>
              <a:off x="4036" y="2583"/>
              <a:ext cx="20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6</a:t>
              </a:r>
            </a:p>
          </p:txBody>
        </p:sp>
        <p:sp>
          <p:nvSpPr>
            <p:cNvPr id="63536" name="Text Box 23"/>
            <p:cNvSpPr txBox="1">
              <a:spLocks noChangeArrowheads="1"/>
            </p:cNvSpPr>
            <p:nvPr/>
          </p:nvSpPr>
          <p:spPr bwMode="auto">
            <a:xfrm>
              <a:off x="3844" y="2583"/>
              <a:ext cx="20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63537" name="Text Box 24"/>
            <p:cNvSpPr txBox="1">
              <a:spLocks noChangeArrowheads="1"/>
            </p:cNvSpPr>
            <p:nvPr/>
          </p:nvSpPr>
          <p:spPr bwMode="auto">
            <a:xfrm>
              <a:off x="3652" y="2583"/>
              <a:ext cx="20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8</a:t>
              </a:r>
            </a:p>
          </p:txBody>
        </p:sp>
        <p:sp>
          <p:nvSpPr>
            <p:cNvPr id="63538" name="Text Box 25"/>
            <p:cNvSpPr txBox="1">
              <a:spLocks noChangeArrowheads="1"/>
            </p:cNvSpPr>
            <p:nvPr/>
          </p:nvSpPr>
          <p:spPr bwMode="auto">
            <a:xfrm>
              <a:off x="3156" y="2583"/>
              <a:ext cx="434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11-9</a:t>
              </a:r>
            </a:p>
          </p:txBody>
        </p:sp>
        <p:sp>
          <p:nvSpPr>
            <p:cNvPr id="63539" name="Text Box 26"/>
            <p:cNvSpPr txBox="1">
              <a:spLocks noChangeArrowheads="1"/>
            </p:cNvSpPr>
            <p:nvPr/>
          </p:nvSpPr>
          <p:spPr bwMode="auto">
            <a:xfrm>
              <a:off x="1400" y="2583"/>
              <a:ext cx="7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 dirty="0" smtClean="0"/>
                <a:t>31-12  </a:t>
              </a:r>
              <a:r>
                <a:rPr lang="zh-CN" altLang="en-US" sz="2000" dirty="0" smtClean="0"/>
                <a:t>？</a:t>
              </a:r>
              <a:endParaRPr lang="en-US" altLang="zh-CN" sz="2000" dirty="0"/>
            </a:p>
          </p:txBody>
        </p:sp>
        <p:sp>
          <p:nvSpPr>
            <p:cNvPr id="63540" name="Rectangle 27"/>
            <p:cNvSpPr>
              <a:spLocks noChangeArrowheads="1"/>
            </p:cNvSpPr>
            <p:nvPr/>
          </p:nvSpPr>
          <p:spPr bwMode="auto">
            <a:xfrm>
              <a:off x="528" y="1824"/>
              <a:ext cx="184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Intel x86</a:t>
              </a: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结构的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PTE</a:t>
              </a:r>
            </a:p>
          </p:txBody>
        </p:sp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1296" y="2542"/>
              <a:ext cx="849" cy="291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 dirty="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</p:grpSp>
      <p:sp>
        <p:nvSpPr>
          <p:cNvPr id="351260" name="Text Box 28"/>
          <p:cNvSpPr txBox="1">
            <a:spLocks noChangeArrowheads="1"/>
          </p:cNvSpPr>
          <p:nvPr/>
        </p:nvSpPr>
        <p:spPr bwMode="auto">
          <a:xfrm>
            <a:off x="869950" y="4699000"/>
            <a:ext cx="7893050" cy="19304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unsigned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</a:rPr>
              <a:t>translate</a:t>
            </a:r>
            <a:r>
              <a:rPr lang="en-US" altLang="zh-CN" sz="2000" dirty="0">
                <a:latin typeface="Courier New" panose="02070309020205020404" pitchFamily="49" charset="0"/>
              </a:rPr>
              <a:t>(unsigned </a:t>
            </a:r>
            <a:r>
              <a:rPr lang="en-US" altLang="zh-CN" sz="2000" dirty="0" err="1">
                <a:latin typeface="Courier New" panose="02070309020205020404" pitchFamily="49" charset="0"/>
              </a:rPr>
              <a:t>va</a:t>
            </a:r>
            <a:r>
              <a:rPr lang="en-US" altLang="zh-CN" sz="2000" dirty="0">
                <a:latin typeface="Courier New" panose="02070309020205020404" pitchFamily="49" charset="0"/>
              </a:rPr>
              <a:t>, </a:t>
            </a:r>
            <a:r>
              <a:rPr lang="en-US" altLang="zh-CN" sz="2000" dirty="0" err="1">
                <a:latin typeface="Courier New" panose="02070309020205020404" pitchFamily="49" charset="0"/>
              </a:rPr>
              <a:t>int</a:t>
            </a:r>
            <a:r>
              <a:rPr lang="en-US" altLang="zh-CN" sz="2000" dirty="0">
                <a:latin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</a:rPr>
              <a:t>wr</a:t>
            </a:r>
            <a:r>
              <a:rPr lang="en-US" altLang="zh-CN" sz="2000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  </a:t>
            </a:r>
            <a:r>
              <a:rPr lang="en-US" altLang="zh-CN" sz="2000" dirty="0" err="1">
                <a:latin typeface="Courier New" panose="02070309020205020404" pitchFamily="49" charset="0"/>
              </a:rPr>
              <a:t>struct</a:t>
            </a:r>
            <a:r>
              <a:rPr lang="en-US" altLang="zh-CN" sz="2000" dirty="0">
                <a:latin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</a:rPr>
              <a:t>pte</a:t>
            </a:r>
            <a:r>
              <a:rPr lang="en-US" altLang="zh-CN" sz="2000" dirty="0">
                <a:latin typeface="Courier New" panose="02070309020205020404" pitchFamily="49" charset="0"/>
              </a:rPr>
              <a:t> *</a:t>
            </a:r>
            <a:r>
              <a:rPr lang="en-US" altLang="zh-CN" sz="2000" dirty="0" err="1">
                <a:latin typeface="Courier New" panose="02070309020205020404" pitchFamily="49" charset="0"/>
              </a:rPr>
              <a:t>pte</a:t>
            </a:r>
            <a:r>
              <a:rPr lang="en-US" altLang="zh-CN" sz="2000" dirty="0">
                <a:latin typeface="Courier New" panose="02070309020205020404" pitchFamily="49" charset="0"/>
              </a:rPr>
              <a:t> = &amp;</a:t>
            </a:r>
            <a:r>
              <a:rPr lang="en-US" altLang="zh-CN" sz="20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page_table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2000" dirty="0" err="1">
                <a:solidFill>
                  <a:srgbClr val="FF0000"/>
                </a:solidFill>
                <a:latin typeface="Courier New" panose="02070309020205020404" pitchFamily="49" charset="0"/>
              </a:rPr>
              <a:t>va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</a:rPr>
              <a:t> &gt;&gt; 12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];//</a:t>
            </a:r>
            <a:r>
              <a:rPr lang="zh-CN" altLang="en-US" sz="20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页号</a:t>
            </a:r>
            <a:r>
              <a:rPr lang="en-US" altLang="zh-CN" sz="2000" dirty="0" smtClean="0">
                <a:latin typeface="Courier New" panose="02070309020205020404" pitchFamily="49" charset="0"/>
              </a:rPr>
              <a:t>  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  if(!</a:t>
            </a:r>
            <a:r>
              <a:rPr lang="en-US" altLang="zh-CN" sz="2000" dirty="0" err="1">
                <a:latin typeface="Courier New" panose="02070309020205020404" pitchFamily="49" charset="0"/>
              </a:rPr>
              <a:t>pte</a:t>
            </a:r>
            <a:r>
              <a:rPr lang="en-US" altLang="zh-CN" sz="2000" dirty="0">
                <a:latin typeface="Courier New" panose="02070309020205020404" pitchFamily="49" charset="0"/>
              </a:rPr>
              <a:t>-&gt;valid || (</a:t>
            </a:r>
            <a:r>
              <a:rPr lang="en-US" altLang="zh-CN" sz="2000" dirty="0" err="1">
                <a:latin typeface="Courier New" panose="02070309020205020404" pitchFamily="49" charset="0"/>
              </a:rPr>
              <a:t>wr</a:t>
            </a:r>
            <a:r>
              <a:rPr lang="en-US" altLang="zh-CN" sz="2000" dirty="0">
                <a:latin typeface="Courier New" panose="02070309020205020404" pitchFamily="49" charset="0"/>
              </a:rPr>
              <a:t> &amp;&amp; !</a:t>
            </a:r>
            <a:r>
              <a:rPr lang="en-US" altLang="zh-CN" sz="2000" dirty="0" err="1">
                <a:latin typeface="Courier New" panose="02070309020205020404" pitchFamily="49" charset="0"/>
              </a:rPr>
              <a:t>pte</a:t>
            </a:r>
            <a:r>
              <a:rPr lang="en-US" altLang="zh-CN" sz="2000" dirty="0">
                <a:latin typeface="Courier New" panose="02070309020205020404" pitchFamily="49" charset="0"/>
              </a:rPr>
              <a:t>-&gt;writeable))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	throw </a:t>
            </a:r>
            <a:r>
              <a:rPr lang="en-US" altLang="zh-CN" sz="2000" dirty="0" err="1">
                <a:latin typeface="Courier New" panose="02070309020205020404" pitchFamily="49" charset="0"/>
              </a:rPr>
              <a:t>address_fault</a:t>
            </a:r>
            <a:r>
              <a:rPr lang="en-US" altLang="zh-CN" sz="20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return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pte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</a:rPr>
              <a:t>-&gt;</a:t>
            </a:r>
            <a:r>
              <a:rPr lang="en-US" altLang="zh-CN" sz="20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ppn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</a:rPr>
              <a:t> &lt;&lt; 12) | </a:t>
            </a:r>
            <a:r>
              <a:rPr lang="en-US" altLang="zh-CN" sz="2000" dirty="0">
                <a:solidFill>
                  <a:srgbClr val="33CC33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 err="1">
                <a:solidFill>
                  <a:srgbClr val="33CC33"/>
                </a:solidFill>
                <a:latin typeface="Courier New" panose="02070309020205020404" pitchFamily="49" charset="0"/>
              </a:rPr>
              <a:t>va</a:t>
            </a:r>
            <a:r>
              <a:rPr lang="en-US" altLang="zh-CN" sz="2000" dirty="0">
                <a:solidFill>
                  <a:srgbClr val="33CC33"/>
                </a:solidFill>
                <a:latin typeface="Courier New" panose="02070309020205020404" pitchFamily="49" charset="0"/>
              </a:rPr>
              <a:t> &amp; 0xfff); </a:t>
            </a:r>
            <a:r>
              <a:rPr lang="en-US" altLang="zh-CN" sz="2000" dirty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63494" name="Group 29"/>
          <p:cNvGrpSpPr>
            <a:grpSpLocks/>
          </p:cNvGrpSpPr>
          <p:nvPr/>
        </p:nvGrpSpPr>
        <p:grpSpPr bwMode="auto">
          <a:xfrm>
            <a:off x="4953000" y="1219200"/>
            <a:ext cx="3810000" cy="1919288"/>
            <a:chOff x="3264" y="2535"/>
            <a:chExt cx="2400" cy="1209"/>
          </a:xfrm>
        </p:grpSpPr>
        <p:sp>
          <p:nvSpPr>
            <p:cNvPr id="63498" name="Rectangle 30"/>
            <p:cNvSpPr>
              <a:spLocks noChangeArrowheads="1"/>
            </p:cNvSpPr>
            <p:nvPr/>
          </p:nvSpPr>
          <p:spPr bwMode="auto">
            <a:xfrm>
              <a:off x="3840" y="2535"/>
              <a:ext cx="864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页框号</a:t>
              </a:r>
            </a:p>
          </p:txBody>
        </p:sp>
        <p:sp>
          <p:nvSpPr>
            <p:cNvPr id="63499" name="Rectangle 31"/>
            <p:cNvSpPr>
              <a:spLocks noChangeArrowheads="1"/>
            </p:cNvSpPr>
            <p:nvPr/>
          </p:nvSpPr>
          <p:spPr bwMode="auto">
            <a:xfrm>
              <a:off x="4704" y="2535"/>
              <a:ext cx="48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63500" name="Rectangle 32"/>
            <p:cNvSpPr>
              <a:spLocks noChangeArrowheads="1"/>
            </p:cNvSpPr>
            <p:nvPr/>
          </p:nvSpPr>
          <p:spPr bwMode="auto">
            <a:xfrm>
              <a:off x="3264" y="2535"/>
              <a:ext cx="576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页号</a:t>
              </a:r>
            </a:p>
          </p:txBody>
        </p:sp>
        <p:sp>
          <p:nvSpPr>
            <p:cNvPr id="63501" name="Rectangle 33"/>
            <p:cNvSpPr>
              <a:spLocks noChangeArrowheads="1"/>
            </p:cNvSpPr>
            <p:nvPr/>
          </p:nvSpPr>
          <p:spPr bwMode="auto">
            <a:xfrm>
              <a:off x="3840" y="2803"/>
              <a:ext cx="864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5</a:t>
              </a:r>
            </a:p>
          </p:txBody>
        </p:sp>
        <p:sp>
          <p:nvSpPr>
            <p:cNvPr id="63502" name="Rectangle 34"/>
            <p:cNvSpPr>
              <a:spLocks noChangeArrowheads="1"/>
            </p:cNvSpPr>
            <p:nvPr/>
          </p:nvSpPr>
          <p:spPr bwMode="auto">
            <a:xfrm>
              <a:off x="4704" y="2803"/>
              <a:ext cx="48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3503" name="Rectangle 35"/>
            <p:cNvSpPr>
              <a:spLocks noChangeArrowheads="1"/>
            </p:cNvSpPr>
            <p:nvPr/>
          </p:nvSpPr>
          <p:spPr bwMode="auto">
            <a:xfrm>
              <a:off x="3264" y="2803"/>
              <a:ext cx="576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63504" name="Rectangle 36"/>
            <p:cNvSpPr>
              <a:spLocks noChangeArrowheads="1"/>
            </p:cNvSpPr>
            <p:nvPr/>
          </p:nvSpPr>
          <p:spPr bwMode="auto">
            <a:xfrm>
              <a:off x="3840" y="3024"/>
              <a:ext cx="864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3505" name="Rectangle 37"/>
            <p:cNvSpPr>
              <a:spLocks noChangeArrowheads="1"/>
            </p:cNvSpPr>
            <p:nvPr/>
          </p:nvSpPr>
          <p:spPr bwMode="auto">
            <a:xfrm>
              <a:off x="4704" y="302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63506" name="Rectangle 38"/>
            <p:cNvSpPr>
              <a:spLocks noChangeArrowheads="1"/>
            </p:cNvSpPr>
            <p:nvPr/>
          </p:nvSpPr>
          <p:spPr bwMode="auto">
            <a:xfrm>
              <a:off x="3264" y="3024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3507" name="Rectangle 39"/>
            <p:cNvSpPr>
              <a:spLocks noChangeArrowheads="1"/>
            </p:cNvSpPr>
            <p:nvPr/>
          </p:nvSpPr>
          <p:spPr bwMode="auto">
            <a:xfrm>
              <a:off x="3840" y="3264"/>
              <a:ext cx="864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2000"/>
            </a:p>
          </p:txBody>
        </p:sp>
        <p:sp>
          <p:nvSpPr>
            <p:cNvPr id="63508" name="Rectangle 40"/>
            <p:cNvSpPr>
              <a:spLocks noChangeArrowheads="1"/>
            </p:cNvSpPr>
            <p:nvPr/>
          </p:nvSpPr>
          <p:spPr bwMode="auto">
            <a:xfrm>
              <a:off x="4704" y="326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2000"/>
            </a:p>
          </p:txBody>
        </p:sp>
        <p:sp>
          <p:nvSpPr>
            <p:cNvPr id="63509" name="Rectangle 41"/>
            <p:cNvSpPr>
              <a:spLocks noChangeArrowheads="1"/>
            </p:cNvSpPr>
            <p:nvPr/>
          </p:nvSpPr>
          <p:spPr bwMode="auto">
            <a:xfrm>
              <a:off x="3264" y="3264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63510" name="Rectangle 42"/>
            <p:cNvSpPr>
              <a:spLocks noChangeArrowheads="1"/>
            </p:cNvSpPr>
            <p:nvPr/>
          </p:nvSpPr>
          <p:spPr bwMode="auto">
            <a:xfrm>
              <a:off x="3840" y="3504"/>
              <a:ext cx="864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63511" name="Rectangle 43"/>
            <p:cNvSpPr>
              <a:spLocks noChangeArrowheads="1"/>
            </p:cNvSpPr>
            <p:nvPr/>
          </p:nvSpPr>
          <p:spPr bwMode="auto">
            <a:xfrm>
              <a:off x="4704" y="350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3512" name="Rectangle 44"/>
            <p:cNvSpPr>
              <a:spLocks noChangeArrowheads="1"/>
            </p:cNvSpPr>
            <p:nvPr/>
          </p:nvSpPr>
          <p:spPr bwMode="auto">
            <a:xfrm>
              <a:off x="3264" y="3504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3513" name="Rectangle 45"/>
            <p:cNvSpPr>
              <a:spLocks noChangeArrowheads="1"/>
            </p:cNvSpPr>
            <p:nvPr/>
          </p:nvSpPr>
          <p:spPr bwMode="auto">
            <a:xfrm>
              <a:off x="5184" y="2535"/>
              <a:ext cx="48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有效</a:t>
              </a:r>
            </a:p>
          </p:txBody>
        </p:sp>
        <p:sp>
          <p:nvSpPr>
            <p:cNvPr id="63514" name="Rectangle 46"/>
            <p:cNvSpPr>
              <a:spLocks noChangeArrowheads="1"/>
            </p:cNvSpPr>
            <p:nvPr/>
          </p:nvSpPr>
          <p:spPr bwMode="auto">
            <a:xfrm>
              <a:off x="5184" y="2803"/>
              <a:ext cx="48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3515" name="Rectangle 47"/>
            <p:cNvSpPr>
              <a:spLocks noChangeArrowheads="1"/>
            </p:cNvSpPr>
            <p:nvPr/>
          </p:nvSpPr>
          <p:spPr bwMode="auto">
            <a:xfrm>
              <a:off x="5184" y="302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3516" name="Rectangle 48"/>
            <p:cNvSpPr>
              <a:spLocks noChangeArrowheads="1"/>
            </p:cNvSpPr>
            <p:nvPr/>
          </p:nvSpPr>
          <p:spPr bwMode="auto">
            <a:xfrm>
              <a:off x="5184" y="326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63517" name="Rectangle 49"/>
            <p:cNvSpPr>
              <a:spLocks noChangeArrowheads="1"/>
            </p:cNvSpPr>
            <p:nvPr/>
          </p:nvSpPr>
          <p:spPr bwMode="auto">
            <a:xfrm>
              <a:off x="5184" y="350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</p:grpSp>
      <p:sp>
        <p:nvSpPr>
          <p:cNvPr id="63495" name="AutoShape 50"/>
          <p:cNvSpPr>
            <a:spLocks noChangeArrowheads="1"/>
          </p:cNvSpPr>
          <p:nvPr/>
        </p:nvSpPr>
        <p:spPr bwMode="auto">
          <a:xfrm rot="10800000">
            <a:off x="5562600" y="533400"/>
            <a:ext cx="1828800" cy="533400"/>
          </a:xfrm>
          <a:prstGeom prst="wedgeRoundRectCallout">
            <a:avLst>
              <a:gd name="adj1" fmla="val 65449"/>
              <a:gd name="adj2" fmla="val -16666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可以删掉</a:t>
            </a:r>
            <a:r>
              <a:rPr lang="en-US" altLang="zh-CN" sz="2400"/>
              <a:t>!</a:t>
            </a:r>
          </a:p>
        </p:txBody>
      </p:sp>
      <p:sp>
        <p:nvSpPr>
          <p:cNvPr id="63496" name="Oval 51"/>
          <p:cNvSpPr>
            <a:spLocks noChangeArrowheads="1"/>
          </p:cNvSpPr>
          <p:nvPr/>
        </p:nvSpPr>
        <p:spPr bwMode="auto">
          <a:xfrm>
            <a:off x="5181600" y="1600200"/>
            <a:ext cx="457200" cy="1524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63497" name="矩形 1"/>
          <p:cNvSpPr>
            <a:spLocks noChangeArrowheads="1"/>
          </p:cNvSpPr>
          <p:nvPr/>
        </p:nvSpPr>
        <p:spPr bwMode="auto">
          <a:xfrm>
            <a:off x="762000" y="4248150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/>
              <a:t>由逻辑</a:t>
            </a:r>
            <a:r>
              <a:rPr lang="zh-CN" altLang="en-US" sz="2000" dirty="0" smtClean="0"/>
              <a:t>地址</a:t>
            </a:r>
            <a:r>
              <a:rPr lang="en-US" altLang="zh-CN" sz="2000" dirty="0" err="1" smtClean="0"/>
              <a:t>va</a:t>
            </a:r>
            <a:r>
              <a:rPr lang="zh-CN" altLang="en-US" sz="2000" dirty="0" smtClean="0"/>
              <a:t>找到</a:t>
            </a:r>
            <a:r>
              <a:rPr lang="zh-CN" altLang="en-US" sz="2000" dirty="0"/>
              <a:t>物理地址</a:t>
            </a:r>
            <a:r>
              <a:rPr lang="zh-CN" altLang="en-US" sz="2000" dirty="0" smtClean="0"/>
              <a:t>，只有一级</a:t>
            </a:r>
            <a:r>
              <a:rPr lang="zh-CN" altLang="en-US" sz="2000" dirty="0"/>
              <a:t>页表，每页</a:t>
            </a:r>
            <a:r>
              <a:rPr lang="en-US" altLang="zh-CN" sz="2000" dirty="0"/>
              <a:t>4k</a:t>
            </a:r>
            <a:endParaRPr lang="zh-CN" altLang="en-US" sz="2000" dirty="0"/>
          </a:p>
        </p:txBody>
      </p:sp>
      <p:sp>
        <p:nvSpPr>
          <p:cNvPr id="53" name="Text Box 28"/>
          <p:cNvSpPr txBox="1">
            <a:spLocks noChangeArrowheads="1"/>
          </p:cNvSpPr>
          <p:nvPr/>
        </p:nvSpPr>
        <p:spPr bwMode="auto">
          <a:xfrm>
            <a:off x="5638800" y="1230124"/>
            <a:ext cx="3360738" cy="44627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/>
      <p:bldP spid="351260" grpId="0" animBg="1"/>
      <p:bldP spid="63497" grpId="0"/>
      <p:bldP spid="5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304800" y="457200"/>
            <a:ext cx="73914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 smtClean="0"/>
              <a:t>分页内存管理，逻辑地址空间范围</a:t>
            </a:r>
            <a:endParaRPr lang="zh-CN" altLang="en-US" sz="3600" dirty="0"/>
          </a:p>
        </p:txBody>
      </p:sp>
      <p:sp>
        <p:nvSpPr>
          <p:cNvPr id="58371" name="AutoShape 3"/>
          <p:cNvSpPr>
            <a:spLocks noChangeAspect="1" noChangeArrowheads="1"/>
          </p:cNvSpPr>
          <p:nvPr/>
        </p:nvSpPr>
        <p:spPr bwMode="auto">
          <a:xfrm>
            <a:off x="419100" y="1031875"/>
            <a:ext cx="8343900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847725" y="3095625"/>
            <a:ext cx="1497013" cy="3154363"/>
          </a:xfrm>
          <a:prstGeom prst="rect">
            <a:avLst/>
          </a:prstGeom>
          <a:solidFill>
            <a:srgbClr val="0000FF">
              <a:alpha val="901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第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第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第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400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…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第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页第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页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dirty="0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142875" y="2413000"/>
            <a:ext cx="23653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用户程序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逻辑地址空间</a:t>
            </a:r>
            <a:endParaRPr lang="zh-CN" altLang="en-US" sz="2000" dirty="0"/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 flipH="1" flipV="1">
            <a:off x="847725" y="3594100"/>
            <a:ext cx="14970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847725" y="3965575"/>
            <a:ext cx="14970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847725" y="4337050"/>
            <a:ext cx="14970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847725" y="5802313"/>
            <a:ext cx="14970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2986088" y="3116263"/>
            <a:ext cx="1925637" cy="3152775"/>
          </a:xfrm>
          <a:prstGeom prst="rect">
            <a:avLst/>
          </a:prstGeom>
          <a:solidFill>
            <a:srgbClr val="FFFFFF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000">
                <a:latin typeface="Times New Roman" panose="02020603050405020304" pitchFamily="18" charset="0"/>
              </a:rPr>
              <a:t>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>
                <a:latin typeface="Times New Roman" panose="02020603050405020304" pitchFamily="18" charset="0"/>
              </a:rPr>
              <a:t>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 7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000">
                <a:latin typeface="Times New Roman" panose="02020603050405020304" pitchFamily="18" charset="0"/>
              </a:rPr>
              <a:t>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CN" sz="2000">
                <a:latin typeface="Times New Roman" panose="02020603050405020304" pitchFamily="18" charset="0"/>
              </a:rPr>
              <a:t>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CN" sz="2000">
                <a:latin typeface="Times New Roman" panose="02020603050405020304" pitchFamily="18" charset="0"/>
              </a:rPr>
              <a:t>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latin typeface="Times New Roman" panose="02020603050405020304" pitchFamily="18" charset="0"/>
              </a:rPr>
              <a:t>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2986088" y="2395538"/>
            <a:ext cx="1925637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页 表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页号      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帧号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2986088" y="3594100"/>
            <a:ext cx="1925637" cy="1588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2986088" y="3965575"/>
            <a:ext cx="1925637" cy="1588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2986088" y="4337050"/>
            <a:ext cx="1925637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3949700" y="3108325"/>
            <a:ext cx="1588" cy="3154363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4" name="Rectangle 16"/>
          <p:cNvSpPr>
            <a:spLocks noChangeArrowheads="1"/>
          </p:cNvSpPr>
          <p:nvPr/>
        </p:nvSpPr>
        <p:spPr bwMode="auto">
          <a:xfrm>
            <a:off x="6408738" y="2206625"/>
            <a:ext cx="1925637" cy="4637088"/>
          </a:xfrm>
          <a:prstGeom prst="rect">
            <a:avLst/>
          </a:prstGeom>
          <a:solidFill>
            <a:srgbClr val="FF0000">
              <a:alpha val="5882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2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/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…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页</a:t>
            </a:r>
            <a:r>
              <a:rPr lang="en-US" altLang="zh-CN" sz="200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6553200" y="1781175"/>
            <a:ext cx="1868488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物理地址空间</a:t>
            </a:r>
            <a:endParaRPr lang="zh-CN" altLang="en-US" sz="2000"/>
          </a:p>
        </p:txBody>
      </p:sp>
      <p:sp>
        <p:nvSpPr>
          <p:cNvPr id="58386" name="Rectangle 18"/>
          <p:cNvSpPr>
            <a:spLocks noChangeArrowheads="1"/>
          </p:cNvSpPr>
          <p:nvPr/>
        </p:nvSpPr>
        <p:spPr bwMode="auto">
          <a:xfrm>
            <a:off x="6002338" y="2216150"/>
            <a:ext cx="427037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0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1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3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5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6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8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…</a:t>
            </a: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6408738" y="2578100"/>
            <a:ext cx="19256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8" name="Line 20"/>
          <p:cNvSpPr>
            <a:spLocks noChangeShapeType="1"/>
          </p:cNvSpPr>
          <p:nvPr/>
        </p:nvSpPr>
        <p:spPr bwMode="auto">
          <a:xfrm>
            <a:off x="6408738" y="2949575"/>
            <a:ext cx="1925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9" name="Line 21"/>
          <p:cNvSpPr>
            <a:spLocks noChangeShapeType="1"/>
          </p:cNvSpPr>
          <p:nvPr/>
        </p:nvSpPr>
        <p:spPr bwMode="auto">
          <a:xfrm>
            <a:off x="6408738" y="3319463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0" name="Line 22"/>
          <p:cNvSpPr>
            <a:spLocks noChangeShapeType="1"/>
          </p:cNvSpPr>
          <p:nvPr/>
        </p:nvSpPr>
        <p:spPr bwMode="auto">
          <a:xfrm>
            <a:off x="6408738" y="3732213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>
            <a:off x="6408738" y="4103688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>
            <a:off x="6408738" y="4475163"/>
            <a:ext cx="1925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>
            <a:off x="6408738" y="4845050"/>
            <a:ext cx="19256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4" name="Line 26"/>
          <p:cNvSpPr>
            <a:spLocks noChangeShapeType="1"/>
          </p:cNvSpPr>
          <p:nvPr/>
        </p:nvSpPr>
        <p:spPr bwMode="auto">
          <a:xfrm>
            <a:off x="6408738" y="5216525"/>
            <a:ext cx="19256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5" name="Line 27"/>
          <p:cNvSpPr>
            <a:spLocks noChangeShapeType="1"/>
          </p:cNvSpPr>
          <p:nvPr/>
        </p:nvSpPr>
        <p:spPr bwMode="auto">
          <a:xfrm>
            <a:off x="6408738" y="5588000"/>
            <a:ext cx="1925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6" name="Line 28"/>
          <p:cNvSpPr>
            <a:spLocks noChangeShapeType="1"/>
          </p:cNvSpPr>
          <p:nvPr/>
        </p:nvSpPr>
        <p:spPr bwMode="auto">
          <a:xfrm>
            <a:off x="6408738" y="5957888"/>
            <a:ext cx="19256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7" name="Rectangle 30"/>
          <p:cNvSpPr>
            <a:spLocks noChangeArrowheads="1"/>
          </p:cNvSpPr>
          <p:nvPr/>
        </p:nvSpPr>
        <p:spPr bwMode="auto">
          <a:xfrm>
            <a:off x="5767388" y="1803400"/>
            <a:ext cx="10699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帧号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8398" name="Line 31"/>
          <p:cNvSpPr>
            <a:spLocks noChangeShapeType="1"/>
          </p:cNvSpPr>
          <p:nvPr/>
        </p:nvSpPr>
        <p:spPr bwMode="auto">
          <a:xfrm>
            <a:off x="2971800" y="5803900"/>
            <a:ext cx="1925638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99" name="Line 32"/>
          <p:cNvSpPr>
            <a:spLocks noChangeShapeType="1"/>
          </p:cNvSpPr>
          <p:nvPr/>
        </p:nvSpPr>
        <p:spPr bwMode="auto">
          <a:xfrm>
            <a:off x="6400800" y="6373813"/>
            <a:ext cx="19256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8849" name="Group 33"/>
          <p:cNvGrpSpPr>
            <a:grpSpLocks/>
          </p:cNvGrpSpPr>
          <p:nvPr/>
        </p:nvGrpSpPr>
        <p:grpSpPr bwMode="auto">
          <a:xfrm>
            <a:off x="4572000" y="3176588"/>
            <a:ext cx="2057400" cy="2970212"/>
            <a:chOff x="2880" y="1585"/>
            <a:chExt cx="1296" cy="1871"/>
          </a:xfrm>
        </p:grpSpPr>
        <p:sp>
          <p:nvSpPr>
            <p:cNvPr id="58406" name="Line 34"/>
            <p:cNvSpPr>
              <a:spLocks noChangeShapeType="1"/>
            </p:cNvSpPr>
            <p:nvPr/>
          </p:nvSpPr>
          <p:spPr bwMode="auto">
            <a:xfrm flipV="1">
              <a:off x="2880" y="1585"/>
              <a:ext cx="1292" cy="143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7" name="Line 35"/>
            <p:cNvSpPr>
              <a:spLocks noChangeShapeType="1"/>
            </p:cNvSpPr>
            <p:nvPr/>
          </p:nvSpPr>
          <p:spPr bwMode="auto">
            <a:xfrm>
              <a:off x="2880" y="1968"/>
              <a:ext cx="1296" cy="76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8" name="Line 36"/>
            <p:cNvSpPr>
              <a:spLocks noChangeShapeType="1"/>
            </p:cNvSpPr>
            <p:nvPr/>
          </p:nvSpPr>
          <p:spPr bwMode="auto">
            <a:xfrm flipV="1">
              <a:off x="2880" y="2064"/>
              <a:ext cx="1296" cy="144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9" name="Line 37"/>
            <p:cNvSpPr>
              <a:spLocks noChangeShapeType="1"/>
            </p:cNvSpPr>
            <p:nvPr/>
          </p:nvSpPr>
          <p:spPr bwMode="auto">
            <a:xfrm>
              <a:off x="2880" y="3408"/>
              <a:ext cx="1296" cy="4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8854" name="Group 38"/>
          <p:cNvGrpSpPr>
            <a:grpSpLocks/>
          </p:cNvGrpSpPr>
          <p:nvPr/>
        </p:nvGrpSpPr>
        <p:grpSpPr bwMode="auto">
          <a:xfrm>
            <a:off x="1981200" y="3403600"/>
            <a:ext cx="1295400" cy="2667000"/>
            <a:chOff x="1248" y="1728"/>
            <a:chExt cx="816" cy="1680"/>
          </a:xfrm>
        </p:grpSpPr>
        <p:sp>
          <p:nvSpPr>
            <p:cNvPr id="58402" name="Line 39"/>
            <p:cNvSpPr>
              <a:spLocks noChangeShapeType="1"/>
            </p:cNvSpPr>
            <p:nvPr/>
          </p:nvSpPr>
          <p:spPr bwMode="auto">
            <a:xfrm>
              <a:off x="1248" y="172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3" name="Line 40"/>
            <p:cNvSpPr>
              <a:spLocks noChangeShapeType="1"/>
            </p:cNvSpPr>
            <p:nvPr/>
          </p:nvSpPr>
          <p:spPr bwMode="auto">
            <a:xfrm>
              <a:off x="1248" y="196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4" name="Line 41"/>
            <p:cNvSpPr>
              <a:spLocks noChangeShapeType="1"/>
            </p:cNvSpPr>
            <p:nvPr/>
          </p:nvSpPr>
          <p:spPr bwMode="auto">
            <a:xfrm flipV="1">
              <a:off x="1248" y="220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5" name="Line 42"/>
            <p:cNvSpPr>
              <a:spLocks noChangeShapeType="1"/>
            </p:cNvSpPr>
            <p:nvPr/>
          </p:nvSpPr>
          <p:spPr bwMode="auto">
            <a:xfrm>
              <a:off x="1248" y="3408"/>
              <a:ext cx="816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" name="Group 19"/>
          <p:cNvGrpSpPr>
            <a:grpSpLocks/>
          </p:cNvGrpSpPr>
          <p:nvPr/>
        </p:nvGrpSpPr>
        <p:grpSpPr bwMode="auto">
          <a:xfrm>
            <a:off x="304800" y="3124200"/>
            <a:ext cx="533400" cy="3154363"/>
            <a:chOff x="4992" y="3024"/>
            <a:chExt cx="336" cy="1200"/>
          </a:xfrm>
        </p:grpSpPr>
        <p:sp>
          <p:nvSpPr>
            <p:cNvPr id="43" name="Rectangle 20" descr="浅色上对角线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4992" y="3500"/>
              <a:ext cx="336" cy="292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4992" y="3190"/>
              <a:ext cx="336" cy="2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6" name="Rectangle 23"/>
            <p:cNvSpPr>
              <a:spLocks noChangeArrowheads="1"/>
            </p:cNvSpPr>
            <p:nvPr/>
          </p:nvSpPr>
          <p:spPr bwMode="auto">
            <a:xfrm>
              <a:off x="4992" y="3831"/>
              <a:ext cx="336" cy="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7" name="Rectangle 24"/>
            <p:cNvSpPr>
              <a:spLocks noChangeArrowheads="1"/>
            </p:cNvSpPr>
            <p:nvPr/>
          </p:nvSpPr>
          <p:spPr bwMode="auto">
            <a:xfrm>
              <a:off x="4992" y="3024"/>
              <a:ext cx="336" cy="103"/>
            </a:xfrm>
            <a:prstGeom prst="rect">
              <a:avLst/>
            </a:prstGeom>
            <a:solidFill>
              <a:srgbClr val="53F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48" name="Rectangle 25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9" name="Rectangle 26"/>
            <p:cNvSpPr>
              <a:spLocks noChangeArrowheads="1"/>
            </p:cNvSpPr>
            <p:nvPr/>
          </p:nvSpPr>
          <p:spPr bwMode="auto">
            <a:xfrm>
              <a:off x="4992" y="4128"/>
              <a:ext cx="33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2875" y="6249987"/>
            <a:ext cx="118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分段内存</a:t>
            </a:r>
            <a:endParaRPr lang="zh-CN" altLang="en-US" sz="1600" dirty="0"/>
          </a:p>
        </p:txBody>
      </p:sp>
      <p:grpSp>
        <p:nvGrpSpPr>
          <p:cNvPr id="51" name="Group 29"/>
          <p:cNvGrpSpPr>
            <a:grpSpLocks/>
          </p:cNvGrpSpPr>
          <p:nvPr/>
        </p:nvGrpSpPr>
        <p:grpSpPr bwMode="auto">
          <a:xfrm>
            <a:off x="304800" y="1034522"/>
            <a:ext cx="2133600" cy="950114"/>
            <a:chOff x="3264" y="2535"/>
            <a:chExt cx="2400" cy="1209"/>
          </a:xfrm>
        </p:grpSpPr>
        <p:sp>
          <p:nvSpPr>
            <p:cNvPr id="52" name="Rectangle 30"/>
            <p:cNvSpPr>
              <a:spLocks noChangeArrowheads="1"/>
            </p:cNvSpPr>
            <p:nvPr/>
          </p:nvSpPr>
          <p:spPr bwMode="auto">
            <a:xfrm>
              <a:off x="3840" y="2535"/>
              <a:ext cx="864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200"/>
                <a:t>页框号</a:t>
              </a:r>
            </a:p>
          </p:txBody>
        </p:sp>
        <p:sp>
          <p:nvSpPr>
            <p:cNvPr id="53" name="Rectangle 31"/>
            <p:cNvSpPr>
              <a:spLocks noChangeArrowheads="1"/>
            </p:cNvSpPr>
            <p:nvPr/>
          </p:nvSpPr>
          <p:spPr bwMode="auto">
            <a:xfrm>
              <a:off x="4704" y="2535"/>
              <a:ext cx="48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200"/>
                <a:t>保护</a:t>
              </a:r>
            </a:p>
          </p:txBody>
        </p:sp>
        <p:sp>
          <p:nvSpPr>
            <p:cNvPr id="54" name="Rectangle 32"/>
            <p:cNvSpPr>
              <a:spLocks noChangeArrowheads="1"/>
            </p:cNvSpPr>
            <p:nvPr/>
          </p:nvSpPr>
          <p:spPr bwMode="auto">
            <a:xfrm>
              <a:off x="3264" y="2535"/>
              <a:ext cx="576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200"/>
                <a:t>页号</a:t>
              </a:r>
            </a:p>
          </p:txBody>
        </p:sp>
        <p:sp>
          <p:nvSpPr>
            <p:cNvPr id="55" name="Rectangle 33"/>
            <p:cNvSpPr>
              <a:spLocks noChangeArrowheads="1"/>
            </p:cNvSpPr>
            <p:nvPr/>
          </p:nvSpPr>
          <p:spPr bwMode="auto">
            <a:xfrm>
              <a:off x="3840" y="2803"/>
              <a:ext cx="864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/>
                <a:t>5</a:t>
              </a:r>
            </a:p>
          </p:txBody>
        </p:sp>
        <p:sp>
          <p:nvSpPr>
            <p:cNvPr id="56" name="Rectangle 34"/>
            <p:cNvSpPr>
              <a:spLocks noChangeArrowheads="1"/>
            </p:cNvSpPr>
            <p:nvPr/>
          </p:nvSpPr>
          <p:spPr bwMode="auto">
            <a:xfrm>
              <a:off x="4704" y="2803"/>
              <a:ext cx="48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/>
                <a:t>R</a:t>
              </a: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3264" y="2803"/>
              <a:ext cx="576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8" name="Rectangle 36"/>
            <p:cNvSpPr>
              <a:spLocks noChangeArrowheads="1"/>
            </p:cNvSpPr>
            <p:nvPr/>
          </p:nvSpPr>
          <p:spPr bwMode="auto">
            <a:xfrm>
              <a:off x="3840" y="3024"/>
              <a:ext cx="864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/>
                <a:t>1</a:t>
              </a:r>
            </a:p>
          </p:txBody>
        </p:sp>
        <p:sp>
          <p:nvSpPr>
            <p:cNvPr id="59" name="Rectangle 37"/>
            <p:cNvSpPr>
              <a:spLocks noChangeArrowheads="1"/>
            </p:cNvSpPr>
            <p:nvPr/>
          </p:nvSpPr>
          <p:spPr bwMode="auto">
            <a:xfrm>
              <a:off x="4704" y="302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/>
                <a:t>R/W</a:t>
              </a:r>
            </a:p>
          </p:txBody>
        </p:sp>
        <p:sp>
          <p:nvSpPr>
            <p:cNvPr id="60" name="Rectangle 38"/>
            <p:cNvSpPr>
              <a:spLocks noChangeArrowheads="1"/>
            </p:cNvSpPr>
            <p:nvPr/>
          </p:nvSpPr>
          <p:spPr bwMode="auto">
            <a:xfrm>
              <a:off x="3264" y="3024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1" name="Rectangle 39"/>
            <p:cNvSpPr>
              <a:spLocks noChangeArrowheads="1"/>
            </p:cNvSpPr>
            <p:nvPr/>
          </p:nvSpPr>
          <p:spPr bwMode="auto">
            <a:xfrm>
              <a:off x="3840" y="3264"/>
              <a:ext cx="864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1200"/>
            </a:p>
          </p:txBody>
        </p:sp>
        <p:sp>
          <p:nvSpPr>
            <p:cNvPr id="62" name="Rectangle 40"/>
            <p:cNvSpPr>
              <a:spLocks noChangeArrowheads="1"/>
            </p:cNvSpPr>
            <p:nvPr/>
          </p:nvSpPr>
          <p:spPr bwMode="auto">
            <a:xfrm>
              <a:off x="4704" y="326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1200"/>
            </a:p>
          </p:txBody>
        </p:sp>
        <p:sp>
          <p:nvSpPr>
            <p:cNvPr id="63" name="Rectangle 41"/>
            <p:cNvSpPr>
              <a:spLocks noChangeArrowheads="1"/>
            </p:cNvSpPr>
            <p:nvPr/>
          </p:nvSpPr>
          <p:spPr bwMode="auto">
            <a:xfrm>
              <a:off x="3264" y="3264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64" name="Rectangle 42"/>
            <p:cNvSpPr>
              <a:spLocks noChangeArrowheads="1"/>
            </p:cNvSpPr>
            <p:nvPr/>
          </p:nvSpPr>
          <p:spPr bwMode="auto">
            <a:xfrm>
              <a:off x="3840" y="3504"/>
              <a:ext cx="864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/>
                <a:t>7</a:t>
              </a:r>
            </a:p>
          </p:txBody>
        </p:sp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4704" y="350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/>
                <a:t>R</a:t>
              </a: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3264" y="3504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5184" y="2535"/>
              <a:ext cx="48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200"/>
                <a:t>有效</a:t>
              </a: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5184" y="2803"/>
              <a:ext cx="48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/>
                <a:t>1</a:t>
              </a:r>
            </a:p>
          </p:txBody>
        </p:sp>
        <p:sp>
          <p:nvSpPr>
            <p:cNvPr id="69" name="Rectangle 47"/>
            <p:cNvSpPr>
              <a:spLocks noChangeArrowheads="1"/>
            </p:cNvSpPr>
            <p:nvPr/>
          </p:nvSpPr>
          <p:spPr bwMode="auto">
            <a:xfrm>
              <a:off x="5184" y="302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/>
                <a:t>1</a:t>
              </a:r>
            </a:p>
          </p:txBody>
        </p:sp>
        <p:sp>
          <p:nvSpPr>
            <p:cNvPr id="70" name="Rectangle 48"/>
            <p:cNvSpPr>
              <a:spLocks noChangeArrowheads="1"/>
            </p:cNvSpPr>
            <p:nvPr/>
          </p:nvSpPr>
          <p:spPr bwMode="auto">
            <a:xfrm>
              <a:off x="5184" y="326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71" name="Rectangle 49"/>
            <p:cNvSpPr>
              <a:spLocks noChangeArrowheads="1"/>
            </p:cNvSpPr>
            <p:nvPr/>
          </p:nvSpPr>
          <p:spPr bwMode="auto">
            <a:xfrm>
              <a:off x="5184" y="3504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200"/>
                <a:t>1</a:t>
              </a:r>
            </a:p>
          </p:txBody>
        </p:sp>
      </p:grpSp>
      <p:sp>
        <p:nvSpPr>
          <p:cNvPr id="72" name="Rectangle 5"/>
          <p:cNvSpPr>
            <a:spLocks noChangeArrowheads="1"/>
          </p:cNvSpPr>
          <p:nvPr/>
        </p:nvSpPr>
        <p:spPr bwMode="auto">
          <a:xfrm>
            <a:off x="2508250" y="990600"/>
            <a:ext cx="2365375" cy="73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/>
              <a:t>逻辑地址和物理地址分开，其范围？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4911725" y="972535"/>
            <a:ext cx="42322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逻辑地址空间的页可以按需对应物理地址中的</a:t>
            </a:r>
            <a:r>
              <a:rPr lang="zh-CN" altLang="en-US" sz="2000" dirty="0" smtClean="0">
                <a:solidFill>
                  <a:srgbClr val="C00000"/>
                </a:solidFill>
              </a:rPr>
              <a:t>帧。</a:t>
            </a:r>
            <a:r>
              <a:rPr lang="zh-CN" altLang="en-US" sz="2000" dirty="0" smtClean="0">
                <a:solidFill>
                  <a:srgbClr val="33CC33"/>
                </a:solidFill>
              </a:rPr>
              <a:t>由虚到实</a:t>
            </a:r>
            <a:endParaRPr lang="en-US" altLang="zh-CN" sz="20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737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1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1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重定位可以执行的时机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7620000" cy="4525963"/>
          </a:xfrm>
        </p:spPr>
        <p:txBody>
          <a:bodyPr/>
          <a:lstStyle/>
          <a:p>
            <a:r>
              <a:rPr lang="en-US" altLang="zh-CN" sz="1400" smtClean="0"/>
              <a:t>GNU ld version 2.19.51.0.14-34.fc12 20090722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Supported emulations: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elf_i386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i386</a:t>
            </a:r>
            <a:r>
              <a:rPr lang="en-US" altLang="zh-CN" sz="1400" smtClean="0">
                <a:hlinkClick r:id="rId2"/>
              </a:rPr>
              <a:t>linux</a:t>
            </a:r>
            <a:endParaRPr lang="en-US" altLang="zh-CN" sz="1400" smtClean="0"/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elf_x86_64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using internal linker script: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==================================================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/* Script for -z combreloc: combine and sort reloc sections */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OUTPUT_FORMAT("elf32-i386", "elf32-i386",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"elf32-i386")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OUTPUT_ARCH(i386)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ENTRY(_start)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SEARCH_DIR("/usr/i686-redhat-</a:t>
            </a:r>
            <a:r>
              <a:rPr lang="en-US" altLang="zh-CN" sz="1400" smtClean="0">
                <a:hlinkClick r:id="rId2"/>
              </a:rPr>
              <a:t>linux</a:t>
            </a:r>
            <a:r>
              <a:rPr lang="en-US" altLang="zh-CN" sz="1400" smtClean="0"/>
              <a:t>/lib"); SEARCH_DIR("/usr/local/lib"); SEARCH_DIR("/lib"); SEARCH_DIR("/usr/lib");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SECTIONS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{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/* Read-only sections, merged into text segment: */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PROVIDE (__executable_start = SEGMENT_START("text-segment", </a:t>
            </a:r>
            <a:r>
              <a:rPr lang="en-US" altLang="zh-CN" sz="1400" smtClean="0">
                <a:solidFill>
                  <a:srgbClr val="FF0000"/>
                </a:solidFill>
              </a:rPr>
              <a:t>0x08048000</a:t>
            </a:r>
            <a:r>
              <a:rPr lang="en-US" altLang="zh-CN" sz="1400" smtClean="0"/>
              <a:t>)); . = SEGMENT_START("text-segment",</a:t>
            </a:r>
          </a:p>
          <a:p>
            <a:r>
              <a:rPr lang="zh-CN" altLang="en-US" sz="1400" smtClean="0"/>
              <a:t>　　</a:t>
            </a:r>
            <a:r>
              <a:rPr lang="en-US" altLang="zh-CN" sz="1400" smtClean="0"/>
              <a:t>0x08048000) + SIZEOF_HEADERS;</a:t>
            </a:r>
          </a:p>
        </p:txBody>
      </p:sp>
    </p:spTree>
    <p:extLst>
      <p:ext uri="{BB962C8B-B14F-4D97-AF65-F5344CB8AC3E}">
        <p14:creationId xmlns:p14="http://schemas.microsoft.com/office/powerpoint/2010/main" xmlns="" val="16221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重定位可以执行的时机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7620000" cy="4525963"/>
          </a:xfrm>
        </p:spPr>
        <p:txBody>
          <a:bodyPr/>
          <a:lstStyle/>
          <a:p>
            <a:r>
              <a:rPr lang="en-US" altLang="zh-CN" dirty="0" smtClean="0"/>
              <a:t>.text </a:t>
            </a:r>
            <a:r>
              <a:rPr lang="en-US" altLang="zh-CN" dirty="0" err="1" smtClean="0"/>
              <a:t>0x300000</a:t>
            </a:r>
            <a:r>
              <a:rPr lang="en-US" altLang="zh-CN" dirty="0" smtClean="0"/>
              <a:t> : </a:t>
            </a:r>
            <a:br>
              <a:rPr lang="en-US" altLang="zh-CN" dirty="0" smtClean="0"/>
            </a:br>
            <a:r>
              <a:rPr lang="en-US" altLang="zh-CN" dirty="0" smtClean="0"/>
              <a:t> { </a:t>
            </a:r>
            <a:br>
              <a:rPr lang="en-US" altLang="zh-CN" dirty="0" smtClean="0"/>
            </a:br>
            <a:r>
              <a:rPr lang="en-US" altLang="zh-CN" dirty="0" smtClean="0"/>
              <a:t>  *(.text) </a:t>
            </a:r>
            <a:br>
              <a:rPr lang="en-US" altLang="zh-CN" dirty="0" smtClean="0"/>
            </a:br>
            <a:r>
              <a:rPr lang="en-US" altLang="zh-CN" dirty="0" smtClean="0"/>
              <a:t>  *(.</a:t>
            </a:r>
            <a:r>
              <a:rPr lang="en-US" altLang="zh-CN" dirty="0" err="1" smtClean="0"/>
              <a:t>rodata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 }</a:t>
            </a:r>
            <a:br>
              <a:rPr lang="en-US" altLang="zh-CN" dirty="0" smtClean="0"/>
            </a:br>
            <a:r>
              <a:rPr lang="en-US" altLang="zh-CN" dirty="0" smtClean="0"/>
              <a:t>    .data </a:t>
            </a:r>
            <a:r>
              <a:rPr lang="en-US" altLang="zh-CN" dirty="0" err="1" smtClean="0"/>
              <a:t>0x33ffff</a:t>
            </a:r>
            <a:r>
              <a:rPr lang="en-US" altLang="zh-CN" dirty="0" smtClean="0"/>
              <a:t> :  </a:t>
            </a:r>
            <a:br>
              <a:rPr lang="en-US" altLang="zh-CN" dirty="0" smtClean="0"/>
            </a:br>
            <a:r>
              <a:rPr lang="en-US" altLang="zh-CN" dirty="0" smtClean="0"/>
              <a:t> { </a:t>
            </a:r>
            <a:br>
              <a:rPr lang="en-US" altLang="zh-CN" dirty="0" smtClean="0"/>
            </a:br>
            <a:r>
              <a:rPr lang="en-US" altLang="zh-CN" dirty="0" smtClean="0"/>
              <a:t>  *(.data) </a:t>
            </a:r>
            <a:br>
              <a:rPr lang="en-US" altLang="zh-CN" dirty="0" smtClean="0"/>
            </a:br>
            <a:r>
              <a:rPr lang="en-US" altLang="zh-CN" dirty="0" smtClean="0"/>
              <a:t> }</a:t>
            </a:r>
          </a:p>
        </p:txBody>
      </p:sp>
    </p:spTree>
    <p:extLst>
      <p:ext uri="{BB962C8B-B14F-4D97-AF65-F5344CB8AC3E}">
        <p14:creationId xmlns:p14="http://schemas.microsoft.com/office/powerpoint/2010/main" xmlns="" val="300011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多级页表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52259" name="Rectangle 3"/>
          <p:cNvSpPr>
            <a:spLocks noChangeArrowheads="1"/>
          </p:cNvSpPr>
          <p:nvPr/>
        </p:nvSpPr>
        <p:spPr bwMode="auto">
          <a:xfrm>
            <a:off x="765175" y="1192213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>
                <a:solidFill>
                  <a:srgbClr val="FF0000"/>
                </a:solidFill>
              </a:rPr>
              <a:t>32</a:t>
            </a:r>
            <a:r>
              <a:rPr lang="zh-CN" altLang="en-US">
                <a:solidFill>
                  <a:srgbClr val="FF0000"/>
                </a:solidFill>
              </a:rPr>
              <a:t>位地址空间</a:t>
            </a:r>
            <a:r>
              <a:rPr lang="en-US" altLang="zh-CN">
                <a:solidFill>
                  <a:srgbClr val="FF0000"/>
                </a:solidFill>
              </a:rPr>
              <a:t>+ 4K</a:t>
            </a:r>
            <a:r>
              <a:rPr lang="zh-CN" altLang="en-US">
                <a:solidFill>
                  <a:srgbClr val="FF0000"/>
                </a:solidFill>
              </a:rPr>
              <a:t>页面</a:t>
            </a:r>
            <a:r>
              <a:rPr lang="en-US" altLang="zh-CN">
                <a:solidFill>
                  <a:srgbClr val="FF0000"/>
                </a:solidFill>
              </a:rPr>
              <a:t>+</a:t>
            </a:r>
            <a:r>
              <a:rPr lang="zh-CN" altLang="en-US">
                <a:solidFill>
                  <a:srgbClr val="FF0000"/>
                </a:solidFill>
              </a:rPr>
              <a:t>页号连续</a:t>
            </a:r>
            <a:r>
              <a:rPr lang="zh-CN" altLang="en-US">
                <a:solidFill>
                  <a:srgbClr val="FF0000"/>
                </a:solidFill>
                <a:sym typeface="Symbol" panose="05050102010706020507" pitchFamily="18" charset="2"/>
              </a:rPr>
              <a:t></a:t>
            </a:r>
            <a:r>
              <a:rPr lang="en-US" altLang="zh-CN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zh-CN" baseline="30000">
                <a:solidFill>
                  <a:srgbClr val="FF0000"/>
                </a:solidFill>
                <a:sym typeface="Symbol" panose="05050102010706020507" pitchFamily="18" charset="2"/>
              </a:rPr>
              <a:t>20</a:t>
            </a:r>
            <a:r>
              <a:rPr lang="zh-CN" altLang="en-US">
                <a:solidFill>
                  <a:srgbClr val="FF0000"/>
                </a:solidFill>
                <a:sym typeface="Symbol" panose="05050102010706020507" pitchFamily="18" charset="2"/>
              </a:rPr>
              <a:t>个页表项</a:t>
            </a:r>
          </a:p>
        </p:txBody>
      </p:sp>
      <p:grpSp>
        <p:nvGrpSpPr>
          <p:cNvPr id="352260" name="Group 4"/>
          <p:cNvGrpSpPr>
            <a:grpSpLocks/>
          </p:cNvGrpSpPr>
          <p:nvPr/>
        </p:nvGrpSpPr>
        <p:grpSpPr bwMode="auto">
          <a:xfrm>
            <a:off x="906463" y="1835150"/>
            <a:ext cx="8313737" cy="609600"/>
            <a:chOff x="571" y="1156"/>
            <a:chExt cx="4661" cy="384"/>
          </a:xfrm>
        </p:grpSpPr>
        <p:sp>
          <p:nvSpPr>
            <p:cNvPr id="65562" name="Rectangle 5"/>
            <p:cNvSpPr>
              <a:spLocks noChangeArrowheads="1"/>
            </p:cNvSpPr>
            <p:nvPr/>
          </p:nvSpPr>
          <p:spPr bwMode="auto">
            <a:xfrm>
              <a:off x="571" y="1156"/>
              <a:ext cx="466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/>
                <a:t>2</a:t>
              </a:r>
              <a:r>
                <a:rPr lang="en-US" altLang="zh-CN" sz="2400" baseline="30000" dirty="0"/>
                <a:t>20</a:t>
              </a:r>
              <a:r>
                <a:rPr lang="zh-CN" altLang="en-US" sz="2400" dirty="0"/>
                <a:t>个</a:t>
              </a:r>
              <a:r>
                <a:rPr lang="zh-CN" altLang="en-US" sz="2400" dirty="0" smtClean="0"/>
                <a:t>页表项，每个</a:t>
              </a:r>
              <a:r>
                <a:rPr lang="en-US" altLang="zh-CN" sz="2400" dirty="0" smtClean="0"/>
                <a:t>4</a:t>
              </a:r>
              <a:r>
                <a:rPr lang="zh-CN" altLang="en-US" sz="2400" dirty="0" smtClean="0"/>
                <a:t>字节，都放</a:t>
              </a:r>
              <a:r>
                <a:rPr lang="zh-CN" altLang="en-US" sz="2400" dirty="0"/>
                <a:t>在</a:t>
              </a:r>
              <a:r>
                <a:rPr lang="zh-CN" altLang="en-US" sz="2400" dirty="0" smtClean="0"/>
                <a:t>内存，要</a:t>
              </a:r>
              <a:r>
                <a:rPr lang="en-US" altLang="zh-CN" sz="2400" dirty="0"/>
                <a:t>4M</a:t>
              </a:r>
              <a:r>
                <a:rPr lang="zh-CN" altLang="en-US" sz="2400" dirty="0"/>
                <a:t>内存</a:t>
              </a:r>
              <a:endParaRPr lang="zh-CN" altLang="en-US" sz="2400" dirty="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  <p:pic>
          <p:nvPicPr>
            <p:cNvPr id="65563" name="Picture 6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30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2263" name="Group 7"/>
          <p:cNvGrpSpPr>
            <a:grpSpLocks/>
          </p:cNvGrpSpPr>
          <p:nvPr/>
        </p:nvGrpSpPr>
        <p:grpSpPr bwMode="auto">
          <a:xfrm>
            <a:off x="914400" y="2362200"/>
            <a:ext cx="7399338" cy="603250"/>
            <a:chOff x="571" y="1156"/>
            <a:chExt cx="4661" cy="380"/>
          </a:xfrm>
        </p:grpSpPr>
        <p:sp>
          <p:nvSpPr>
            <p:cNvPr id="65560" name="Rectangle 8"/>
            <p:cNvSpPr>
              <a:spLocks noChangeArrowheads="1"/>
            </p:cNvSpPr>
            <p:nvPr/>
          </p:nvSpPr>
          <p:spPr bwMode="auto">
            <a:xfrm>
              <a:off x="571" y="1156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系统中并发</a:t>
              </a:r>
              <a:r>
                <a:rPr lang="en-US" altLang="zh-CN" sz="2400" dirty="0"/>
                <a:t>10</a:t>
              </a:r>
              <a:r>
                <a:rPr lang="zh-CN" altLang="en-US" sz="2400" dirty="0"/>
                <a:t>个进程，需要</a:t>
              </a:r>
              <a:r>
                <a:rPr lang="en-US" altLang="zh-CN" sz="2400" dirty="0"/>
                <a:t>40M</a:t>
              </a:r>
              <a:r>
                <a:rPr lang="zh-CN" altLang="en-US" sz="2400" dirty="0"/>
                <a:t>内存</a:t>
              </a:r>
              <a:endParaRPr lang="zh-CN" altLang="en-US" sz="2400" dirty="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  <p:pic>
          <p:nvPicPr>
            <p:cNvPr id="65561" name="Picture 9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30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2266" name="Group 10"/>
          <p:cNvGrpSpPr>
            <a:grpSpLocks/>
          </p:cNvGrpSpPr>
          <p:nvPr/>
        </p:nvGrpSpPr>
        <p:grpSpPr bwMode="auto">
          <a:xfrm>
            <a:off x="914400" y="2901950"/>
            <a:ext cx="7399338" cy="609600"/>
            <a:chOff x="576" y="1828"/>
            <a:chExt cx="4661" cy="384"/>
          </a:xfrm>
        </p:grpSpPr>
        <p:sp>
          <p:nvSpPr>
            <p:cNvPr id="65558" name="Rectangle 11"/>
            <p:cNvSpPr>
              <a:spLocks noChangeArrowheads="1"/>
            </p:cNvSpPr>
            <p:nvPr/>
          </p:nvSpPr>
          <p:spPr bwMode="auto">
            <a:xfrm>
              <a:off x="576" y="1828"/>
              <a:ext cx="466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anose="05050102010706020507" pitchFamily="18" charset="2"/>
                </a:rPr>
                <a:t>实际上大部分逻辑地址根本不会用到</a:t>
              </a:r>
            </a:p>
          </p:txBody>
        </p:sp>
        <p:pic>
          <p:nvPicPr>
            <p:cNvPr id="65559" name="Picture 12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007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2269" name="AutoShape 13"/>
          <p:cNvSpPr>
            <a:spLocks noChangeArrowheads="1"/>
          </p:cNvSpPr>
          <p:nvPr/>
        </p:nvSpPr>
        <p:spPr bwMode="auto">
          <a:xfrm rot="10800000">
            <a:off x="3429000" y="3581400"/>
            <a:ext cx="3733800" cy="533400"/>
          </a:xfrm>
          <a:prstGeom prst="wedgeRoundRectCallout">
            <a:avLst>
              <a:gd name="adj1" fmla="val 34204"/>
              <a:gd name="adj2" fmla="val 8511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/>
              <a:t>32</a:t>
            </a:r>
            <a:r>
              <a:rPr lang="zh-CN" altLang="en-US" sz="2400"/>
              <a:t>位</a:t>
            </a:r>
            <a:r>
              <a:rPr lang="en-US" altLang="zh-CN" sz="2400"/>
              <a:t>: </a:t>
            </a:r>
            <a:r>
              <a:rPr lang="zh-CN" altLang="en-US" sz="2400"/>
              <a:t>总空间</a:t>
            </a:r>
            <a:r>
              <a:rPr lang="en-US" altLang="zh-CN" sz="2400"/>
              <a:t>[0</a:t>
            </a:r>
            <a:r>
              <a:rPr lang="zh-CN" altLang="en-US" sz="2400"/>
              <a:t>，</a:t>
            </a:r>
            <a:r>
              <a:rPr lang="en-US" altLang="zh-CN" sz="2400"/>
              <a:t>4G-1]!</a:t>
            </a:r>
          </a:p>
        </p:txBody>
      </p:sp>
      <p:grpSp>
        <p:nvGrpSpPr>
          <p:cNvPr id="352270" name="Group 14"/>
          <p:cNvGrpSpPr>
            <a:grpSpLocks/>
          </p:cNvGrpSpPr>
          <p:nvPr/>
        </p:nvGrpSpPr>
        <p:grpSpPr bwMode="auto">
          <a:xfrm>
            <a:off x="906463" y="4038600"/>
            <a:ext cx="7399337" cy="1114425"/>
            <a:chOff x="576" y="1828"/>
            <a:chExt cx="4661" cy="702"/>
          </a:xfrm>
        </p:grpSpPr>
        <p:sp>
          <p:nvSpPr>
            <p:cNvPr id="65556" name="Rectangle 15"/>
            <p:cNvSpPr>
              <a:spLocks noChangeArrowheads="1"/>
            </p:cNvSpPr>
            <p:nvPr/>
          </p:nvSpPr>
          <p:spPr bwMode="auto">
            <a:xfrm>
              <a:off x="576" y="1828"/>
              <a:ext cx="4661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引入多级页表，顶层页表常驻内存，不需要映射的逻辑地址不需要建立页表项</a:t>
              </a:r>
            </a:p>
          </p:txBody>
        </p:sp>
        <p:pic>
          <p:nvPicPr>
            <p:cNvPr id="65557" name="Picture 16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007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2273" name="Group 17"/>
          <p:cNvGrpSpPr>
            <a:grpSpLocks/>
          </p:cNvGrpSpPr>
          <p:nvPr/>
        </p:nvGrpSpPr>
        <p:grpSpPr bwMode="auto">
          <a:xfrm>
            <a:off x="992188" y="5257800"/>
            <a:ext cx="7389812" cy="1306513"/>
            <a:chOff x="625" y="3312"/>
            <a:chExt cx="4655" cy="823"/>
          </a:xfrm>
        </p:grpSpPr>
        <p:sp>
          <p:nvSpPr>
            <p:cNvPr id="65546" name="Rectangle 18"/>
            <p:cNvSpPr>
              <a:spLocks noChangeArrowheads="1"/>
            </p:cNvSpPr>
            <p:nvPr/>
          </p:nvSpPr>
          <p:spPr bwMode="auto">
            <a:xfrm>
              <a:off x="3408" y="3600"/>
              <a:ext cx="1808" cy="299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/>
                <a:t>Offset</a:t>
              </a:r>
            </a:p>
          </p:txBody>
        </p:sp>
        <p:sp>
          <p:nvSpPr>
            <p:cNvPr id="65547" name="Rectangle 19"/>
            <p:cNvSpPr>
              <a:spLocks noChangeArrowheads="1"/>
            </p:cNvSpPr>
            <p:nvPr/>
          </p:nvSpPr>
          <p:spPr bwMode="auto">
            <a:xfrm>
              <a:off x="2068" y="3600"/>
              <a:ext cx="1340" cy="299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8F8F8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/>
                <a:t>页号</a:t>
              </a:r>
            </a:p>
          </p:txBody>
        </p:sp>
        <p:sp>
          <p:nvSpPr>
            <p:cNvPr id="65548" name="Text Box 20"/>
            <p:cNvSpPr txBox="1">
              <a:spLocks noChangeArrowheads="1"/>
            </p:cNvSpPr>
            <p:nvPr/>
          </p:nvSpPr>
          <p:spPr bwMode="auto">
            <a:xfrm>
              <a:off x="5071" y="3895"/>
              <a:ext cx="209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65549" name="Text Box 21"/>
            <p:cNvSpPr txBox="1">
              <a:spLocks noChangeArrowheads="1"/>
            </p:cNvSpPr>
            <p:nvPr/>
          </p:nvSpPr>
          <p:spPr bwMode="auto">
            <a:xfrm>
              <a:off x="3166" y="3918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12</a:t>
              </a:r>
            </a:p>
          </p:txBody>
        </p:sp>
        <p:sp>
          <p:nvSpPr>
            <p:cNvPr id="65550" name="Text Box 22"/>
            <p:cNvSpPr txBox="1">
              <a:spLocks noChangeArrowheads="1"/>
            </p:cNvSpPr>
            <p:nvPr/>
          </p:nvSpPr>
          <p:spPr bwMode="auto">
            <a:xfrm>
              <a:off x="3362" y="3925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11</a:t>
              </a:r>
            </a:p>
          </p:txBody>
        </p:sp>
        <p:sp>
          <p:nvSpPr>
            <p:cNvPr id="65551" name="Text Box 23"/>
            <p:cNvSpPr txBox="1">
              <a:spLocks noChangeArrowheads="1"/>
            </p:cNvSpPr>
            <p:nvPr/>
          </p:nvSpPr>
          <p:spPr bwMode="auto">
            <a:xfrm>
              <a:off x="1680" y="3312"/>
              <a:ext cx="26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>
                  <a:latin typeface="Comic Sans MS" panose="030F0702030302020204" pitchFamily="66" charset="0"/>
                </a:rPr>
                <a:t>32</a:t>
              </a:r>
              <a:r>
                <a:rPr lang="zh-CN" altLang="en-US" sz="2400">
                  <a:latin typeface="Comic Sans MS" panose="030F0702030302020204" pitchFamily="66" charset="0"/>
                </a:rPr>
                <a:t>位逻辑地址格式</a:t>
              </a:r>
              <a:r>
                <a:rPr lang="en-US" altLang="zh-CN" sz="2400">
                  <a:latin typeface="Comic Sans MS" panose="030F0702030302020204" pitchFamily="66" charset="0"/>
                </a:rPr>
                <a:t>(</a:t>
              </a:r>
              <a:r>
                <a:rPr lang="zh-CN" altLang="en-US" sz="2400">
                  <a:latin typeface="Comic Sans MS" panose="030F0702030302020204" pitchFamily="66" charset="0"/>
                </a:rPr>
                <a:t>多级页表</a:t>
              </a:r>
              <a:r>
                <a:rPr lang="en-US" altLang="zh-CN" sz="2400">
                  <a:latin typeface="Comic Sans MS" panose="030F0702030302020204" pitchFamily="66" charset="0"/>
                </a:rPr>
                <a:t>)</a:t>
              </a:r>
            </a:p>
          </p:txBody>
        </p:sp>
        <p:sp>
          <p:nvSpPr>
            <p:cNvPr id="65552" name="Text Box 24"/>
            <p:cNvSpPr txBox="1">
              <a:spLocks noChangeArrowheads="1"/>
            </p:cNvSpPr>
            <p:nvPr/>
          </p:nvSpPr>
          <p:spPr bwMode="auto">
            <a:xfrm>
              <a:off x="2020" y="3918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21</a:t>
              </a:r>
            </a:p>
          </p:txBody>
        </p:sp>
        <p:sp>
          <p:nvSpPr>
            <p:cNvPr id="65553" name="Rectangle 25"/>
            <p:cNvSpPr>
              <a:spLocks noChangeArrowheads="1"/>
            </p:cNvSpPr>
            <p:nvPr/>
          </p:nvSpPr>
          <p:spPr bwMode="auto">
            <a:xfrm>
              <a:off x="673" y="3602"/>
              <a:ext cx="1390" cy="299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8F8F8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/>
                <a:t>页目录号</a:t>
              </a:r>
            </a:p>
          </p:txBody>
        </p:sp>
        <p:sp>
          <p:nvSpPr>
            <p:cNvPr id="65554" name="Text Box 26"/>
            <p:cNvSpPr txBox="1">
              <a:spLocks noChangeArrowheads="1"/>
            </p:cNvSpPr>
            <p:nvPr/>
          </p:nvSpPr>
          <p:spPr bwMode="auto">
            <a:xfrm>
              <a:off x="1771" y="3920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22</a:t>
              </a:r>
            </a:p>
          </p:txBody>
        </p:sp>
        <p:sp>
          <p:nvSpPr>
            <p:cNvPr id="65555" name="Text Box 27"/>
            <p:cNvSpPr txBox="1">
              <a:spLocks noChangeArrowheads="1"/>
            </p:cNvSpPr>
            <p:nvPr/>
          </p:nvSpPr>
          <p:spPr bwMode="auto">
            <a:xfrm>
              <a:off x="625" y="3920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31</a:t>
              </a:r>
            </a:p>
          </p:txBody>
        </p:sp>
      </p:grpSp>
      <p:grpSp>
        <p:nvGrpSpPr>
          <p:cNvPr id="28" name="Group 19"/>
          <p:cNvGrpSpPr>
            <a:grpSpLocks/>
          </p:cNvGrpSpPr>
          <p:nvPr/>
        </p:nvGrpSpPr>
        <p:grpSpPr bwMode="auto">
          <a:xfrm>
            <a:off x="8481940" y="2484437"/>
            <a:ext cx="533400" cy="3154363"/>
            <a:chOff x="4992" y="3024"/>
            <a:chExt cx="336" cy="1200"/>
          </a:xfrm>
        </p:grpSpPr>
        <p:sp>
          <p:nvSpPr>
            <p:cNvPr id="29" name="Rectangle 20" descr="浅色上对角线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4992" y="3500"/>
              <a:ext cx="336" cy="292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4992" y="3190"/>
              <a:ext cx="336" cy="2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32" name="Rectangle 23"/>
            <p:cNvSpPr>
              <a:spLocks noChangeArrowheads="1"/>
            </p:cNvSpPr>
            <p:nvPr/>
          </p:nvSpPr>
          <p:spPr bwMode="auto">
            <a:xfrm>
              <a:off x="4992" y="3831"/>
              <a:ext cx="336" cy="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4992" y="3024"/>
              <a:ext cx="336" cy="103"/>
            </a:xfrm>
            <a:prstGeom prst="rect">
              <a:avLst/>
            </a:prstGeom>
            <a:solidFill>
              <a:srgbClr val="53F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34" name="Rectangle 25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4992" y="4128"/>
              <a:ext cx="33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</p:grpSp>
      <p:sp>
        <p:nvSpPr>
          <p:cNvPr id="36" name="AutoShape 13"/>
          <p:cNvSpPr>
            <a:spLocks noChangeArrowheads="1"/>
          </p:cNvSpPr>
          <p:nvPr/>
        </p:nvSpPr>
        <p:spPr bwMode="auto">
          <a:xfrm rot="10800000">
            <a:off x="6656784" y="2543175"/>
            <a:ext cx="1725216" cy="930274"/>
          </a:xfrm>
          <a:prstGeom prst="wedgeRoundRectCallout">
            <a:avLst>
              <a:gd name="adj1" fmla="val 65524"/>
              <a:gd name="adj2" fmla="val 2497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B050"/>
                </a:solidFill>
              </a:rPr>
              <a:t>为什么每个进程需要独立一个页表？</a:t>
            </a:r>
            <a:endParaRPr lang="en-US" altLang="zh-CN" sz="1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9" grpId="0"/>
      <p:bldP spid="352269" grpId="0" animBg="1"/>
      <p:bldP spid="3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多级页表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52273" name="Group 17"/>
          <p:cNvGrpSpPr>
            <a:grpSpLocks/>
          </p:cNvGrpSpPr>
          <p:nvPr/>
        </p:nvGrpSpPr>
        <p:grpSpPr bwMode="auto">
          <a:xfrm>
            <a:off x="522934" y="4179887"/>
            <a:ext cx="7389812" cy="1306513"/>
            <a:chOff x="625" y="3312"/>
            <a:chExt cx="4655" cy="823"/>
          </a:xfrm>
        </p:grpSpPr>
        <p:sp>
          <p:nvSpPr>
            <p:cNvPr id="65546" name="Rectangle 18"/>
            <p:cNvSpPr>
              <a:spLocks noChangeArrowheads="1"/>
            </p:cNvSpPr>
            <p:nvPr/>
          </p:nvSpPr>
          <p:spPr bwMode="auto">
            <a:xfrm>
              <a:off x="3408" y="3600"/>
              <a:ext cx="1808" cy="299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/>
                <a:t>Offset</a:t>
              </a:r>
            </a:p>
          </p:txBody>
        </p:sp>
        <p:sp>
          <p:nvSpPr>
            <p:cNvPr id="65547" name="Rectangle 19"/>
            <p:cNvSpPr>
              <a:spLocks noChangeArrowheads="1"/>
            </p:cNvSpPr>
            <p:nvPr/>
          </p:nvSpPr>
          <p:spPr bwMode="auto">
            <a:xfrm>
              <a:off x="2068" y="3600"/>
              <a:ext cx="1340" cy="299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8F8F8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 dirty="0"/>
                <a:t>页号</a:t>
              </a:r>
            </a:p>
          </p:txBody>
        </p:sp>
        <p:sp>
          <p:nvSpPr>
            <p:cNvPr id="65548" name="Text Box 20"/>
            <p:cNvSpPr txBox="1">
              <a:spLocks noChangeArrowheads="1"/>
            </p:cNvSpPr>
            <p:nvPr/>
          </p:nvSpPr>
          <p:spPr bwMode="auto">
            <a:xfrm>
              <a:off x="5071" y="3895"/>
              <a:ext cx="209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65549" name="Text Box 21"/>
            <p:cNvSpPr txBox="1">
              <a:spLocks noChangeArrowheads="1"/>
            </p:cNvSpPr>
            <p:nvPr/>
          </p:nvSpPr>
          <p:spPr bwMode="auto">
            <a:xfrm>
              <a:off x="3166" y="3918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12</a:t>
              </a:r>
            </a:p>
          </p:txBody>
        </p:sp>
        <p:sp>
          <p:nvSpPr>
            <p:cNvPr id="65550" name="Text Box 22"/>
            <p:cNvSpPr txBox="1">
              <a:spLocks noChangeArrowheads="1"/>
            </p:cNvSpPr>
            <p:nvPr/>
          </p:nvSpPr>
          <p:spPr bwMode="auto">
            <a:xfrm>
              <a:off x="3362" y="3925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11</a:t>
              </a:r>
            </a:p>
          </p:txBody>
        </p:sp>
        <p:sp>
          <p:nvSpPr>
            <p:cNvPr id="65551" name="Text Box 23"/>
            <p:cNvSpPr txBox="1">
              <a:spLocks noChangeArrowheads="1"/>
            </p:cNvSpPr>
            <p:nvPr/>
          </p:nvSpPr>
          <p:spPr bwMode="auto">
            <a:xfrm>
              <a:off x="1680" y="3312"/>
              <a:ext cx="26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 dirty="0">
                  <a:latin typeface="Comic Sans MS" panose="030F0702030302020204" pitchFamily="66" charset="0"/>
                </a:rPr>
                <a:t>32</a:t>
              </a:r>
              <a:r>
                <a:rPr lang="zh-CN" altLang="en-US" sz="2400" dirty="0">
                  <a:latin typeface="Comic Sans MS" panose="030F0702030302020204" pitchFamily="66" charset="0"/>
                </a:rPr>
                <a:t>位逻辑地址格式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(</a:t>
              </a:r>
              <a:r>
                <a:rPr lang="zh-CN" altLang="en-US" sz="2400" dirty="0">
                  <a:latin typeface="Comic Sans MS" panose="030F0702030302020204" pitchFamily="66" charset="0"/>
                </a:rPr>
                <a:t>多级页表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)</a:t>
              </a:r>
            </a:p>
          </p:txBody>
        </p:sp>
        <p:sp>
          <p:nvSpPr>
            <p:cNvPr id="65552" name="Text Box 24"/>
            <p:cNvSpPr txBox="1">
              <a:spLocks noChangeArrowheads="1"/>
            </p:cNvSpPr>
            <p:nvPr/>
          </p:nvSpPr>
          <p:spPr bwMode="auto">
            <a:xfrm>
              <a:off x="2020" y="3918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21</a:t>
              </a:r>
            </a:p>
          </p:txBody>
        </p:sp>
        <p:sp>
          <p:nvSpPr>
            <p:cNvPr id="65553" name="Rectangle 25"/>
            <p:cNvSpPr>
              <a:spLocks noChangeArrowheads="1"/>
            </p:cNvSpPr>
            <p:nvPr/>
          </p:nvSpPr>
          <p:spPr bwMode="auto">
            <a:xfrm>
              <a:off x="673" y="3602"/>
              <a:ext cx="1390" cy="299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8F8F8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 dirty="0"/>
                <a:t>页目录号</a:t>
              </a:r>
            </a:p>
          </p:txBody>
        </p:sp>
        <p:sp>
          <p:nvSpPr>
            <p:cNvPr id="65554" name="Text Box 26"/>
            <p:cNvSpPr txBox="1">
              <a:spLocks noChangeArrowheads="1"/>
            </p:cNvSpPr>
            <p:nvPr/>
          </p:nvSpPr>
          <p:spPr bwMode="auto">
            <a:xfrm>
              <a:off x="1771" y="3920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22</a:t>
              </a:r>
            </a:p>
          </p:txBody>
        </p:sp>
        <p:sp>
          <p:nvSpPr>
            <p:cNvPr id="65555" name="Text Box 27"/>
            <p:cNvSpPr txBox="1">
              <a:spLocks noChangeArrowheads="1"/>
            </p:cNvSpPr>
            <p:nvPr/>
          </p:nvSpPr>
          <p:spPr bwMode="auto">
            <a:xfrm>
              <a:off x="625" y="3920"/>
              <a:ext cx="3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31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543716" y="1384151"/>
            <a:ext cx="42322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林力帆 </a:t>
            </a:r>
            <a:r>
              <a:rPr lang="en-US" altLang="zh-CN" sz="2000" dirty="0" smtClean="0"/>
              <a:t>113  37  1  02  01</a:t>
            </a:r>
            <a:endParaRPr lang="en-US" altLang="zh-CN" sz="2000" dirty="0"/>
          </a:p>
          <a:p>
            <a:r>
              <a:rPr lang="zh-CN" altLang="en-US" sz="2000" dirty="0" smtClean="0"/>
              <a:t>伽</a:t>
            </a:r>
            <a:r>
              <a:rPr lang="zh-CN" altLang="en-US" sz="2000" dirty="0"/>
              <a:t>晗  </a:t>
            </a:r>
            <a:r>
              <a:rPr lang="en-US" altLang="zh-CN" sz="2000" dirty="0" smtClean="0"/>
              <a:t>113  </a:t>
            </a:r>
            <a:r>
              <a:rPr lang="en-US" altLang="zh-CN" sz="2000" dirty="0" smtClean="0">
                <a:solidFill>
                  <a:srgbClr val="C00000"/>
                </a:solidFill>
              </a:rPr>
              <a:t>03 </a:t>
            </a:r>
            <a:r>
              <a:rPr lang="en-US" altLang="zh-CN" sz="2000" dirty="0" smtClean="0"/>
              <a:t>1  02  19</a:t>
            </a:r>
            <a:endParaRPr lang="en-US" altLang="zh-CN" sz="2000" dirty="0"/>
          </a:p>
          <a:p>
            <a:endParaRPr lang="en-US" altLang="zh-CN" sz="2000" dirty="0">
              <a:solidFill>
                <a:srgbClr val="33CC33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6789" y="2399814"/>
            <a:ext cx="42322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楼房：楼号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单元号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房间号</a:t>
            </a:r>
            <a:endParaRPr lang="en-US" altLang="zh-CN" sz="2000" dirty="0"/>
          </a:p>
          <a:p>
            <a:endParaRPr lang="en-US" altLang="zh-CN" sz="2000" dirty="0">
              <a:solidFill>
                <a:srgbClr val="33CC33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6077" y="3288615"/>
            <a:ext cx="75557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33CC33"/>
                </a:solidFill>
              </a:rPr>
              <a:t>32</a:t>
            </a:r>
            <a:r>
              <a:rPr lang="zh-CN" altLang="en-US" sz="2000" dirty="0" smtClean="0">
                <a:solidFill>
                  <a:srgbClr val="33CC33"/>
                </a:solidFill>
              </a:rPr>
              <a:t>位地址，</a:t>
            </a:r>
            <a:r>
              <a:rPr lang="en-US" altLang="zh-CN" sz="2000" dirty="0" err="1" smtClean="0">
                <a:solidFill>
                  <a:srgbClr val="33CC33"/>
                </a:solidFill>
              </a:rPr>
              <a:t>4G</a:t>
            </a:r>
            <a:r>
              <a:rPr lang="zh-CN" altLang="en-US" sz="2000" dirty="0" smtClean="0">
                <a:solidFill>
                  <a:srgbClr val="33CC33"/>
                </a:solidFill>
              </a:rPr>
              <a:t>内存：先按照</a:t>
            </a:r>
            <a:r>
              <a:rPr lang="en-US" altLang="zh-CN" sz="2000" dirty="0" err="1" smtClean="0">
                <a:solidFill>
                  <a:srgbClr val="33CC33"/>
                </a:solidFill>
              </a:rPr>
              <a:t>4M</a:t>
            </a:r>
            <a:r>
              <a:rPr lang="zh-CN" altLang="en-US" sz="2000" dirty="0" smtClean="0">
                <a:solidFill>
                  <a:srgbClr val="33CC33"/>
                </a:solidFill>
              </a:rPr>
              <a:t>分割，每个</a:t>
            </a:r>
            <a:r>
              <a:rPr lang="en-US" altLang="zh-CN" sz="2000" dirty="0" err="1" smtClean="0">
                <a:solidFill>
                  <a:srgbClr val="33CC33"/>
                </a:solidFill>
              </a:rPr>
              <a:t>4M</a:t>
            </a:r>
            <a:r>
              <a:rPr lang="zh-CN" altLang="en-US" sz="2000" dirty="0" smtClean="0">
                <a:solidFill>
                  <a:srgbClr val="33CC33"/>
                </a:solidFill>
              </a:rPr>
              <a:t>内再按照</a:t>
            </a:r>
            <a:r>
              <a:rPr lang="en-US" altLang="zh-CN" sz="2000" dirty="0" err="1" smtClean="0">
                <a:solidFill>
                  <a:srgbClr val="33CC33"/>
                </a:solidFill>
              </a:rPr>
              <a:t>4K</a:t>
            </a:r>
            <a:r>
              <a:rPr lang="zh-CN" altLang="en-US" sz="2000" dirty="0" smtClean="0">
                <a:solidFill>
                  <a:srgbClr val="33CC33"/>
                </a:solidFill>
              </a:rPr>
              <a:t>分割。</a:t>
            </a:r>
            <a:endParaRPr lang="en-US" altLang="zh-CN" sz="2000" dirty="0">
              <a:solidFill>
                <a:srgbClr val="33CC33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2216" y="5692775"/>
            <a:ext cx="43575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逻辑地址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4M+4K+0x1</a:t>
            </a:r>
            <a:r>
              <a:rPr lang="en-US" altLang="zh-CN" sz="2000" dirty="0" smtClean="0"/>
              <a:t>=2</a:t>
            </a:r>
            <a:r>
              <a:rPr lang="en-US" altLang="zh-CN" sz="2000" baseline="30000" dirty="0" smtClean="0"/>
              <a:t>22</a:t>
            </a:r>
            <a:r>
              <a:rPr lang="en-US" altLang="zh-CN" sz="2000" dirty="0" smtClean="0"/>
              <a:t>+2</a:t>
            </a:r>
            <a:r>
              <a:rPr lang="en-US" altLang="zh-CN" sz="2000" baseline="30000" dirty="0" smtClean="0"/>
              <a:t>12</a:t>
            </a:r>
            <a:r>
              <a:rPr lang="en-US" altLang="zh-CN" sz="2000" dirty="0" smtClean="0"/>
              <a:t>+2</a:t>
            </a:r>
            <a:r>
              <a:rPr lang="en-US" altLang="zh-CN" sz="2000" baseline="30000" dirty="0" smtClean="0"/>
              <a:t>0</a:t>
            </a:r>
          </a:p>
          <a:p>
            <a:r>
              <a:rPr lang="zh-CN" altLang="en-US" sz="2000" dirty="0"/>
              <a:t>逻辑</a:t>
            </a:r>
            <a:r>
              <a:rPr lang="zh-CN" altLang="en-US" sz="2000" dirty="0" smtClean="0"/>
              <a:t>地址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8M+8K+0x1</a:t>
            </a:r>
            <a:r>
              <a:rPr lang="en-US" altLang="zh-CN" sz="2000" dirty="0" smtClean="0"/>
              <a:t>=2</a:t>
            </a:r>
            <a:r>
              <a:rPr lang="en-US" altLang="zh-CN" sz="2000" baseline="30000" dirty="0" smtClean="0"/>
              <a:t>23</a:t>
            </a:r>
            <a:r>
              <a:rPr lang="en-US" altLang="zh-CN" sz="2000" dirty="0" smtClean="0"/>
              <a:t>+2</a:t>
            </a:r>
            <a:r>
              <a:rPr lang="en-US" altLang="zh-CN" sz="2000" baseline="30000" dirty="0" smtClean="0"/>
              <a:t>13</a:t>
            </a:r>
            <a:r>
              <a:rPr lang="en-US" altLang="zh-CN" sz="2000" dirty="0" smtClean="0"/>
              <a:t>+2</a:t>
            </a:r>
            <a:r>
              <a:rPr lang="en-US" altLang="zh-CN" sz="2000" baseline="30000" dirty="0" smtClean="0"/>
              <a:t>0</a:t>
            </a:r>
            <a:endParaRPr lang="en-US" altLang="zh-CN" sz="2000" dirty="0">
              <a:solidFill>
                <a:srgbClr val="33CC33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21429" y="4683931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02444" y="4724369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94980" y="4663119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41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让程序执行起来就成了最重要的事</a:t>
            </a:r>
            <a:r>
              <a:rPr lang="en-US" altLang="zh-CN" smtClean="0"/>
              <a:t>!</a:t>
            </a:r>
          </a:p>
        </p:txBody>
      </p:sp>
      <p:graphicFrame>
        <p:nvGraphicFramePr>
          <p:cNvPr id="1126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p:oleObj spid="_x0000_s11419" name="剪辑" r:id="rId3" imgW="2166845" imgH="2287575" progId="">
              <p:embed/>
            </p:oleObj>
          </a:graphicData>
        </a:graphic>
      </p:graphicFrame>
      <p:sp>
        <p:nvSpPr>
          <p:cNvPr id="316420" name="AutoShape 4"/>
          <p:cNvSpPr>
            <a:spLocks noChangeArrowheads="1"/>
          </p:cNvSpPr>
          <p:nvPr/>
        </p:nvSpPr>
        <p:spPr bwMode="auto">
          <a:xfrm>
            <a:off x="3352800" y="3733800"/>
            <a:ext cx="381000" cy="762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16421" name="Group 5"/>
          <p:cNvGrpSpPr>
            <a:grpSpLocks/>
          </p:cNvGrpSpPr>
          <p:nvPr/>
        </p:nvGrpSpPr>
        <p:grpSpPr bwMode="auto">
          <a:xfrm>
            <a:off x="76200" y="1828800"/>
            <a:ext cx="3429000" cy="4816475"/>
            <a:chOff x="48" y="1152"/>
            <a:chExt cx="2160" cy="3034"/>
          </a:xfrm>
        </p:grpSpPr>
        <p:sp>
          <p:nvSpPr>
            <p:cNvPr id="11277" name="Rectangle 6"/>
            <p:cNvSpPr>
              <a:spLocks noChangeArrowheads="1"/>
            </p:cNvSpPr>
            <p:nvPr/>
          </p:nvSpPr>
          <p:spPr bwMode="auto">
            <a:xfrm>
              <a:off x="96" y="1152"/>
              <a:ext cx="2016" cy="27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78" name="Text Box 7"/>
            <p:cNvSpPr txBox="1">
              <a:spLocks noChangeArrowheads="1"/>
            </p:cNvSpPr>
            <p:nvPr/>
          </p:nvSpPr>
          <p:spPr bwMode="auto">
            <a:xfrm>
              <a:off x="48" y="1200"/>
              <a:ext cx="2160" cy="2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int main(int argc, char* argv[])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{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int  i , to, sum = 0;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to = atoi(argv[1]);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for(i=1; i&lt;=to; i++)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{  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     sum = sum + i;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 }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      printf(“%d”, sum);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latin typeface="Tahoma" panose="020B0604030504040204" pitchFamily="34" charset="0"/>
                </a:rPr>
                <a:t>}</a:t>
              </a:r>
            </a:p>
          </p:txBody>
        </p:sp>
        <p:sp>
          <p:nvSpPr>
            <p:cNvPr id="11279" name="Text Box 8"/>
            <p:cNvSpPr txBox="1">
              <a:spLocks noChangeArrowheads="1"/>
            </p:cNvSpPr>
            <p:nvPr/>
          </p:nvSpPr>
          <p:spPr bwMode="auto">
            <a:xfrm>
              <a:off x="816" y="3936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源代码</a:t>
              </a:r>
            </a:p>
          </p:txBody>
        </p:sp>
      </p:grpSp>
      <p:sp>
        <p:nvSpPr>
          <p:cNvPr id="316425" name="Rectangle 9"/>
          <p:cNvSpPr>
            <a:spLocks noChangeArrowheads="1"/>
          </p:cNvSpPr>
          <p:nvPr/>
        </p:nvSpPr>
        <p:spPr bwMode="auto">
          <a:xfrm>
            <a:off x="765175" y="11160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第一步</a:t>
            </a:r>
            <a:r>
              <a:rPr lang="en-US" altLang="zh-CN">
                <a:solidFill>
                  <a:srgbClr val="FF0000"/>
                </a:solidFill>
              </a:rPr>
              <a:t>: </a:t>
            </a:r>
            <a:r>
              <a:rPr lang="zh-CN" altLang="en-US">
                <a:solidFill>
                  <a:srgbClr val="FF0000"/>
                </a:solidFill>
              </a:rPr>
              <a:t>编译</a:t>
            </a:r>
            <a:r>
              <a:rPr lang="en-US" altLang="zh-CN">
                <a:solidFill>
                  <a:srgbClr val="FF0000"/>
                </a:solidFill>
              </a:rPr>
              <a:t>——</a:t>
            </a:r>
            <a:r>
              <a:rPr lang="zh-CN" altLang="en-US">
                <a:solidFill>
                  <a:srgbClr val="FF0000"/>
                </a:solidFill>
              </a:rPr>
              <a:t>从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>
                <a:solidFill>
                  <a:srgbClr val="FF0000"/>
                </a:solidFill>
              </a:rPr>
              <a:t>到汇编</a:t>
            </a:r>
          </a:p>
        </p:txBody>
      </p:sp>
      <p:grpSp>
        <p:nvGrpSpPr>
          <p:cNvPr id="316426" name="Group 10"/>
          <p:cNvGrpSpPr>
            <a:grpSpLocks/>
          </p:cNvGrpSpPr>
          <p:nvPr/>
        </p:nvGrpSpPr>
        <p:grpSpPr bwMode="auto">
          <a:xfrm>
            <a:off x="3657600" y="1295400"/>
            <a:ext cx="5715000" cy="5486400"/>
            <a:chOff x="2304" y="816"/>
            <a:chExt cx="3600" cy="3456"/>
          </a:xfrm>
        </p:grpSpPr>
        <p:sp>
          <p:nvSpPr>
            <p:cNvPr id="11272" name="Text Box 11"/>
            <p:cNvSpPr txBox="1">
              <a:spLocks noChangeArrowheads="1"/>
            </p:cNvSpPr>
            <p:nvPr/>
          </p:nvSpPr>
          <p:spPr bwMode="auto">
            <a:xfrm>
              <a:off x="2784" y="4022"/>
              <a:ext cx="21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汇编代码</a:t>
              </a:r>
            </a:p>
          </p:txBody>
        </p:sp>
        <p:sp>
          <p:nvSpPr>
            <p:cNvPr id="11273" name="Rectangle 12"/>
            <p:cNvSpPr>
              <a:spLocks noChangeArrowheads="1"/>
            </p:cNvSpPr>
            <p:nvPr/>
          </p:nvSpPr>
          <p:spPr bwMode="auto">
            <a:xfrm>
              <a:off x="2361" y="1056"/>
              <a:ext cx="1872" cy="2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74" name="Text Box 13"/>
            <p:cNvSpPr txBox="1">
              <a:spLocks noChangeArrowheads="1"/>
            </p:cNvSpPr>
            <p:nvPr/>
          </p:nvSpPr>
          <p:spPr bwMode="auto">
            <a:xfrm>
              <a:off x="2304" y="1040"/>
              <a:ext cx="2064" cy="29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.text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_entry: </a:t>
              </a:r>
              <a:r>
                <a:rPr lang="en-US" altLang="zh-CN" sz="1800" dirty="0">
                  <a:solidFill>
                    <a:srgbClr val="FF0000"/>
                  </a:solidFill>
                </a:rPr>
                <a:t>//</a:t>
              </a:r>
              <a:r>
                <a:rPr lang="zh-CN" altLang="en-US" sz="1800" dirty="0">
                  <a:solidFill>
                    <a:srgbClr val="FF0000"/>
                  </a:solidFill>
                </a:rPr>
                <a:t>入口地址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zh-CN" altLang="en-US" sz="1800" dirty="0"/>
                <a:t>    </a:t>
              </a:r>
              <a:r>
                <a:rPr lang="en-US" altLang="zh-CN" sz="1800" dirty="0" err="1"/>
                <a:t>mov</a:t>
              </a:r>
              <a:r>
                <a:rPr lang="en-US" altLang="zh-CN" sz="1800" dirty="0"/>
                <a:t> ax,  [</a:t>
              </a:r>
              <a:r>
                <a:rPr lang="en-US" altLang="zh-CN" sz="1800" dirty="0" err="1"/>
                <a:t>8+sp</a:t>
              </a:r>
              <a:r>
                <a:rPr lang="en-US" altLang="zh-CN" sz="1800" dirty="0"/>
                <a:t>] 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    </a:t>
              </a:r>
              <a:r>
                <a:rPr lang="en-US" altLang="zh-CN" sz="1800" dirty="0" err="1"/>
                <a:t>mov</a:t>
              </a:r>
              <a:r>
                <a:rPr lang="en-US" altLang="zh-CN" sz="1800" dirty="0"/>
                <a:t> [_environ], ax 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    call _main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    push ax </a:t>
              </a:r>
              <a:r>
                <a:rPr lang="en-US" altLang="zh-CN" sz="1800" dirty="0">
                  <a:solidFill>
                    <a:srgbClr val="FF0000"/>
                  </a:solidFill>
                </a:rPr>
                <a:t> //main</a:t>
              </a:r>
              <a:r>
                <a:rPr lang="zh-CN" altLang="en-US" sz="1800" dirty="0">
                  <a:solidFill>
                    <a:srgbClr val="FF0000"/>
                  </a:solidFill>
                </a:rPr>
                <a:t>返回值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zh-CN" altLang="en-US" sz="1800" dirty="0"/>
                <a:t>    </a:t>
              </a:r>
              <a:r>
                <a:rPr lang="en-US" altLang="zh-CN" sz="1800" dirty="0"/>
                <a:t>call _exit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_main: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    </a:t>
              </a:r>
              <a:r>
                <a:rPr lang="en-US" altLang="zh-CN" sz="1800" dirty="0" err="1"/>
                <a:t>mov</a:t>
              </a:r>
              <a:r>
                <a:rPr lang="en-US" altLang="zh-CN" sz="1800" dirty="0"/>
                <a:t> [_sum],  0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    sub </a:t>
              </a:r>
              <a:r>
                <a:rPr lang="en-US" altLang="zh-CN" sz="1800" dirty="0" err="1"/>
                <a:t>sp</a:t>
              </a:r>
              <a:r>
                <a:rPr lang="en-US" altLang="zh-CN" sz="1800" dirty="0"/>
                <a:t>, 4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    </a:t>
              </a:r>
              <a:r>
                <a:rPr lang="en-US" altLang="zh-CN" sz="1800" dirty="0" err="1"/>
                <a:t>mov</a:t>
              </a:r>
              <a:r>
                <a:rPr lang="en-US" altLang="zh-CN" sz="1800" dirty="0"/>
                <a:t> [</a:t>
              </a:r>
              <a:r>
                <a:rPr lang="en-US" altLang="zh-CN" sz="1800" dirty="0" err="1"/>
                <a:t>sp+4</a:t>
              </a:r>
              <a:r>
                <a:rPr lang="en-US" altLang="zh-CN" sz="1800" dirty="0"/>
                <a:t>], [_</a:t>
              </a:r>
              <a:r>
                <a:rPr lang="en-US" altLang="zh-CN" sz="1800" dirty="0" err="1"/>
                <a:t>environ+4</a:t>
              </a:r>
              <a:r>
                <a:rPr lang="en-US" altLang="zh-CN" sz="1800" dirty="0"/>
                <a:t>]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    call _</a:t>
              </a:r>
              <a:r>
                <a:rPr lang="en-US" altLang="zh-CN" sz="1800" dirty="0" err="1"/>
                <a:t>atoi</a:t>
              </a:r>
              <a:endParaRPr lang="en-US" altLang="zh-CN" sz="1800" dirty="0"/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    </a:t>
              </a:r>
              <a:r>
                <a:rPr lang="en-US" altLang="zh-CN" sz="1800" dirty="0" err="1"/>
                <a:t>mov</a:t>
              </a:r>
              <a:r>
                <a:rPr lang="en-US" altLang="zh-CN" sz="1800" dirty="0"/>
                <a:t> [_to], ax </a:t>
              </a:r>
              <a:r>
                <a:rPr lang="en-US" altLang="zh-CN" sz="1800" dirty="0">
                  <a:solidFill>
                    <a:srgbClr val="FF0000"/>
                  </a:solidFill>
                </a:rPr>
                <a:t>//</a:t>
              </a:r>
              <a:r>
                <a:rPr lang="en-US" altLang="zh-CN" sz="1800" dirty="0" err="1">
                  <a:solidFill>
                    <a:srgbClr val="FF0000"/>
                  </a:solidFill>
                </a:rPr>
                <a:t>atoi</a:t>
              </a:r>
              <a:r>
                <a:rPr lang="zh-CN" altLang="en-US" sz="1800" dirty="0">
                  <a:solidFill>
                    <a:srgbClr val="FF0000"/>
                  </a:solidFill>
                </a:rPr>
                <a:t>返回</a:t>
              </a:r>
              <a:r>
                <a:rPr lang="en-US" altLang="zh-CN" sz="1800" dirty="0">
                  <a:solidFill>
                    <a:srgbClr val="FF0000"/>
                  </a:solidFill>
                </a:rPr>
                <a:t>ax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 dirty="0"/>
                <a:t>    </a:t>
              </a:r>
              <a:r>
                <a:rPr lang="en-US" altLang="zh-CN" sz="1800" dirty="0" err="1"/>
                <a:t>mov</a:t>
              </a:r>
              <a:r>
                <a:rPr lang="en-US" altLang="zh-CN" sz="1800" dirty="0"/>
                <a:t> [_</a:t>
              </a:r>
              <a:r>
                <a:rPr lang="en-US" altLang="zh-CN" sz="1800" dirty="0" err="1"/>
                <a:t>i</a:t>
              </a:r>
              <a:r>
                <a:rPr lang="en-US" altLang="zh-CN" sz="1800" dirty="0"/>
                <a:t>], 1</a:t>
              </a:r>
            </a:p>
          </p:txBody>
        </p:sp>
        <p:sp>
          <p:nvSpPr>
            <p:cNvPr id="11275" name="Rectangle 14"/>
            <p:cNvSpPr>
              <a:spLocks noChangeArrowheads="1"/>
            </p:cNvSpPr>
            <p:nvPr/>
          </p:nvSpPr>
          <p:spPr bwMode="auto">
            <a:xfrm>
              <a:off x="4272" y="816"/>
              <a:ext cx="1440" cy="33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76" name="Text Box 15"/>
            <p:cNvSpPr txBox="1">
              <a:spLocks noChangeArrowheads="1"/>
            </p:cNvSpPr>
            <p:nvPr/>
          </p:nvSpPr>
          <p:spPr bwMode="auto">
            <a:xfrm>
              <a:off x="4224" y="816"/>
              <a:ext cx="1680" cy="3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1: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j&gt; 2f, [_i], [_to]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mov ax, [_sum]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add ax, [_i]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mov [_sum], ax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add [_i], 1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jmp   1b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2:  sub sp, 8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mov [sp+4], [_sum]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call _printf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ret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.data: 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 _environ:  .long 0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 _i:  .int  0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 _to:  .int  0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1800"/>
                <a:t>     _sum:  .int  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6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  <p:bldP spid="3164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多级页表时的地址翻译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53283" name="Line 3"/>
          <p:cNvSpPr>
            <a:spLocks noChangeShapeType="1"/>
          </p:cNvSpPr>
          <p:nvPr/>
        </p:nvSpPr>
        <p:spPr bwMode="auto">
          <a:xfrm flipV="1">
            <a:off x="4205288" y="2555874"/>
            <a:ext cx="1585912" cy="20637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3284" name="Group 4"/>
          <p:cNvGrpSpPr>
            <a:grpSpLocks/>
          </p:cNvGrpSpPr>
          <p:nvPr/>
        </p:nvGrpSpPr>
        <p:grpSpPr bwMode="auto">
          <a:xfrm>
            <a:off x="381000" y="1143000"/>
            <a:ext cx="4662488" cy="1385888"/>
            <a:chOff x="393" y="768"/>
            <a:chExt cx="2784" cy="873"/>
          </a:xfrm>
        </p:grpSpPr>
        <p:sp>
          <p:nvSpPr>
            <p:cNvPr id="66628" name="Rectangle 5"/>
            <p:cNvSpPr>
              <a:spLocks noChangeArrowheads="1"/>
            </p:cNvSpPr>
            <p:nvPr/>
          </p:nvSpPr>
          <p:spPr bwMode="auto">
            <a:xfrm>
              <a:off x="489" y="1053"/>
              <a:ext cx="555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10 bits</a:t>
              </a:r>
            </a:p>
          </p:txBody>
        </p:sp>
        <p:sp>
          <p:nvSpPr>
            <p:cNvPr id="66629" name="Rectangle 6"/>
            <p:cNvSpPr>
              <a:spLocks noChangeArrowheads="1"/>
            </p:cNvSpPr>
            <p:nvPr/>
          </p:nvSpPr>
          <p:spPr bwMode="auto">
            <a:xfrm>
              <a:off x="1305" y="1053"/>
              <a:ext cx="555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10 bits</a:t>
              </a:r>
            </a:p>
          </p:txBody>
        </p:sp>
        <p:sp>
          <p:nvSpPr>
            <p:cNvPr id="66630" name="Rectangle 7"/>
            <p:cNvSpPr>
              <a:spLocks noChangeArrowheads="1"/>
            </p:cNvSpPr>
            <p:nvPr/>
          </p:nvSpPr>
          <p:spPr bwMode="auto">
            <a:xfrm>
              <a:off x="2297" y="1053"/>
              <a:ext cx="556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12 bits</a:t>
              </a:r>
            </a:p>
          </p:txBody>
        </p:sp>
        <p:sp>
          <p:nvSpPr>
            <p:cNvPr id="66631" name="Text Box 8"/>
            <p:cNvSpPr txBox="1">
              <a:spLocks noChangeArrowheads="1"/>
            </p:cNvSpPr>
            <p:nvPr/>
          </p:nvSpPr>
          <p:spPr bwMode="auto">
            <a:xfrm>
              <a:off x="1312" y="768"/>
              <a:ext cx="839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Pct val="100000"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逻辑地址</a:t>
              </a:r>
            </a:p>
          </p:txBody>
        </p:sp>
        <p:grpSp>
          <p:nvGrpSpPr>
            <p:cNvPr id="66632" name="Group 9"/>
            <p:cNvGrpSpPr>
              <a:grpSpLocks/>
            </p:cNvGrpSpPr>
            <p:nvPr/>
          </p:nvGrpSpPr>
          <p:grpSpPr bwMode="auto">
            <a:xfrm>
              <a:off x="393" y="1261"/>
              <a:ext cx="2784" cy="380"/>
              <a:chOff x="1625" y="528"/>
              <a:chExt cx="2247" cy="238"/>
            </a:xfrm>
          </p:grpSpPr>
          <p:sp>
            <p:nvSpPr>
              <p:cNvPr id="66633" name="Rectangle 10"/>
              <p:cNvSpPr>
                <a:spLocks noChangeArrowheads="1"/>
              </p:cNvSpPr>
              <p:nvPr/>
            </p:nvSpPr>
            <p:spPr bwMode="auto">
              <a:xfrm>
                <a:off x="2887" y="528"/>
                <a:ext cx="985" cy="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400"/>
                  <a:t>Offset</a:t>
                </a:r>
              </a:p>
            </p:txBody>
          </p:sp>
          <p:sp>
            <p:nvSpPr>
              <p:cNvPr id="66634" name="Rectangle 11"/>
              <p:cNvSpPr>
                <a:spLocks noChangeArrowheads="1"/>
              </p:cNvSpPr>
              <p:nvPr/>
            </p:nvSpPr>
            <p:spPr bwMode="auto">
              <a:xfrm>
                <a:off x="2256" y="528"/>
                <a:ext cx="631" cy="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75000"/>
                  </a:lnSpc>
                  <a:spcBef>
                    <a:spcPct val="0"/>
                  </a:spcBef>
                  <a:buClrTx/>
                  <a:buSzPct val="100000"/>
                  <a:buFontTx/>
                  <a:buNone/>
                </a:pPr>
                <a:r>
                  <a:rPr lang="zh-CN" altLang="en-US" sz="2400"/>
                  <a:t>页号</a:t>
                </a:r>
              </a:p>
            </p:txBody>
          </p:sp>
          <p:sp>
            <p:nvSpPr>
              <p:cNvPr id="66635" name="Rectangle 12"/>
              <p:cNvSpPr>
                <a:spLocks noChangeArrowheads="1"/>
              </p:cNvSpPr>
              <p:nvPr/>
            </p:nvSpPr>
            <p:spPr bwMode="auto">
              <a:xfrm>
                <a:off x="1625" y="528"/>
                <a:ext cx="631" cy="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75000"/>
                  </a:lnSpc>
                  <a:spcBef>
                    <a:spcPct val="0"/>
                  </a:spcBef>
                  <a:buClrTx/>
                  <a:buSzPct val="100000"/>
                  <a:buFontTx/>
                  <a:buNone/>
                </a:pPr>
                <a:r>
                  <a:rPr lang="zh-CN" altLang="en-US" sz="2400"/>
                  <a:t>页目录号</a:t>
                </a:r>
              </a:p>
            </p:txBody>
          </p:sp>
        </p:grpSp>
      </p:grpSp>
      <p:grpSp>
        <p:nvGrpSpPr>
          <p:cNvPr id="353293" name="Group 13"/>
          <p:cNvGrpSpPr>
            <a:grpSpLocks/>
          </p:cNvGrpSpPr>
          <p:nvPr/>
        </p:nvGrpSpPr>
        <p:grpSpPr bwMode="auto">
          <a:xfrm>
            <a:off x="2944813" y="3443288"/>
            <a:ext cx="3548062" cy="1982787"/>
            <a:chOff x="1855" y="2217"/>
            <a:chExt cx="2235" cy="1249"/>
          </a:xfrm>
        </p:grpSpPr>
        <p:sp>
          <p:nvSpPr>
            <p:cNvPr id="66620" name="Rectangle 14"/>
            <p:cNvSpPr>
              <a:spLocks noChangeArrowheads="1"/>
            </p:cNvSpPr>
            <p:nvPr/>
          </p:nvSpPr>
          <p:spPr bwMode="auto">
            <a:xfrm>
              <a:off x="2208" y="2218"/>
              <a:ext cx="422" cy="8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6621" name="Rectangle 15" descr="80%"/>
            <p:cNvSpPr>
              <a:spLocks noChangeArrowheads="1"/>
            </p:cNvSpPr>
            <p:nvPr/>
          </p:nvSpPr>
          <p:spPr bwMode="auto">
            <a:xfrm>
              <a:off x="2208" y="3009"/>
              <a:ext cx="422" cy="90"/>
            </a:xfrm>
            <a:prstGeom prst="rect">
              <a:avLst/>
            </a:prstGeom>
            <a:pattFill prst="pct8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6622" name="Rectangle 16" descr="75%"/>
            <p:cNvSpPr>
              <a:spLocks noChangeArrowheads="1"/>
            </p:cNvSpPr>
            <p:nvPr/>
          </p:nvSpPr>
          <p:spPr bwMode="auto">
            <a:xfrm>
              <a:off x="2208" y="2217"/>
              <a:ext cx="422" cy="91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6623" name="Rectangle 17" descr="75%"/>
            <p:cNvSpPr>
              <a:spLocks noChangeArrowheads="1"/>
            </p:cNvSpPr>
            <p:nvPr/>
          </p:nvSpPr>
          <p:spPr bwMode="auto">
            <a:xfrm>
              <a:off x="2208" y="2313"/>
              <a:ext cx="422" cy="90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grpSp>
          <p:nvGrpSpPr>
            <p:cNvPr id="66624" name="Group 18"/>
            <p:cNvGrpSpPr>
              <a:grpSpLocks/>
            </p:cNvGrpSpPr>
            <p:nvPr/>
          </p:nvGrpSpPr>
          <p:grpSpPr bwMode="auto">
            <a:xfrm>
              <a:off x="1855" y="3102"/>
              <a:ext cx="1073" cy="188"/>
              <a:chOff x="1872" y="2644"/>
              <a:chExt cx="1073" cy="188"/>
            </a:xfrm>
          </p:grpSpPr>
          <p:sp>
            <p:nvSpPr>
              <p:cNvPr id="66625" name="Rectangle 19"/>
              <p:cNvSpPr>
                <a:spLocks noChangeArrowheads="1"/>
              </p:cNvSpPr>
              <p:nvPr/>
            </p:nvSpPr>
            <p:spPr bwMode="auto">
              <a:xfrm>
                <a:off x="2112" y="2644"/>
                <a:ext cx="576" cy="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4 bytes</a:t>
                </a:r>
              </a:p>
            </p:txBody>
          </p:sp>
          <p:sp>
            <p:nvSpPr>
              <p:cNvPr id="66626" name="Line 20"/>
              <p:cNvSpPr>
                <a:spLocks noChangeShapeType="1"/>
              </p:cNvSpPr>
              <p:nvPr/>
            </p:nvSpPr>
            <p:spPr bwMode="auto">
              <a:xfrm>
                <a:off x="1872" y="2740"/>
                <a:ext cx="23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27" name="Line 21"/>
              <p:cNvSpPr>
                <a:spLocks noChangeShapeType="1"/>
              </p:cNvSpPr>
              <p:nvPr/>
            </p:nvSpPr>
            <p:spPr bwMode="auto">
              <a:xfrm flipH="1">
                <a:off x="2688" y="2740"/>
                <a:ext cx="25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6" name="Rectangle 15" descr="80%"/>
            <p:cNvSpPr>
              <a:spLocks noChangeArrowheads="1"/>
            </p:cNvSpPr>
            <p:nvPr/>
          </p:nvSpPr>
          <p:spPr bwMode="auto">
            <a:xfrm>
              <a:off x="2208" y="2912"/>
              <a:ext cx="422" cy="90"/>
            </a:xfrm>
            <a:prstGeom prst="rect">
              <a:avLst/>
            </a:prstGeom>
            <a:pattFill prst="pct8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77" name="Rectangle 15" descr="80%"/>
            <p:cNvSpPr>
              <a:spLocks noChangeArrowheads="1"/>
            </p:cNvSpPr>
            <p:nvPr/>
          </p:nvSpPr>
          <p:spPr bwMode="auto">
            <a:xfrm>
              <a:off x="2206" y="2809"/>
              <a:ext cx="422" cy="90"/>
            </a:xfrm>
            <a:prstGeom prst="rect">
              <a:avLst/>
            </a:prstGeom>
            <a:pattFill prst="pct8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" name="Rectangle 15" descr="80%"/>
            <p:cNvSpPr>
              <a:spLocks noChangeArrowheads="1"/>
            </p:cNvSpPr>
            <p:nvPr/>
          </p:nvSpPr>
          <p:spPr bwMode="auto">
            <a:xfrm>
              <a:off x="3668" y="3376"/>
              <a:ext cx="422" cy="90"/>
            </a:xfrm>
            <a:prstGeom prst="rect">
              <a:avLst/>
            </a:prstGeom>
            <a:pattFill prst="pct8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dirty="0"/>
            </a:p>
          </p:txBody>
        </p:sp>
      </p:grpSp>
      <p:grpSp>
        <p:nvGrpSpPr>
          <p:cNvPr id="353302" name="Group 22"/>
          <p:cNvGrpSpPr>
            <a:grpSpLocks/>
          </p:cNvGrpSpPr>
          <p:nvPr/>
        </p:nvGrpSpPr>
        <p:grpSpPr bwMode="auto">
          <a:xfrm>
            <a:off x="457200" y="3286125"/>
            <a:ext cx="3048000" cy="495300"/>
            <a:chOff x="288" y="2118"/>
            <a:chExt cx="1920" cy="312"/>
          </a:xfrm>
        </p:grpSpPr>
        <p:sp>
          <p:nvSpPr>
            <p:cNvPr id="66618" name="Rectangle 23"/>
            <p:cNvSpPr>
              <a:spLocks noChangeArrowheads="1"/>
            </p:cNvSpPr>
            <p:nvPr/>
          </p:nvSpPr>
          <p:spPr bwMode="auto">
            <a:xfrm>
              <a:off x="288" y="2118"/>
              <a:ext cx="1148" cy="312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/>
                <a:t>页表指针</a:t>
              </a:r>
            </a:p>
          </p:txBody>
        </p:sp>
        <p:sp>
          <p:nvSpPr>
            <p:cNvPr id="66619" name="Line 24"/>
            <p:cNvSpPr>
              <a:spLocks noChangeShapeType="1"/>
            </p:cNvSpPr>
            <p:nvPr/>
          </p:nvSpPr>
          <p:spPr bwMode="auto">
            <a:xfrm flipV="1">
              <a:off x="1440" y="2234"/>
              <a:ext cx="768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zh-CN" altLang="en-US"/>
            </a:p>
          </p:txBody>
        </p:sp>
      </p:grpSp>
      <p:sp>
        <p:nvSpPr>
          <p:cNvPr id="353305" name="Freeform 25"/>
          <p:cNvSpPr>
            <a:spLocks/>
          </p:cNvSpPr>
          <p:nvPr/>
        </p:nvSpPr>
        <p:spPr bwMode="auto">
          <a:xfrm>
            <a:off x="1233488" y="2528888"/>
            <a:ext cx="2271712" cy="1169987"/>
          </a:xfrm>
          <a:custGeom>
            <a:avLst/>
            <a:gdLst>
              <a:gd name="T0" fmla="*/ 0 w 912"/>
              <a:gd name="T1" fmla="*/ 0 h 960"/>
              <a:gd name="T2" fmla="*/ 0 w 912"/>
              <a:gd name="T3" fmla="*/ 2147483646 h 960"/>
              <a:gd name="T4" fmla="*/ 2147483646 w 912"/>
              <a:gd name="T5" fmla="*/ 2147483646 h 960"/>
              <a:gd name="T6" fmla="*/ 2147483646 w 912"/>
              <a:gd name="T7" fmla="*/ 2147483646 h 9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2" h="960">
                <a:moveTo>
                  <a:pt x="0" y="0"/>
                </a:moveTo>
                <a:lnTo>
                  <a:pt x="0" y="288"/>
                </a:lnTo>
                <a:lnTo>
                  <a:pt x="528" y="960"/>
                </a:lnTo>
                <a:lnTo>
                  <a:pt x="912" y="96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zh-CN" altLang="en-US"/>
          </a:p>
        </p:txBody>
      </p:sp>
      <p:grpSp>
        <p:nvGrpSpPr>
          <p:cNvPr id="353306" name="Group 26"/>
          <p:cNvGrpSpPr>
            <a:grpSpLocks/>
          </p:cNvGrpSpPr>
          <p:nvPr/>
        </p:nvGrpSpPr>
        <p:grpSpPr bwMode="auto">
          <a:xfrm>
            <a:off x="5822950" y="2530475"/>
            <a:ext cx="668338" cy="1397000"/>
            <a:chOff x="3572" y="971"/>
            <a:chExt cx="421" cy="880"/>
          </a:xfrm>
        </p:grpSpPr>
        <p:sp>
          <p:nvSpPr>
            <p:cNvPr id="66614" name="Rectangle 27"/>
            <p:cNvSpPr>
              <a:spLocks noChangeArrowheads="1"/>
            </p:cNvSpPr>
            <p:nvPr/>
          </p:nvSpPr>
          <p:spPr bwMode="auto">
            <a:xfrm>
              <a:off x="3572" y="971"/>
              <a:ext cx="421" cy="8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6615" name="Rectangle 28" descr="50%"/>
            <p:cNvSpPr>
              <a:spLocks noChangeArrowheads="1"/>
            </p:cNvSpPr>
            <p:nvPr/>
          </p:nvSpPr>
          <p:spPr bwMode="auto">
            <a:xfrm>
              <a:off x="3572" y="1317"/>
              <a:ext cx="421" cy="90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6616" name="Rectangle 29" descr="50%"/>
            <p:cNvSpPr>
              <a:spLocks noChangeArrowheads="1"/>
            </p:cNvSpPr>
            <p:nvPr/>
          </p:nvSpPr>
          <p:spPr bwMode="auto">
            <a:xfrm>
              <a:off x="3572" y="1416"/>
              <a:ext cx="421" cy="89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6617" name="Rectangle 30" descr="70%"/>
            <p:cNvSpPr>
              <a:spLocks noChangeArrowheads="1"/>
            </p:cNvSpPr>
            <p:nvPr/>
          </p:nvSpPr>
          <p:spPr bwMode="auto">
            <a:xfrm>
              <a:off x="3572" y="1613"/>
              <a:ext cx="421" cy="91"/>
            </a:xfrm>
            <a:prstGeom prst="rect">
              <a:avLst/>
            </a:prstGeom>
            <a:pattFill prst="pct7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353311" name="Freeform 31"/>
          <p:cNvSpPr>
            <a:spLocks/>
          </p:cNvSpPr>
          <p:nvPr/>
        </p:nvSpPr>
        <p:spPr bwMode="auto">
          <a:xfrm>
            <a:off x="2528888" y="2528888"/>
            <a:ext cx="3262312" cy="1093787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6 h 768"/>
              <a:gd name="T4" fmla="*/ 2147483646 w 1824"/>
              <a:gd name="T5" fmla="*/ 2147483646 h 768"/>
              <a:gd name="T6" fmla="*/ 2147483646 w 1824"/>
              <a:gd name="T7" fmla="*/ 2147483646 h 76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zh-CN" altLang="en-US"/>
          </a:p>
        </p:txBody>
      </p:sp>
      <p:grpSp>
        <p:nvGrpSpPr>
          <p:cNvPr id="353312" name="Group 32"/>
          <p:cNvGrpSpPr>
            <a:grpSpLocks/>
          </p:cNvGrpSpPr>
          <p:nvPr/>
        </p:nvGrpSpPr>
        <p:grpSpPr bwMode="auto">
          <a:xfrm>
            <a:off x="6477000" y="2022475"/>
            <a:ext cx="2165350" cy="1566863"/>
            <a:chOff x="4080" y="1322"/>
            <a:chExt cx="1364" cy="987"/>
          </a:xfrm>
        </p:grpSpPr>
        <p:sp useBgFill="1">
          <p:nvSpPr>
            <p:cNvPr id="66610" name="Rectangle 33"/>
            <p:cNvSpPr>
              <a:spLocks noChangeArrowheads="1"/>
            </p:cNvSpPr>
            <p:nvPr/>
          </p:nvSpPr>
          <p:spPr bwMode="auto">
            <a:xfrm>
              <a:off x="4900" y="1330"/>
              <a:ext cx="421" cy="880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 useBgFill="1">
          <p:nvSpPr>
            <p:cNvPr id="66611" name="Rectangle 34"/>
            <p:cNvSpPr>
              <a:spLocks noChangeArrowheads="1"/>
            </p:cNvSpPr>
            <p:nvPr/>
          </p:nvSpPr>
          <p:spPr bwMode="auto">
            <a:xfrm>
              <a:off x="5024" y="1429"/>
              <a:ext cx="420" cy="880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6612" name="Line 35"/>
            <p:cNvSpPr>
              <a:spLocks noChangeShapeType="1"/>
            </p:cNvSpPr>
            <p:nvPr/>
          </p:nvSpPr>
          <p:spPr bwMode="auto">
            <a:xfrm flipV="1">
              <a:off x="4080" y="1322"/>
              <a:ext cx="81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13" name="Line 36"/>
            <p:cNvSpPr>
              <a:spLocks noChangeShapeType="1"/>
            </p:cNvSpPr>
            <p:nvPr/>
          </p:nvSpPr>
          <p:spPr bwMode="auto">
            <a:xfrm flipV="1">
              <a:off x="4080" y="1421"/>
              <a:ext cx="934" cy="7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18" name="Line 38"/>
          <p:cNvSpPr>
            <a:spLocks noChangeShapeType="1"/>
          </p:cNvSpPr>
          <p:nvPr/>
        </p:nvSpPr>
        <p:spPr bwMode="auto">
          <a:xfrm flipV="1">
            <a:off x="6477000" y="2414588"/>
            <a:ext cx="1677988" cy="12080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3319" name="Line 39"/>
          <p:cNvSpPr>
            <a:spLocks noChangeShapeType="1"/>
          </p:cNvSpPr>
          <p:nvPr/>
        </p:nvSpPr>
        <p:spPr bwMode="auto">
          <a:xfrm flipH="1" flipV="1">
            <a:off x="6415088" y="1919288"/>
            <a:ext cx="976312" cy="10525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zh-CN" altLang="en-US"/>
          </a:p>
        </p:txBody>
      </p:sp>
      <p:grpSp>
        <p:nvGrpSpPr>
          <p:cNvPr id="353320" name="Group 40"/>
          <p:cNvGrpSpPr>
            <a:grpSpLocks/>
          </p:cNvGrpSpPr>
          <p:nvPr/>
        </p:nvGrpSpPr>
        <p:grpSpPr bwMode="auto">
          <a:xfrm>
            <a:off x="4205288" y="3906838"/>
            <a:ext cx="4386262" cy="1822450"/>
            <a:chOff x="2649" y="2509"/>
            <a:chExt cx="2763" cy="1148"/>
          </a:xfrm>
        </p:grpSpPr>
        <p:sp useBgFill="1">
          <p:nvSpPr>
            <p:cNvPr id="66595" name="Rectangle 41"/>
            <p:cNvSpPr>
              <a:spLocks noChangeArrowheads="1"/>
            </p:cNvSpPr>
            <p:nvPr/>
          </p:nvSpPr>
          <p:spPr bwMode="auto">
            <a:xfrm>
              <a:off x="4777" y="2509"/>
              <a:ext cx="422" cy="881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 useBgFill="1">
          <p:nvSpPr>
            <p:cNvPr id="66596" name="Rectangle 42"/>
            <p:cNvSpPr>
              <a:spLocks noChangeArrowheads="1"/>
            </p:cNvSpPr>
            <p:nvPr/>
          </p:nvSpPr>
          <p:spPr bwMode="auto">
            <a:xfrm>
              <a:off x="4900" y="2608"/>
              <a:ext cx="421" cy="880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 useBgFill="1">
          <p:nvSpPr>
            <p:cNvPr id="66597" name="Rectangle 43"/>
            <p:cNvSpPr>
              <a:spLocks noChangeArrowheads="1"/>
            </p:cNvSpPr>
            <p:nvPr/>
          </p:nvSpPr>
          <p:spPr bwMode="auto">
            <a:xfrm>
              <a:off x="4992" y="2708"/>
              <a:ext cx="420" cy="881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6598" name="Line 44"/>
            <p:cNvSpPr>
              <a:spLocks noChangeShapeType="1"/>
            </p:cNvSpPr>
            <p:nvPr/>
          </p:nvSpPr>
          <p:spPr bwMode="auto">
            <a:xfrm flipV="1">
              <a:off x="2649" y="2601"/>
              <a:ext cx="1008" cy="43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99" name="Rectangle 45"/>
            <p:cNvSpPr>
              <a:spLocks noChangeArrowheads="1"/>
            </p:cNvSpPr>
            <p:nvPr/>
          </p:nvSpPr>
          <p:spPr bwMode="auto">
            <a:xfrm>
              <a:off x="3609" y="3469"/>
              <a:ext cx="576" cy="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4 bytes</a:t>
              </a:r>
            </a:p>
          </p:txBody>
        </p:sp>
        <p:sp>
          <p:nvSpPr>
            <p:cNvPr id="66600" name="Line 46"/>
            <p:cNvSpPr>
              <a:spLocks noChangeShapeType="1"/>
            </p:cNvSpPr>
            <p:nvPr/>
          </p:nvSpPr>
          <p:spPr bwMode="auto">
            <a:xfrm>
              <a:off x="3369" y="3565"/>
              <a:ext cx="2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01" name="Line 47"/>
            <p:cNvSpPr>
              <a:spLocks noChangeShapeType="1"/>
            </p:cNvSpPr>
            <p:nvPr/>
          </p:nvSpPr>
          <p:spPr bwMode="auto">
            <a:xfrm flipH="1">
              <a:off x="4167" y="3565"/>
              <a:ext cx="2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02" name="Line 48"/>
            <p:cNvSpPr>
              <a:spLocks noChangeShapeType="1"/>
            </p:cNvSpPr>
            <p:nvPr/>
          </p:nvSpPr>
          <p:spPr bwMode="auto">
            <a:xfrm flipV="1">
              <a:off x="4080" y="2522"/>
              <a:ext cx="72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03" name="Line 49"/>
            <p:cNvSpPr>
              <a:spLocks noChangeShapeType="1"/>
            </p:cNvSpPr>
            <p:nvPr/>
          </p:nvSpPr>
          <p:spPr bwMode="auto">
            <a:xfrm flipV="1">
              <a:off x="4080" y="2612"/>
              <a:ext cx="81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04" name="Line 50"/>
            <p:cNvSpPr>
              <a:spLocks noChangeShapeType="1"/>
            </p:cNvSpPr>
            <p:nvPr/>
          </p:nvSpPr>
          <p:spPr bwMode="auto">
            <a:xfrm flipV="1">
              <a:off x="4080" y="2708"/>
              <a:ext cx="912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605" name="Group 51"/>
            <p:cNvGrpSpPr>
              <a:grpSpLocks/>
            </p:cNvGrpSpPr>
            <p:nvPr/>
          </p:nvGrpSpPr>
          <p:grpSpPr bwMode="auto">
            <a:xfrm>
              <a:off x="3668" y="2595"/>
              <a:ext cx="421" cy="881"/>
              <a:chOff x="3572" y="2057"/>
              <a:chExt cx="421" cy="881"/>
            </a:xfrm>
          </p:grpSpPr>
          <p:sp>
            <p:nvSpPr>
              <p:cNvPr id="66606" name="Rectangle 52"/>
              <p:cNvSpPr>
                <a:spLocks noChangeArrowheads="1"/>
              </p:cNvSpPr>
              <p:nvPr/>
            </p:nvSpPr>
            <p:spPr bwMode="auto">
              <a:xfrm>
                <a:off x="3572" y="2057"/>
                <a:ext cx="421" cy="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66607" name="Rectangle 53" descr="50%"/>
              <p:cNvSpPr>
                <a:spLocks noChangeArrowheads="1"/>
              </p:cNvSpPr>
              <p:nvPr/>
            </p:nvSpPr>
            <p:spPr bwMode="auto">
              <a:xfrm>
                <a:off x="3572" y="2304"/>
                <a:ext cx="421" cy="91"/>
              </a:xfrm>
              <a:prstGeom prst="rect">
                <a:avLst/>
              </a:prstGeom>
              <a:pattFill prst="pct50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66608" name="Rectangle 54" descr="50%"/>
              <p:cNvSpPr>
                <a:spLocks noChangeArrowheads="1"/>
              </p:cNvSpPr>
              <p:nvPr/>
            </p:nvSpPr>
            <p:spPr bwMode="auto">
              <a:xfrm>
                <a:off x="3572" y="2403"/>
                <a:ext cx="421" cy="90"/>
              </a:xfrm>
              <a:prstGeom prst="rect">
                <a:avLst/>
              </a:prstGeom>
              <a:pattFill prst="pct50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66609" name="Rectangle 55" descr="50%"/>
              <p:cNvSpPr>
                <a:spLocks noChangeArrowheads="1"/>
              </p:cNvSpPr>
              <p:nvPr/>
            </p:nvSpPr>
            <p:spPr bwMode="auto">
              <a:xfrm>
                <a:off x="3572" y="2600"/>
                <a:ext cx="421" cy="91"/>
              </a:xfrm>
              <a:prstGeom prst="rect">
                <a:avLst/>
              </a:prstGeom>
              <a:pattFill prst="pct50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</p:grpSp>
      </p:grpSp>
      <p:grpSp>
        <p:nvGrpSpPr>
          <p:cNvPr id="353336" name="Group 56"/>
          <p:cNvGrpSpPr>
            <a:grpSpLocks/>
          </p:cNvGrpSpPr>
          <p:nvPr/>
        </p:nvGrpSpPr>
        <p:grpSpPr bwMode="auto">
          <a:xfrm>
            <a:off x="5334000" y="990600"/>
            <a:ext cx="3643313" cy="952500"/>
            <a:chOff x="3465" y="672"/>
            <a:chExt cx="2103" cy="600"/>
          </a:xfrm>
        </p:grpSpPr>
        <p:grpSp>
          <p:nvGrpSpPr>
            <p:cNvPr id="66591" name="Group 57"/>
            <p:cNvGrpSpPr>
              <a:grpSpLocks/>
            </p:cNvGrpSpPr>
            <p:nvPr/>
          </p:nvGrpSpPr>
          <p:grpSpPr bwMode="auto">
            <a:xfrm>
              <a:off x="3465" y="921"/>
              <a:ext cx="2103" cy="351"/>
              <a:chOff x="3840" y="384"/>
              <a:chExt cx="1609" cy="238"/>
            </a:xfrm>
          </p:grpSpPr>
          <p:sp>
            <p:nvSpPr>
              <p:cNvPr id="66593" name="Rectangle 58"/>
              <p:cNvSpPr>
                <a:spLocks noChangeArrowheads="1"/>
              </p:cNvSpPr>
              <p:nvPr/>
            </p:nvSpPr>
            <p:spPr bwMode="auto">
              <a:xfrm>
                <a:off x="4464" y="384"/>
                <a:ext cx="985" cy="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400"/>
                  <a:t>Offset</a:t>
                </a:r>
              </a:p>
            </p:txBody>
          </p:sp>
          <p:sp>
            <p:nvSpPr>
              <p:cNvPr id="66594" name="Rectangle 59"/>
              <p:cNvSpPr>
                <a:spLocks noChangeArrowheads="1"/>
              </p:cNvSpPr>
              <p:nvPr/>
            </p:nvSpPr>
            <p:spPr bwMode="auto">
              <a:xfrm>
                <a:off x="3840" y="384"/>
                <a:ext cx="630" cy="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75000"/>
                  </a:lnSpc>
                  <a:spcBef>
                    <a:spcPct val="0"/>
                  </a:spcBef>
                  <a:buClrTx/>
                  <a:buSzPct val="100000"/>
                  <a:buFontTx/>
                  <a:buNone/>
                </a:pPr>
                <a:r>
                  <a:rPr lang="zh-CN" altLang="en-US" sz="2400"/>
                  <a:t>物理页号</a:t>
                </a:r>
              </a:p>
            </p:txBody>
          </p:sp>
        </p:grpSp>
        <p:sp>
          <p:nvSpPr>
            <p:cNvPr id="66592" name="Text Box 60"/>
            <p:cNvSpPr txBox="1">
              <a:spLocks noChangeArrowheads="1"/>
            </p:cNvSpPr>
            <p:nvPr/>
          </p:nvSpPr>
          <p:spPr bwMode="auto">
            <a:xfrm>
              <a:off x="4015" y="672"/>
              <a:ext cx="81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物理地址</a:t>
              </a:r>
            </a:p>
          </p:txBody>
        </p:sp>
      </p:grpSp>
      <p:grpSp>
        <p:nvGrpSpPr>
          <p:cNvPr id="353341" name="Group 61"/>
          <p:cNvGrpSpPr>
            <a:grpSpLocks/>
          </p:cNvGrpSpPr>
          <p:nvPr/>
        </p:nvGrpSpPr>
        <p:grpSpPr bwMode="auto">
          <a:xfrm>
            <a:off x="4800600" y="990600"/>
            <a:ext cx="3124200" cy="914400"/>
            <a:chOff x="3024" y="672"/>
            <a:chExt cx="1968" cy="576"/>
          </a:xfrm>
        </p:grpSpPr>
        <p:sp>
          <p:nvSpPr>
            <p:cNvPr id="66588" name="Line 62"/>
            <p:cNvSpPr>
              <a:spLocks noChangeShapeType="1"/>
            </p:cNvSpPr>
            <p:nvPr/>
          </p:nvSpPr>
          <p:spPr bwMode="auto">
            <a:xfrm flipV="1">
              <a:off x="3024" y="672"/>
              <a:ext cx="0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9" name="Line 63"/>
            <p:cNvSpPr>
              <a:spLocks noChangeShapeType="1"/>
            </p:cNvSpPr>
            <p:nvPr/>
          </p:nvSpPr>
          <p:spPr bwMode="auto">
            <a:xfrm>
              <a:off x="3024" y="672"/>
              <a:ext cx="19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0" name="Line 64"/>
            <p:cNvSpPr>
              <a:spLocks noChangeShapeType="1"/>
            </p:cNvSpPr>
            <p:nvPr/>
          </p:nvSpPr>
          <p:spPr bwMode="auto">
            <a:xfrm>
              <a:off x="4992" y="672"/>
              <a:ext cx="0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3345" name="Group 65"/>
          <p:cNvGrpSpPr>
            <a:grpSpLocks/>
          </p:cNvGrpSpPr>
          <p:nvPr/>
        </p:nvGrpSpPr>
        <p:grpSpPr bwMode="auto">
          <a:xfrm>
            <a:off x="8170863" y="2349500"/>
            <a:ext cx="668337" cy="1398588"/>
            <a:chOff x="5147" y="1528"/>
            <a:chExt cx="421" cy="881"/>
          </a:xfrm>
        </p:grpSpPr>
        <p:sp>
          <p:nvSpPr>
            <p:cNvPr id="66586" name="Rectangle 66"/>
            <p:cNvSpPr>
              <a:spLocks noChangeArrowheads="1"/>
            </p:cNvSpPr>
            <p:nvPr/>
          </p:nvSpPr>
          <p:spPr bwMode="auto">
            <a:xfrm>
              <a:off x="5147" y="1528"/>
              <a:ext cx="421" cy="88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6587" name="Rectangle 67"/>
            <p:cNvSpPr>
              <a:spLocks noChangeArrowheads="1"/>
            </p:cNvSpPr>
            <p:nvPr/>
          </p:nvSpPr>
          <p:spPr bwMode="auto">
            <a:xfrm>
              <a:off x="5209" y="1863"/>
              <a:ext cx="304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/>
                <a:t>4KB</a:t>
              </a:r>
            </a:p>
          </p:txBody>
        </p:sp>
      </p:grpSp>
      <p:sp>
        <p:nvSpPr>
          <p:cNvPr id="353348" name="AutoShape 68"/>
          <p:cNvSpPr>
            <a:spLocks noChangeArrowheads="1"/>
          </p:cNvSpPr>
          <p:nvPr/>
        </p:nvSpPr>
        <p:spPr bwMode="auto">
          <a:xfrm rot="10800000">
            <a:off x="1295400" y="3886200"/>
            <a:ext cx="1981200" cy="914400"/>
          </a:xfrm>
          <a:prstGeom prst="wedgeRoundRectCallout">
            <a:avLst>
              <a:gd name="adj1" fmla="val -64106"/>
              <a:gd name="adj2" fmla="val 5381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/>
              <a:t>页目录驻留内存</a:t>
            </a:r>
            <a:r>
              <a:rPr lang="en-US" altLang="zh-CN" sz="2400" dirty="0"/>
              <a:t>(</a:t>
            </a:r>
            <a:r>
              <a:rPr lang="en-US" altLang="zh-CN" sz="2400" dirty="0" err="1"/>
              <a:t>4K</a:t>
            </a:r>
            <a:r>
              <a:rPr lang="en-US" altLang="zh-CN" sz="2400" dirty="0"/>
              <a:t>)</a:t>
            </a:r>
          </a:p>
        </p:txBody>
      </p:sp>
      <p:grpSp>
        <p:nvGrpSpPr>
          <p:cNvPr id="353349" name="Group 69"/>
          <p:cNvGrpSpPr>
            <a:grpSpLocks/>
          </p:cNvGrpSpPr>
          <p:nvPr/>
        </p:nvGrpSpPr>
        <p:grpSpPr bwMode="auto">
          <a:xfrm>
            <a:off x="-76200" y="5562600"/>
            <a:ext cx="7399338" cy="609600"/>
            <a:chOff x="475" y="3696"/>
            <a:chExt cx="4661" cy="384"/>
          </a:xfrm>
        </p:grpSpPr>
        <p:sp>
          <p:nvSpPr>
            <p:cNvPr id="66584" name="Rectangle 70"/>
            <p:cNvSpPr>
              <a:spLocks noChangeArrowheads="1"/>
            </p:cNvSpPr>
            <p:nvPr/>
          </p:nvSpPr>
          <p:spPr bwMode="auto">
            <a:xfrm>
              <a:off x="475" y="3696"/>
              <a:ext cx="466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程序构成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: 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4M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代码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+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4M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数据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+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4M</a:t>
              </a:r>
              <a:r>
                <a:rPr lang="zh-CN" altLang="en-US" sz="24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栈。</a:t>
              </a:r>
              <a:r>
                <a:rPr lang="en-US" altLang="zh-CN" sz="2400" dirty="0" err="1" smtClean="0">
                  <a:solidFill>
                    <a:srgbClr val="FF0000"/>
                  </a:solidFill>
                  <a:sym typeface="Symbol" panose="05050102010706020507" pitchFamily="18" charset="2"/>
                </a:rPr>
                <a:t>4K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+</a:t>
              </a:r>
              <a:r>
                <a:rPr lang="en-US" altLang="zh-CN" sz="2400" dirty="0" err="1" smtClean="0">
                  <a:solidFill>
                    <a:srgbClr val="FF0000"/>
                  </a:solidFill>
                  <a:sym typeface="Symbol" panose="05050102010706020507" pitchFamily="18" charset="2"/>
                </a:rPr>
                <a:t>12K</a:t>
              </a:r>
              <a:endParaRPr lang="zh-CN" altLang="en-US" sz="2400" dirty="0">
                <a:solidFill>
                  <a:srgbClr val="FF0000"/>
                </a:solidFill>
                <a:sym typeface="Symbol" panose="05050102010706020507" pitchFamily="18" charset="2"/>
              </a:endParaRPr>
            </a:p>
          </p:txBody>
        </p:sp>
        <p:pic>
          <p:nvPicPr>
            <p:cNvPr id="66585" name="Picture 71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" y="3857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3352" name="Group 72"/>
          <p:cNvGrpSpPr>
            <a:grpSpLocks/>
          </p:cNvGrpSpPr>
          <p:nvPr/>
        </p:nvGrpSpPr>
        <p:grpSpPr bwMode="auto">
          <a:xfrm>
            <a:off x="2438400" y="4447099"/>
            <a:ext cx="2076195" cy="1173586"/>
            <a:chOff x="2064" y="2926"/>
            <a:chExt cx="915" cy="775"/>
          </a:xfrm>
        </p:grpSpPr>
        <p:sp>
          <p:nvSpPr>
            <p:cNvPr id="66581" name="Line 73"/>
            <p:cNvSpPr>
              <a:spLocks noChangeShapeType="1"/>
            </p:cNvSpPr>
            <p:nvPr/>
          </p:nvSpPr>
          <p:spPr bwMode="auto">
            <a:xfrm flipV="1">
              <a:off x="2064" y="3116"/>
              <a:ext cx="552" cy="5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2" name="Line 74"/>
            <p:cNvSpPr>
              <a:spLocks noChangeShapeType="1"/>
            </p:cNvSpPr>
            <p:nvPr/>
          </p:nvSpPr>
          <p:spPr bwMode="auto">
            <a:xfrm flipV="1">
              <a:off x="2583" y="3031"/>
              <a:ext cx="46" cy="67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3" name="Line 75"/>
            <p:cNvSpPr>
              <a:spLocks noChangeShapeType="1"/>
            </p:cNvSpPr>
            <p:nvPr/>
          </p:nvSpPr>
          <p:spPr bwMode="auto">
            <a:xfrm flipH="1" flipV="1">
              <a:off x="2761" y="2926"/>
              <a:ext cx="218" cy="7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3356" name="AutoShape 76"/>
          <p:cNvSpPr>
            <a:spLocks noChangeArrowheads="1"/>
          </p:cNvSpPr>
          <p:nvPr/>
        </p:nvSpPr>
        <p:spPr bwMode="auto">
          <a:xfrm rot="10800000">
            <a:off x="6553200" y="5638800"/>
            <a:ext cx="1981200" cy="914400"/>
          </a:xfrm>
          <a:prstGeom prst="wedgeRoundRectCallout">
            <a:avLst>
              <a:gd name="adj1" fmla="val 57769"/>
              <a:gd name="adj2" fmla="val 7881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个页表驻留内存</a:t>
            </a:r>
            <a:r>
              <a:rPr lang="en-US" altLang="zh-CN" sz="2400" dirty="0"/>
              <a:t>(</a:t>
            </a:r>
            <a:r>
              <a:rPr lang="en-US" altLang="zh-CN" sz="2400" dirty="0" err="1"/>
              <a:t>12K</a:t>
            </a:r>
            <a:r>
              <a:rPr lang="en-US" altLang="zh-CN" sz="2400" dirty="0"/>
              <a:t>)</a:t>
            </a:r>
          </a:p>
        </p:txBody>
      </p:sp>
      <p:sp>
        <p:nvSpPr>
          <p:cNvPr id="79" name="矩形 78"/>
          <p:cNvSpPr/>
          <p:nvPr/>
        </p:nvSpPr>
        <p:spPr>
          <a:xfrm>
            <a:off x="3680593" y="4639167"/>
            <a:ext cx="3802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sym typeface="Symbol" panose="05050102010706020507" pitchFamily="18" charset="2"/>
              </a:rPr>
              <a:t>4M</a:t>
            </a:r>
            <a:endParaRPr lang="zh-CN" altLang="en-US" sz="1100" dirty="0"/>
          </a:p>
        </p:txBody>
      </p:sp>
      <p:sp>
        <p:nvSpPr>
          <p:cNvPr id="80" name="矩形 79"/>
          <p:cNvSpPr/>
          <p:nvPr/>
        </p:nvSpPr>
        <p:spPr>
          <a:xfrm>
            <a:off x="3680593" y="4462954"/>
            <a:ext cx="3802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 smtClean="0">
                <a:sym typeface="Symbol" panose="05050102010706020507" pitchFamily="18" charset="2"/>
              </a:rPr>
              <a:t>8M</a:t>
            </a:r>
            <a:endParaRPr lang="zh-CN" altLang="en-US" sz="1100" dirty="0"/>
          </a:p>
        </p:txBody>
      </p:sp>
      <p:sp>
        <p:nvSpPr>
          <p:cNvPr id="82" name="矩形 81"/>
          <p:cNvSpPr/>
          <p:nvPr/>
        </p:nvSpPr>
        <p:spPr>
          <a:xfrm>
            <a:off x="5967002" y="5234316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 smtClean="0">
                <a:sym typeface="Symbol" panose="05050102010706020507" pitchFamily="18" charset="2"/>
              </a:rPr>
              <a:t>4k</a:t>
            </a:r>
            <a:endParaRPr lang="zh-CN" altLang="en-US" sz="1100" dirty="0"/>
          </a:p>
        </p:txBody>
      </p:sp>
      <p:sp>
        <p:nvSpPr>
          <p:cNvPr id="3" name="矩形 2"/>
          <p:cNvSpPr/>
          <p:nvPr/>
        </p:nvSpPr>
        <p:spPr>
          <a:xfrm>
            <a:off x="1331409" y="6152991"/>
            <a:ext cx="48750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页目录项和页表里存储的内容？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-117349" y="5070186"/>
            <a:ext cx="4357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逻辑地址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4M+4K+0x1</a:t>
            </a:r>
            <a:r>
              <a:rPr lang="en-US" altLang="zh-CN" sz="1600" dirty="0" smtClean="0"/>
              <a:t>=2</a:t>
            </a:r>
            <a:r>
              <a:rPr lang="en-US" altLang="zh-CN" sz="1600" baseline="30000" dirty="0" smtClean="0"/>
              <a:t>22</a:t>
            </a:r>
            <a:r>
              <a:rPr lang="en-US" altLang="zh-CN" sz="1600" dirty="0" smtClean="0"/>
              <a:t>+2</a:t>
            </a:r>
            <a:r>
              <a:rPr lang="en-US" altLang="zh-CN" sz="1600" baseline="30000" dirty="0" smtClean="0"/>
              <a:t>12</a:t>
            </a:r>
            <a:r>
              <a:rPr lang="en-US" altLang="zh-CN" sz="1600" dirty="0" smtClean="0"/>
              <a:t>+2</a:t>
            </a:r>
            <a:r>
              <a:rPr lang="en-US" altLang="zh-CN" sz="1600" baseline="30000" dirty="0" smtClean="0"/>
              <a:t>0</a:t>
            </a:r>
          </a:p>
          <a:p>
            <a:r>
              <a:rPr lang="zh-CN" altLang="en-US" sz="1600" dirty="0"/>
              <a:t>逻辑</a:t>
            </a:r>
            <a:r>
              <a:rPr lang="zh-CN" altLang="en-US" sz="1600" dirty="0" smtClean="0"/>
              <a:t>地址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8M+8K+0x1</a:t>
            </a:r>
            <a:r>
              <a:rPr lang="en-US" altLang="zh-CN" sz="1600" dirty="0" smtClean="0"/>
              <a:t>=2</a:t>
            </a:r>
            <a:r>
              <a:rPr lang="en-US" altLang="zh-CN" sz="1600" baseline="30000" dirty="0" smtClean="0"/>
              <a:t>23</a:t>
            </a:r>
            <a:r>
              <a:rPr lang="en-US" altLang="zh-CN" sz="1600" dirty="0" smtClean="0"/>
              <a:t>+2</a:t>
            </a:r>
            <a:r>
              <a:rPr lang="en-US" altLang="zh-CN" sz="1600" baseline="30000" dirty="0" smtClean="0"/>
              <a:t>13</a:t>
            </a:r>
            <a:r>
              <a:rPr lang="en-US" altLang="zh-CN" sz="1600" dirty="0" smtClean="0"/>
              <a:t>+2</a:t>
            </a:r>
            <a:r>
              <a:rPr lang="en-US" altLang="zh-CN" sz="1600" baseline="30000" dirty="0" smtClean="0"/>
              <a:t>0</a:t>
            </a:r>
            <a:endParaRPr lang="en-US" altLang="zh-CN" sz="1600" dirty="0">
              <a:solidFill>
                <a:srgbClr val="33CC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3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5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5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3" grpId="0" animBg="1"/>
      <p:bldP spid="353305" grpId="0" animBg="1"/>
      <p:bldP spid="353311" grpId="0" animBg="1"/>
      <p:bldP spid="353318" grpId="0" animBg="1"/>
      <p:bldP spid="353319" grpId="0" animBg="1"/>
      <p:bldP spid="353348" grpId="0" animBg="1"/>
      <p:bldP spid="353356" grpId="0" animBg="1"/>
      <p:bldP spid="3" grpId="0"/>
      <p:bldP spid="8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多级页表使得地址翻译效率更低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54307" name="Group 3"/>
          <p:cNvGrpSpPr>
            <a:grpSpLocks/>
          </p:cNvGrpSpPr>
          <p:nvPr/>
        </p:nvGrpSpPr>
        <p:grpSpPr bwMode="auto">
          <a:xfrm>
            <a:off x="914400" y="1758950"/>
            <a:ext cx="7399338" cy="603250"/>
            <a:chOff x="571" y="1156"/>
            <a:chExt cx="4661" cy="380"/>
          </a:xfrm>
        </p:grpSpPr>
        <p:sp>
          <p:nvSpPr>
            <p:cNvPr id="67911" name="Rectangle 4"/>
            <p:cNvSpPr>
              <a:spLocks noChangeArrowheads="1"/>
            </p:cNvSpPr>
            <p:nvPr/>
          </p:nvSpPr>
          <p:spPr bwMode="auto">
            <a:xfrm>
              <a:off x="571" y="1156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2</a:t>
              </a:r>
              <a:r>
                <a:rPr lang="zh-CN" altLang="en-US" sz="2400"/>
                <a:t>级页表访存</a:t>
              </a:r>
              <a:r>
                <a:rPr lang="en-US" altLang="zh-CN" sz="2400"/>
                <a:t>3</a:t>
              </a:r>
              <a:r>
                <a:rPr lang="zh-CN" altLang="en-US" sz="2400"/>
                <a:t>次，</a:t>
              </a:r>
              <a:r>
                <a:rPr lang="zh-CN" altLang="en-US" sz="2400">
                  <a:solidFill>
                    <a:srgbClr val="FF0000"/>
                  </a:solidFill>
                </a:rPr>
                <a:t>速度下降到</a:t>
              </a:r>
              <a:r>
                <a:rPr lang="en-US" altLang="zh-CN" sz="2400">
                  <a:solidFill>
                    <a:srgbClr val="FF0000"/>
                  </a:solidFill>
                </a:rPr>
                <a:t>33%</a:t>
              </a:r>
            </a:p>
          </p:txBody>
        </p:sp>
        <p:pic>
          <p:nvPicPr>
            <p:cNvPr id="67912" name="Picture 5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30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4310" name="Group 6"/>
          <p:cNvGrpSpPr>
            <a:grpSpLocks/>
          </p:cNvGrpSpPr>
          <p:nvPr/>
        </p:nvGrpSpPr>
        <p:grpSpPr bwMode="auto">
          <a:xfrm>
            <a:off x="914400" y="2362200"/>
            <a:ext cx="7399338" cy="603250"/>
            <a:chOff x="576" y="1824"/>
            <a:chExt cx="4661" cy="380"/>
          </a:xfrm>
        </p:grpSpPr>
        <p:sp>
          <p:nvSpPr>
            <p:cNvPr id="67909" name="Rectangle 7"/>
            <p:cNvSpPr>
              <a:spLocks noChangeArrowheads="1"/>
            </p:cNvSpPr>
            <p:nvPr/>
          </p:nvSpPr>
          <p:spPr bwMode="auto">
            <a:xfrm>
              <a:off x="576" y="1824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/>
                <a:t>3</a:t>
              </a:r>
              <a:r>
                <a:rPr lang="zh-CN" altLang="en-US" sz="2400" dirty="0"/>
                <a:t>级页表访存</a:t>
              </a:r>
              <a:r>
                <a:rPr lang="en-US" altLang="zh-CN" sz="2400" dirty="0"/>
                <a:t>4</a:t>
              </a:r>
              <a:r>
                <a:rPr lang="zh-CN" altLang="en-US" sz="2400" dirty="0"/>
                <a:t>次，</a:t>
              </a:r>
              <a:r>
                <a:rPr lang="zh-CN" altLang="en-US" sz="2400" dirty="0">
                  <a:solidFill>
                    <a:srgbClr val="FF0000"/>
                  </a:solidFill>
                </a:rPr>
                <a:t>速度下降到</a:t>
              </a:r>
              <a:r>
                <a:rPr lang="en-US" altLang="zh-CN" sz="2400" dirty="0">
                  <a:solidFill>
                    <a:srgbClr val="FF0000"/>
                  </a:solidFill>
                </a:rPr>
                <a:t>25%</a:t>
              </a:r>
            </a:p>
          </p:txBody>
        </p:sp>
        <p:pic>
          <p:nvPicPr>
            <p:cNvPr id="67910" name="Picture 8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97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4313" name="AutoShape 9"/>
          <p:cNvSpPr>
            <a:spLocks noChangeArrowheads="1"/>
          </p:cNvSpPr>
          <p:nvPr/>
        </p:nvSpPr>
        <p:spPr bwMode="auto">
          <a:xfrm rot="10800000">
            <a:off x="6629400" y="1905000"/>
            <a:ext cx="2209800" cy="990600"/>
          </a:xfrm>
          <a:prstGeom prst="wedgeRoundRectCallout">
            <a:avLst>
              <a:gd name="adj1" fmla="val 65685"/>
              <a:gd name="adj2" fmla="val -3333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需要注意的事实</a:t>
            </a:r>
            <a:r>
              <a:rPr lang="en-US" altLang="zh-CN" sz="2000"/>
              <a:t>: </a:t>
            </a:r>
            <a:r>
              <a:rPr lang="zh-CN" altLang="en-US" sz="2000"/>
              <a:t>内存相比</a:t>
            </a:r>
            <a:r>
              <a:rPr lang="en-US" altLang="zh-CN" sz="2000"/>
              <a:t>CPU</a:t>
            </a:r>
            <a:r>
              <a:rPr lang="zh-CN" altLang="en-US" sz="2000"/>
              <a:t>本来就很慢</a:t>
            </a:r>
            <a:r>
              <a:rPr lang="en-US" altLang="zh-CN" sz="2000"/>
              <a:t>!</a:t>
            </a:r>
          </a:p>
        </p:txBody>
      </p:sp>
      <p:grpSp>
        <p:nvGrpSpPr>
          <p:cNvPr id="354314" name="Group 10"/>
          <p:cNvGrpSpPr>
            <a:grpSpLocks/>
          </p:cNvGrpSpPr>
          <p:nvPr/>
        </p:nvGrpSpPr>
        <p:grpSpPr bwMode="auto">
          <a:xfrm>
            <a:off x="914400" y="2971800"/>
            <a:ext cx="7466013" cy="3586163"/>
            <a:chOff x="576" y="1975"/>
            <a:chExt cx="4703" cy="2259"/>
          </a:xfrm>
        </p:grpSpPr>
        <p:sp>
          <p:nvSpPr>
            <p:cNvPr id="67597" name="Rectangle 11"/>
            <p:cNvSpPr>
              <a:spLocks noChangeArrowheads="1"/>
            </p:cNvSpPr>
            <p:nvPr/>
          </p:nvSpPr>
          <p:spPr bwMode="auto">
            <a:xfrm>
              <a:off x="4272" y="3582"/>
              <a:ext cx="1007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Courier New" panose="02070309020205020404" pitchFamily="49" charset="0"/>
                </a:rPr>
                <a:t>DRAM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Courier New" panose="02070309020205020404" pitchFamily="49" charset="0"/>
                </a:rPr>
                <a:t>9%/year</a:t>
              </a:r>
            </a:p>
          </p:txBody>
        </p:sp>
        <p:grpSp>
          <p:nvGrpSpPr>
            <p:cNvPr id="67598" name="Group 12"/>
            <p:cNvGrpSpPr>
              <a:grpSpLocks/>
            </p:cNvGrpSpPr>
            <p:nvPr/>
          </p:nvGrpSpPr>
          <p:grpSpPr bwMode="auto">
            <a:xfrm>
              <a:off x="576" y="1975"/>
              <a:ext cx="4598" cy="2259"/>
              <a:chOff x="485" y="2016"/>
              <a:chExt cx="4598" cy="2259"/>
            </a:xfrm>
          </p:grpSpPr>
          <p:sp>
            <p:nvSpPr>
              <p:cNvPr id="67599" name="Rectangle 13"/>
              <p:cNvSpPr>
                <a:spLocks noChangeArrowheads="1"/>
              </p:cNvSpPr>
              <p:nvPr/>
            </p:nvSpPr>
            <p:spPr bwMode="auto">
              <a:xfrm rot="-5400000">
                <a:off x="700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1980</a:t>
                </a:r>
              </a:p>
            </p:txBody>
          </p:sp>
          <p:sp>
            <p:nvSpPr>
              <p:cNvPr id="67600" name="Rectangle 14"/>
              <p:cNvSpPr>
                <a:spLocks noChangeArrowheads="1"/>
              </p:cNvSpPr>
              <p:nvPr/>
            </p:nvSpPr>
            <p:spPr bwMode="auto">
              <a:xfrm rot="-5400000">
                <a:off x="860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1981</a:t>
                </a:r>
              </a:p>
            </p:txBody>
          </p:sp>
          <p:sp>
            <p:nvSpPr>
              <p:cNvPr id="67601" name="Rectangle 15"/>
              <p:cNvSpPr>
                <a:spLocks noChangeArrowheads="1"/>
              </p:cNvSpPr>
              <p:nvPr/>
            </p:nvSpPr>
            <p:spPr bwMode="auto">
              <a:xfrm rot="-5400000">
                <a:off x="1181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1983</a:t>
                </a:r>
              </a:p>
            </p:txBody>
          </p:sp>
          <p:sp>
            <p:nvSpPr>
              <p:cNvPr id="67602" name="Rectangle 16"/>
              <p:cNvSpPr>
                <a:spLocks noChangeArrowheads="1"/>
              </p:cNvSpPr>
              <p:nvPr/>
            </p:nvSpPr>
            <p:spPr bwMode="auto">
              <a:xfrm rot="-5400000">
                <a:off x="1342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1984</a:t>
                </a:r>
              </a:p>
            </p:txBody>
          </p:sp>
          <p:sp>
            <p:nvSpPr>
              <p:cNvPr id="67603" name="Rectangle 17"/>
              <p:cNvSpPr>
                <a:spLocks noChangeArrowheads="1"/>
              </p:cNvSpPr>
              <p:nvPr/>
            </p:nvSpPr>
            <p:spPr bwMode="auto">
              <a:xfrm rot="-5400000">
                <a:off x="1502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1985</a:t>
                </a:r>
              </a:p>
            </p:txBody>
          </p:sp>
          <p:sp>
            <p:nvSpPr>
              <p:cNvPr id="67604" name="Rectangle 18"/>
              <p:cNvSpPr>
                <a:spLocks noChangeArrowheads="1"/>
              </p:cNvSpPr>
              <p:nvPr/>
            </p:nvSpPr>
            <p:spPr bwMode="auto">
              <a:xfrm rot="-5400000">
                <a:off x="1670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1986</a:t>
                </a:r>
              </a:p>
            </p:txBody>
          </p:sp>
          <p:sp>
            <p:nvSpPr>
              <p:cNvPr id="67605" name="Rectangle 19"/>
              <p:cNvSpPr>
                <a:spLocks noChangeArrowheads="1"/>
              </p:cNvSpPr>
              <p:nvPr/>
            </p:nvSpPr>
            <p:spPr bwMode="auto">
              <a:xfrm rot="-5400000">
                <a:off x="1830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1987</a:t>
                </a:r>
              </a:p>
            </p:txBody>
          </p:sp>
          <p:sp>
            <p:nvSpPr>
              <p:cNvPr id="67606" name="Rectangle 20"/>
              <p:cNvSpPr>
                <a:spLocks noChangeArrowheads="1"/>
              </p:cNvSpPr>
              <p:nvPr/>
            </p:nvSpPr>
            <p:spPr bwMode="auto">
              <a:xfrm rot="-5400000">
                <a:off x="1991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1988</a:t>
                </a:r>
              </a:p>
            </p:txBody>
          </p:sp>
          <p:sp>
            <p:nvSpPr>
              <p:cNvPr id="67607" name="Rectangle 21"/>
              <p:cNvSpPr>
                <a:spLocks noChangeArrowheads="1"/>
              </p:cNvSpPr>
              <p:nvPr/>
            </p:nvSpPr>
            <p:spPr bwMode="auto">
              <a:xfrm rot="-5400000">
                <a:off x="2152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1989</a:t>
                </a:r>
              </a:p>
            </p:txBody>
          </p:sp>
          <p:sp>
            <p:nvSpPr>
              <p:cNvPr id="67608" name="Rectangle 22"/>
              <p:cNvSpPr>
                <a:spLocks noChangeArrowheads="1"/>
              </p:cNvSpPr>
              <p:nvPr/>
            </p:nvSpPr>
            <p:spPr bwMode="auto">
              <a:xfrm rot="-5400000">
                <a:off x="2314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1990</a:t>
                </a:r>
              </a:p>
            </p:txBody>
          </p:sp>
          <p:sp>
            <p:nvSpPr>
              <p:cNvPr id="67609" name="Rectangle 23"/>
              <p:cNvSpPr>
                <a:spLocks noChangeArrowheads="1"/>
              </p:cNvSpPr>
              <p:nvPr/>
            </p:nvSpPr>
            <p:spPr bwMode="auto">
              <a:xfrm rot="-5400000">
                <a:off x="2474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1991</a:t>
                </a:r>
              </a:p>
            </p:txBody>
          </p:sp>
          <p:sp>
            <p:nvSpPr>
              <p:cNvPr id="67610" name="Rectangle 24"/>
              <p:cNvSpPr>
                <a:spLocks noChangeArrowheads="1"/>
              </p:cNvSpPr>
              <p:nvPr/>
            </p:nvSpPr>
            <p:spPr bwMode="auto">
              <a:xfrm rot="-5400000">
                <a:off x="2642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1992</a:t>
                </a:r>
              </a:p>
            </p:txBody>
          </p:sp>
          <p:sp>
            <p:nvSpPr>
              <p:cNvPr id="67611" name="Rectangle 25"/>
              <p:cNvSpPr>
                <a:spLocks noChangeArrowheads="1"/>
              </p:cNvSpPr>
              <p:nvPr/>
            </p:nvSpPr>
            <p:spPr bwMode="auto">
              <a:xfrm rot="-5400000">
                <a:off x="2803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1993</a:t>
                </a:r>
              </a:p>
            </p:txBody>
          </p:sp>
          <p:sp>
            <p:nvSpPr>
              <p:cNvPr id="67612" name="Rectangle 26"/>
              <p:cNvSpPr>
                <a:spLocks noChangeArrowheads="1"/>
              </p:cNvSpPr>
              <p:nvPr/>
            </p:nvSpPr>
            <p:spPr bwMode="auto">
              <a:xfrm rot="-5400000">
                <a:off x="2963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1994</a:t>
                </a:r>
              </a:p>
            </p:txBody>
          </p:sp>
          <p:sp>
            <p:nvSpPr>
              <p:cNvPr id="67613" name="Rectangle 27"/>
              <p:cNvSpPr>
                <a:spLocks noChangeArrowheads="1"/>
              </p:cNvSpPr>
              <p:nvPr/>
            </p:nvSpPr>
            <p:spPr bwMode="auto">
              <a:xfrm rot="-5400000">
                <a:off x="3124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1995</a:t>
                </a:r>
              </a:p>
            </p:txBody>
          </p:sp>
          <p:sp>
            <p:nvSpPr>
              <p:cNvPr id="67614" name="Rectangle 28"/>
              <p:cNvSpPr>
                <a:spLocks noChangeArrowheads="1"/>
              </p:cNvSpPr>
              <p:nvPr/>
            </p:nvSpPr>
            <p:spPr bwMode="auto">
              <a:xfrm rot="-5400000">
                <a:off x="3284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1996</a:t>
                </a:r>
              </a:p>
            </p:txBody>
          </p:sp>
          <p:sp>
            <p:nvSpPr>
              <p:cNvPr id="67615" name="Rectangle 29"/>
              <p:cNvSpPr>
                <a:spLocks noChangeArrowheads="1"/>
              </p:cNvSpPr>
              <p:nvPr/>
            </p:nvSpPr>
            <p:spPr bwMode="auto">
              <a:xfrm rot="-5400000">
                <a:off x="3444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1997</a:t>
                </a:r>
              </a:p>
            </p:txBody>
          </p:sp>
          <p:sp>
            <p:nvSpPr>
              <p:cNvPr id="67616" name="Rectangle 30"/>
              <p:cNvSpPr>
                <a:spLocks noChangeArrowheads="1"/>
              </p:cNvSpPr>
              <p:nvPr/>
            </p:nvSpPr>
            <p:spPr bwMode="auto">
              <a:xfrm rot="-5400000">
                <a:off x="3605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1998</a:t>
                </a:r>
              </a:p>
            </p:txBody>
          </p:sp>
          <p:sp>
            <p:nvSpPr>
              <p:cNvPr id="67617" name="Rectangle 31"/>
              <p:cNvSpPr>
                <a:spLocks noChangeArrowheads="1"/>
              </p:cNvSpPr>
              <p:nvPr/>
            </p:nvSpPr>
            <p:spPr bwMode="auto">
              <a:xfrm rot="-5400000">
                <a:off x="3773" y="3935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1999</a:t>
                </a:r>
              </a:p>
            </p:txBody>
          </p:sp>
          <p:sp>
            <p:nvSpPr>
              <p:cNvPr id="67618" name="Rectangle 32"/>
              <p:cNvSpPr>
                <a:spLocks noChangeArrowheads="1"/>
              </p:cNvSpPr>
              <p:nvPr/>
            </p:nvSpPr>
            <p:spPr bwMode="auto">
              <a:xfrm rot="-5400000">
                <a:off x="3933" y="3935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2000</a:t>
                </a:r>
              </a:p>
            </p:txBody>
          </p:sp>
          <p:sp>
            <p:nvSpPr>
              <p:cNvPr id="67619" name="Rectangle 33"/>
              <p:cNvSpPr>
                <a:spLocks noChangeArrowheads="1"/>
              </p:cNvSpPr>
              <p:nvPr/>
            </p:nvSpPr>
            <p:spPr bwMode="auto">
              <a:xfrm rot="-5400000">
                <a:off x="1044" y="3937"/>
                <a:ext cx="46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1982</a:t>
                </a:r>
              </a:p>
            </p:txBody>
          </p:sp>
          <p:grpSp>
            <p:nvGrpSpPr>
              <p:cNvPr id="67620" name="Group 34"/>
              <p:cNvGrpSpPr>
                <a:grpSpLocks/>
              </p:cNvGrpSpPr>
              <p:nvPr/>
            </p:nvGrpSpPr>
            <p:grpSpPr bwMode="auto">
              <a:xfrm>
                <a:off x="485" y="2016"/>
                <a:ext cx="4598" cy="1988"/>
                <a:chOff x="480" y="2058"/>
                <a:chExt cx="4598" cy="1988"/>
              </a:xfrm>
            </p:grpSpPr>
            <p:sp>
              <p:nvSpPr>
                <p:cNvPr id="67621" name="Line 35"/>
                <p:cNvSpPr>
                  <a:spLocks noChangeShapeType="1"/>
                </p:cNvSpPr>
                <p:nvPr/>
              </p:nvSpPr>
              <p:spPr bwMode="auto">
                <a:xfrm>
                  <a:off x="1045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22" name="Line 36"/>
                <p:cNvSpPr>
                  <a:spLocks noChangeShapeType="1"/>
                </p:cNvSpPr>
                <p:nvPr/>
              </p:nvSpPr>
              <p:spPr bwMode="auto">
                <a:xfrm>
                  <a:off x="1091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23" name="Line 37"/>
                <p:cNvSpPr>
                  <a:spLocks noChangeShapeType="1"/>
                </p:cNvSpPr>
                <p:nvPr/>
              </p:nvSpPr>
              <p:spPr bwMode="auto">
                <a:xfrm>
                  <a:off x="1137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24" name="Line 38"/>
                <p:cNvSpPr>
                  <a:spLocks noChangeShapeType="1"/>
                </p:cNvSpPr>
                <p:nvPr/>
              </p:nvSpPr>
              <p:spPr bwMode="auto">
                <a:xfrm>
                  <a:off x="1183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25" name="Line 39"/>
                <p:cNvSpPr>
                  <a:spLocks noChangeShapeType="1"/>
                </p:cNvSpPr>
                <p:nvPr/>
              </p:nvSpPr>
              <p:spPr bwMode="auto">
                <a:xfrm>
                  <a:off x="1229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26" name="Line 40"/>
                <p:cNvSpPr>
                  <a:spLocks noChangeShapeType="1"/>
                </p:cNvSpPr>
                <p:nvPr/>
              </p:nvSpPr>
              <p:spPr bwMode="auto">
                <a:xfrm>
                  <a:off x="1275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27" name="Line 41"/>
                <p:cNvSpPr>
                  <a:spLocks noChangeShapeType="1"/>
                </p:cNvSpPr>
                <p:nvPr/>
              </p:nvSpPr>
              <p:spPr bwMode="auto">
                <a:xfrm>
                  <a:off x="1320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28" name="Line 42"/>
                <p:cNvSpPr>
                  <a:spLocks noChangeShapeType="1"/>
                </p:cNvSpPr>
                <p:nvPr/>
              </p:nvSpPr>
              <p:spPr bwMode="auto">
                <a:xfrm>
                  <a:off x="1366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29" name="Line 43"/>
                <p:cNvSpPr>
                  <a:spLocks noChangeShapeType="1"/>
                </p:cNvSpPr>
                <p:nvPr/>
              </p:nvSpPr>
              <p:spPr bwMode="auto">
                <a:xfrm>
                  <a:off x="1412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0" name="Line 44"/>
                <p:cNvSpPr>
                  <a:spLocks noChangeShapeType="1"/>
                </p:cNvSpPr>
                <p:nvPr/>
              </p:nvSpPr>
              <p:spPr bwMode="auto">
                <a:xfrm>
                  <a:off x="1458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1" name="Line 45"/>
                <p:cNvSpPr>
                  <a:spLocks noChangeShapeType="1"/>
                </p:cNvSpPr>
                <p:nvPr/>
              </p:nvSpPr>
              <p:spPr bwMode="auto">
                <a:xfrm>
                  <a:off x="1504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2" name="Line 46"/>
                <p:cNvSpPr>
                  <a:spLocks noChangeShapeType="1"/>
                </p:cNvSpPr>
                <p:nvPr/>
              </p:nvSpPr>
              <p:spPr bwMode="auto">
                <a:xfrm>
                  <a:off x="1550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3" name="Line 47"/>
                <p:cNvSpPr>
                  <a:spLocks noChangeShapeType="1"/>
                </p:cNvSpPr>
                <p:nvPr/>
              </p:nvSpPr>
              <p:spPr bwMode="auto">
                <a:xfrm>
                  <a:off x="1595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4" name="Line 48"/>
                <p:cNvSpPr>
                  <a:spLocks noChangeShapeType="1"/>
                </p:cNvSpPr>
                <p:nvPr/>
              </p:nvSpPr>
              <p:spPr bwMode="auto">
                <a:xfrm>
                  <a:off x="1641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5" name="Line 49"/>
                <p:cNvSpPr>
                  <a:spLocks noChangeShapeType="1"/>
                </p:cNvSpPr>
                <p:nvPr/>
              </p:nvSpPr>
              <p:spPr bwMode="auto">
                <a:xfrm>
                  <a:off x="1687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6" name="Line 50"/>
                <p:cNvSpPr>
                  <a:spLocks noChangeShapeType="1"/>
                </p:cNvSpPr>
                <p:nvPr/>
              </p:nvSpPr>
              <p:spPr bwMode="auto">
                <a:xfrm>
                  <a:off x="1733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7" name="Line 51"/>
                <p:cNvSpPr>
                  <a:spLocks noChangeShapeType="1"/>
                </p:cNvSpPr>
                <p:nvPr/>
              </p:nvSpPr>
              <p:spPr bwMode="auto">
                <a:xfrm>
                  <a:off x="1779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8" name="Line 52"/>
                <p:cNvSpPr>
                  <a:spLocks noChangeShapeType="1"/>
                </p:cNvSpPr>
                <p:nvPr/>
              </p:nvSpPr>
              <p:spPr bwMode="auto">
                <a:xfrm>
                  <a:off x="1825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39" name="Line 53"/>
                <p:cNvSpPr>
                  <a:spLocks noChangeShapeType="1"/>
                </p:cNvSpPr>
                <p:nvPr/>
              </p:nvSpPr>
              <p:spPr bwMode="auto">
                <a:xfrm>
                  <a:off x="1870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0" name="Line 54"/>
                <p:cNvSpPr>
                  <a:spLocks noChangeShapeType="1"/>
                </p:cNvSpPr>
                <p:nvPr/>
              </p:nvSpPr>
              <p:spPr bwMode="auto">
                <a:xfrm>
                  <a:off x="1916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1" name="Line 55"/>
                <p:cNvSpPr>
                  <a:spLocks noChangeShapeType="1"/>
                </p:cNvSpPr>
                <p:nvPr/>
              </p:nvSpPr>
              <p:spPr bwMode="auto">
                <a:xfrm>
                  <a:off x="1962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2" name="Line 56"/>
                <p:cNvSpPr>
                  <a:spLocks noChangeShapeType="1"/>
                </p:cNvSpPr>
                <p:nvPr/>
              </p:nvSpPr>
              <p:spPr bwMode="auto">
                <a:xfrm>
                  <a:off x="2008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3" name="Line 57"/>
                <p:cNvSpPr>
                  <a:spLocks noChangeShapeType="1"/>
                </p:cNvSpPr>
                <p:nvPr/>
              </p:nvSpPr>
              <p:spPr bwMode="auto">
                <a:xfrm>
                  <a:off x="2054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4" name="Line 58"/>
                <p:cNvSpPr>
                  <a:spLocks noChangeShapeType="1"/>
                </p:cNvSpPr>
                <p:nvPr/>
              </p:nvSpPr>
              <p:spPr bwMode="auto">
                <a:xfrm>
                  <a:off x="2100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5" name="Line 59"/>
                <p:cNvSpPr>
                  <a:spLocks noChangeShapeType="1"/>
                </p:cNvSpPr>
                <p:nvPr/>
              </p:nvSpPr>
              <p:spPr bwMode="auto">
                <a:xfrm>
                  <a:off x="2145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6" name="Line 60"/>
                <p:cNvSpPr>
                  <a:spLocks noChangeShapeType="1"/>
                </p:cNvSpPr>
                <p:nvPr/>
              </p:nvSpPr>
              <p:spPr bwMode="auto">
                <a:xfrm>
                  <a:off x="2191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7" name="Line 61"/>
                <p:cNvSpPr>
                  <a:spLocks noChangeShapeType="1"/>
                </p:cNvSpPr>
                <p:nvPr/>
              </p:nvSpPr>
              <p:spPr bwMode="auto">
                <a:xfrm>
                  <a:off x="2237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8" name="Line 62"/>
                <p:cNvSpPr>
                  <a:spLocks noChangeShapeType="1"/>
                </p:cNvSpPr>
                <p:nvPr/>
              </p:nvSpPr>
              <p:spPr bwMode="auto">
                <a:xfrm>
                  <a:off x="2283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49" name="Line 63"/>
                <p:cNvSpPr>
                  <a:spLocks noChangeShapeType="1"/>
                </p:cNvSpPr>
                <p:nvPr/>
              </p:nvSpPr>
              <p:spPr bwMode="auto">
                <a:xfrm>
                  <a:off x="2329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0" name="Line 64"/>
                <p:cNvSpPr>
                  <a:spLocks noChangeShapeType="1"/>
                </p:cNvSpPr>
                <p:nvPr/>
              </p:nvSpPr>
              <p:spPr bwMode="auto">
                <a:xfrm>
                  <a:off x="2375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1" name="Line 65"/>
                <p:cNvSpPr>
                  <a:spLocks noChangeShapeType="1"/>
                </p:cNvSpPr>
                <p:nvPr/>
              </p:nvSpPr>
              <p:spPr bwMode="auto">
                <a:xfrm>
                  <a:off x="2420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2" name="Line 66"/>
                <p:cNvSpPr>
                  <a:spLocks noChangeShapeType="1"/>
                </p:cNvSpPr>
                <p:nvPr/>
              </p:nvSpPr>
              <p:spPr bwMode="auto">
                <a:xfrm>
                  <a:off x="2466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3" name="Line 67"/>
                <p:cNvSpPr>
                  <a:spLocks noChangeShapeType="1"/>
                </p:cNvSpPr>
                <p:nvPr/>
              </p:nvSpPr>
              <p:spPr bwMode="auto">
                <a:xfrm>
                  <a:off x="2512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4" name="Line 68"/>
                <p:cNvSpPr>
                  <a:spLocks noChangeShapeType="1"/>
                </p:cNvSpPr>
                <p:nvPr/>
              </p:nvSpPr>
              <p:spPr bwMode="auto">
                <a:xfrm>
                  <a:off x="2558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5" name="Line 69"/>
                <p:cNvSpPr>
                  <a:spLocks noChangeShapeType="1"/>
                </p:cNvSpPr>
                <p:nvPr/>
              </p:nvSpPr>
              <p:spPr bwMode="auto">
                <a:xfrm>
                  <a:off x="2604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6" name="Line 70"/>
                <p:cNvSpPr>
                  <a:spLocks noChangeShapeType="1"/>
                </p:cNvSpPr>
                <p:nvPr/>
              </p:nvSpPr>
              <p:spPr bwMode="auto">
                <a:xfrm>
                  <a:off x="2650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7" name="Line 71"/>
                <p:cNvSpPr>
                  <a:spLocks noChangeShapeType="1"/>
                </p:cNvSpPr>
                <p:nvPr/>
              </p:nvSpPr>
              <p:spPr bwMode="auto">
                <a:xfrm>
                  <a:off x="2695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8" name="Line 72"/>
                <p:cNvSpPr>
                  <a:spLocks noChangeShapeType="1"/>
                </p:cNvSpPr>
                <p:nvPr/>
              </p:nvSpPr>
              <p:spPr bwMode="auto">
                <a:xfrm>
                  <a:off x="2741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59" name="Line 73"/>
                <p:cNvSpPr>
                  <a:spLocks noChangeShapeType="1"/>
                </p:cNvSpPr>
                <p:nvPr/>
              </p:nvSpPr>
              <p:spPr bwMode="auto">
                <a:xfrm>
                  <a:off x="2787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0" name="Line 74"/>
                <p:cNvSpPr>
                  <a:spLocks noChangeShapeType="1"/>
                </p:cNvSpPr>
                <p:nvPr/>
              </p:nvSpPr>
              <p:spPr bwMode="auto">
                <a:xfrm>
                  <a:off x="2833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1" name="Line 75"/>
                <p:cNvSpPr>
                  <a:spLocks noChangeShapeType="1"/>
                </p:cNvSpPr>
                <p:nvPr/>
              </p:nvSpPr>
              <p:spPr bwMode="auto">
                <a:xfrm>
                  <a:off x="2879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2" name="Line 76"/>
                <p:cNvSpPr>
                  <a:spLocks noChangeShapeType="1"/>
                </p:cNvSpPr>
                <p:nvPr/>
              </p:nvSpPr>
              <p:spPr bwMode="auto">
                <a:xfrm>
                  <a:off x="2925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3" name="Line 77"/>
                <p:cNvSpPr>
                  <a:spLocks noChangeShapeType="1"/>
                </p:cNvSpPr>
                <p:nvPr/>
              </p:nvSpPr>
              <p:spPr bwMode="auto">
                <a:xfrm>
                  <a:off x="2971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4" name="Line 78"/>
                <p:cNvSpPr>
                  <a:spLocks noChangeShapeType="1"/>
                </p:cNvSpPr>
                <p:nvPr/>
              </p:nvSpPr>
              <p:spPr bwMode="auto">
                <a:xfrm>
                  <a:off x="3016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5" name="Line 79"/>
                <p:cNvSpPr>
                  <a:spLocks noChangeShapeType="1"/>
                </p:cNvSpPr>
                <p:nvPr/>
              </p:nvSpPr>
              <p:spPr bwMode="auto">
                <a:xfrm>
                  <a:off x="3062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6" name="Line 80"/>
                <p:cNvSpPr>
                  <a:spLocks noChangeShapeType="1"/>
                </p:cNvSpPr>
                <p:nvPr/>
              </p:nvSpPr>
              <p:spPr bwMode="auto">
                <a:xfrm>
                  <a:off x="3108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7" name="Line 81"/>
                <p:cNvSpPr>
                  <a:spLocks noChangeShapeType="1"/>
                </p:cNvSpPr>
                <p:nvPr/>
              </p:nvSpPr>
              <p:spPr bwMode="auto">
                <a:xfrm>
                  <a:off x="3154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8" name="Line 82"/>
                <p:cNvSpPr>
                  <a:spLocks noChangeShapeType="1"/>
                </p:cNvSpPr>
                <p:nvPr/>
              </p:nvSpPr>
              <p:spPr bwMode="auto">
                <a:xfrm>
                  <a:off x="3200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69" name="Line 83"/>
                <p:cNvSpPr>
                  <a:spLocks noChangeShapeType="1"/>
                </p:cNvSpPr>
                <p:nvPr/>
              </p:nvSpPr>
              <p:spPr bwMode="auto">
                <a:xfrm>
                  <a:off x="3246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0" name="Line 84"/>
                <p:cNvSpPr>
                  <a:spLocks noChangeShapeType="1"/>
                </p:cNvSpPr>
                <p:nvPr/>
              </p:nvSpPr>
              <p:spPr bwMode="auto">
                <a:xfrm>
                  <a:off x="3291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1" name="Line 85"/>
                <p:cNvSpPr>
                  <a:spLocks noChangeShapeType="1"/>
                </p:cNvSpPr>
                <p:nvPr/>
              </p:nvSpPr>
              <p:spPr bwMode="auto">
                <a:xfrm>
                  <a:off x="3337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2" name="Line 86"/>
                <p:cNvSpPr>
                  <a:spLocks noChangeShapeType="1"/>
                </p:cNvSpPr>
                <p:nvPr/>
              </p:nvSpPr>
              <p:spPr bwMode="auto">
                <a:xfrm>
                  <a:off x="3383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3" name="Line 87"/>
                <p:cNvSpPr>
                  <a:spLocks noChangeShapeType="1"/>
                </p:cNvSpPr>
                <p:nvPr/>
              </p:nvSpPr>
              <p:spPr bwMode="auto">
                <a:xfrm>
                  <a:off x="3429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4" name="Line 88"/>
                <p:cNvSpPr>
                  <a:spLocks noChangeShapeType="1"/>
                </p:cNvSpPr>
                <p:nvPr/>
              </p:nvSpPr>
              <p:spPr bwMode="auto">
                <a:xfrm>
                  <a:off x="3475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5" name="Line 89"/>
                <p:cNvSpPr>
                  <a:spLocks noChangeShapeType="1"/>
                </p:cNvSpPr>
                <p:nvPr/>
              </p:nvSpPr>
              <p:spPr bwMode="auto">
                <a:xfrm>
                  <a:off x="3521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6" name="Line 90"/>
                <p:cNvSpPr>
                  <a:spLocks noChangeShapeType="1"/>
                </p:cNvSpPr>
                <p:nvPr/>
              </p:nvSpPr>
              <p:spPr bwMode="auto">
                <a:xfrm>
                  <a:off x="3566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7" name="Line 91"/>
                <p:cNvSpPr>
                  <a:spLocks noChangeShapeType="1"/>
                </p:cNvSpPr>
                <p:nvPr/>
              </p:nvSpPr>
              <p:spPr bwMode="auto">
                <a:xfrm>
                  <a:off x="3612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8" name="Line 92"/>
                <p:cNvSpPr>
                  <a:spLocks noChangeShapeType="1"/>
                </p:cNvSpPr>
                <p:nvPr/>
              </p:nvSpPr>
              <p:spPr bwMode="auto">
                <a:xfrm>
                  <a:off x="3658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79" name="Line 93"/>
                <p:cNvSpPr>
                  <a:spLocks noChangeShapeType="1"/>
                </p:cNvSpPr>
                <p:nvPr/>
              </p:nvSpPr>
              <p:spPr bwMode="auto">
                <a:xfrm>
                  <a:off x="3704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0" name="Line 94"/>
                <p:cNvSpPr>
                  <a:spLocks noChangeShapeType="1"/>
                </p:cNvSpPr>
                <p:nvPr/>
              </p:nvSpPr>
              <p:spPr bwMode="auto">
                <a:xfrm>
                  <a:off x="3750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1" name="Line 95"/>
                <p:cNvSpPr>
                  <a:spLocks noChangeShapeType="1"/>
                </p:cNvSpPr>
                <p:nvPr/>
              </p:nvSpPr>
              <p:spPr bwMode="auto">
                <a:xfrm>
                  <a:off x="3796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2" name="Line 96"/>
                <p:cNvSpPr>
                  <a:spLocks noChangeShapeType="1"/>
                </p:cNvSpPr>
                <p:nvPr/>
              </p:nvSpPr>
              <p:spPr bwMode="auto">
                <a:xfrm>
                  <a:off x="3841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3" name="Line 97"/>
                <p:cNvSpPr>
                  <a:spLocks noChangeShapeType="1"/>
                </p:cNvSpPr>
                <p:nvPr/>
              </p:nvSpPr>
              <p:spPr bwMode="auto">
                <a:xfrm>
                  <a:off x="3887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4" name="Line 98"/>
                <p:cNvSpPr>
                  <a:spLocks noChangeShapeType="1"/>
                </p:cNvSpPr>
                <p:nvPr/>
              </p:nvSpPr>
              <p:spPr bwMode="auto">
                <a:xfrm>
                  <a:off x="3933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5" name="Line 99"/>
                <p:cNvSpPr>
                  <a:spLocks noChangeShapeType="1"/>
                </p:cNvSpPr>
                <p:nvPr/>
              </p:nvSpPr>
              <p:spPr bwMode="auto">
                <a:xfrm>
                  <a:off x="3979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6" name="Line 100"/>
                <p:cNvSpPr>
                  <a:spLocks noChangeShapeType="1"/>
                </p:cNvSpPr>
                <p:nvPr/>
              </p:nvSpPr>
              <p:spPr bwMode="auto">
                <a:xfrm>
                  <a:off x="4025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7" name="Line 101"/>
                <p:cNvSpPr>
                  <a:spLocks noChangeShapeType="1"/>
                </p:cNvSpPr>
                <p:nvPr/>
              </p:nvSpPr>
              <p:spPr bwMode="auto">
                <a:xfrm>
                  <a:off x="4071" y="3341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8" name="Line 102"/>
                <p:cNvSpPr>
                  <a:spLocks noChangeShapeType="1"/>
                </p:cNvSpPr>
                <p:nvPr/>
              </p:nvSpPr>
              <p:spPr bwMode="auto">
                <a:xfrm>
                  <a:off x="4116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89" name="Line 103"/>
                <p:cNvSpPr>
                  <a:spLocks noChangeShapeType="1"/>
                </p:cNvSpPr>
                <p:nvPr/>
              </p:nvSpPr>
              <p:spPr bwMode="auto">
                <a:xfrm>
                  <a:off x="4162" y="3341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0" name="Line 104"/>
                <p:cNvSpPr>
                  <a:spLocks noChangeShapeType="1"/>
                </p:cNvSpPr>
                <p:nvPr/>
              </p:nvSpPr>
              <p:spPr bwMode="auto">
                <a:xfrm>
                  <a:off x="1045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1" name="Line 105"/>
                <p:cNvSpPr>
                  <a:spLocks noChangeShapeType="1"/>
                </p:cNvSpPr>
                <p:nvPr/>
              </p:nvSpPr>
              <p:spPr bwMode="auto">
                <a:xfrm>
                  <a:off x="1091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2" name="Line 106"/>
                <p:cNvSpPr>
                  <a:spLocks noChangeShapeType="1"/>
                </p:cNvSpPr>
                <p:nvPr/>
              </p:nvSpPr>
              <p:spPr bwMode="auto">
                <a:xfrm>
                  <a:off x="1137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3" name="Line 107"/>
                <p:cNvSpPr>
                  <a:spLocks noChangeShapeType="1"/>
                </p:cNvSpPr>
                <p:nvPr/>
              </p:nvSpPr>
              <p:spPr bwMode="auto">
                <a:xfrm>
                  <a:off x="1183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4" name="Line 108"/>
                <p:cNvSpPr>
                  <a:spLocks noChangeShapeType="1"/>
                </p:cNvSpPr>
                <p:nvPr/>
              </p:nvSpPr>
              <p:spPr bwMode="auto">
                <a:xfrm>
                  <a:off x="1229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5" name="Line 109"/>
                <p:cNvSpPr>
                  <a:spLocks noChangeShapeType="1"/>
                </p:cNvSpPr>
                <p:nvPr/>
              </p:nvSpPr>
              <p:spPr bwMode="auto">
                <a:xfrm>
                  <a:off x="1275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6" name="Line 110"/>
                <p:cNvSpPr>
                  <a:spLocks noChangeShapeType="1"/>
                </p:cNvSpPr>
                <p:nvPr/>
              </p:nvSpPr>
              <p:spPr bwMode="auto">
                <a:xfrm>
                  <a:off x="1320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7" name="Line 111"/>
                <p:cNvSpPr>
                  <a:spLocks noChangeShapeType="1"/>
                </p:cNvSpPr>
                <p:nvPr/>
              </p:nvSpPr>
              <p:spPr bwMode="auto">
                <a:xfrm>
                  <a:off x="1366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8" name="Line 112"/>
                <p:cNvSpPr>
                  <a:spLocks noChangeShapeType="1"/>
                </p:cNvSpPr>
                <p:nvPr/>
              </p:nvSpPr>
              <p:spPr bwMode="auto">
                <a:xfrm>
                  <a:off x="1412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9" name="Line 113"/>
                <p:cNvSpPr>
                  <a:spLocks noChangeShapeType="1"/>
                </p:cNvSpPr>
                <p:nvPr/>
              </p:nvSpPr>
              <p:spPr bwMode="auto">
                <a:xfrm>
                  <a:off x="1458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0" name="Line 114"/>
                <p:cNvSpPr>
                  <a:spLocks noChangeShapeType="1"/>
                </p:cNvSpPr>
                <p:nvPr/>
              </p:nvSpPr>
              <p:spPr bwMode="auto">
                <a:xfrm>
                  <a:off x="1504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1" name="Line 115"/>
                <p:cNvSpPr>
                  <a:spLocks noChangeShapeType="1"/>
                </p:cNvSpPr>
                <p:nvPr/>
              </p:nvSpPr>
              <p:spPr bwMode="auto">
                <a:xfrm>
                  <a:off x="1550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2" name="Line 116"/>
                <p:cNvSpPr>
                  <a:spLocks noChangeShapeType="1"/>
                </p:cNvSpPr>
                <p:nvPr/>
              </p:nvSpPr>
              <p:spPr bwMode="auto">
                <a:xfrm>
                  <a:off x="1595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3" name="Line 117"/>
                <p:cNvSpPr>
                  <a:spLocks noChangeShapeType="1"/>
                </p:cNvSpPr>
                <p:nvPr/>
              </p:nvSpPr>
              <p:spPr bwMode="auto">
                <a:xfrm>
                  <a:off x="1641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4" name="Line 118"/>
                <p:cNvSpPr>
                  <a:spLocks noChangeShapeType="1"/>
                </p:cNvSpPr>
                <p:nvPr/>
              </p:nvSpPr>
              <p:spPr bwMode="auto">
                <a:xfrm>
                  <a:off x="1687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5" name="Line 119"/>
                <p:cNvSpPr>
                  <a:spLocks noChangeShapeType="1"/>
                </p:cNvSpPr>
                <p:nvPr/>
              </p:nvSpPr>
              <p:spPr bwMode="auto">
                <a:xfrm>
                  <a:off x="1733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6" name="Line 120"/>
                <p:cNvSpPr>
                  <a:spLocks noChangeShapeType="1"/>
                </p:cNvSpPr>
                <p:nvPr/>
              </p:nvSpPr>
              <p:spPr bwMode="auto">
                <a:xfrm>
                  <a:off x="1779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7" name="Line 121"/>
                <p:cNvSpPr>
                  <a:spLocks noChangeShapeType="1"/>
                </p:cNvSpPr>
                <p:nvPr/>
              </p:nvSpPr>
              <p:spPr bwMode="auto">
                <a:xfrm>
                  <a:off x="1825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8" name="Line 122"/>
                <p:cNvSpPr>
                  <a:spLocks noChangeShapeType="1"/>
                </p:cNvSpPr>
                <p:nvPr/>
              </p:nvSpPr>
              <p:spPr bwMode="auto">
                <a:xfrm>
                  <a:off x="1870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09" name="Line 123"/>
                <p:cNvSpPr>
                  <a:spLocks noChangeShapeType="1"/>
                </p:cNvSpPr>
                <p:nvPr/>
              </p:nvSpPr>
              <p:spPr bwMode="auto">
                <a:xfrm>
                  <a:off x="1916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0" name="Line 124"/>
                <p:cNvSpPr>
                  <a:spLocks noChangeShapeType="1"/>
                </p:cNvSpPr>
                <p:nvPr/>
              </p:nvSpPr>
              <p:spPr bwMode="auto">
                <a:xfrm>
                  <a:off x="1962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1" name="Line 125"/>
                <p:cNvSpPr>
                  <a:spLocks noChangeShapeType="1"/>
                </p:cNvSpPr>
                <p:nvPr/>
              </p:nvSpPr>
              <p:spPr bwMode="auto">
                <a:xfrm>
                  <a:off x="2008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2" name="Line 126"/>
                <p:cNvSpPr>
                  <a:spLocks noChangeShapeType="1"/>
                </p:cNvSpPr>
                <p:nvPr/>
              </p:nvSpPr>
              <p:spPr bwMode="auto">
                <a:xfrm>
                  <a:off x="2054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3" name="Line 127"/>
                <p:cNvSpPr>
                  <a:spLocks noChangeShapeType="1"/>
                </p:cNvSpPr>
                <p:nvPr/>
              </p:nvSpPr>
              <p:spPr bwMode="auto">
                <a:xfrm>
                  <a:off x="2100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4" name="Line 128"/>
                <p:cNvSpPr>
                  <a:spLocks noChangeShapeType="1"/>
                </p:cNvSpPr>
                <p:nvPr/>
              </p:nvSpPr>
              <p:spPr bwMode="auto">
                <a:xfrm>
                  <a:off x="2145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5" name="Line 129"/>
                <p:cNvSpPr>
                  <a:spLocks noChangeShapeType="1"/>
                </p:cNvSpPr>
                <p:nvPr/>
              </p:nvSpPr>
              <p:spPr bwMode="auto">
                <a:xfrm>
                  <a:off x="2191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6" name="Line 130"/>
                <p:cNvSpPr>
                  <a:spLocks noChangeShapeType="1"/>
                </p:cNvSpPr>
                <p:nvPr/>
              </p:nvSpPr>
              <p:spPr bwMode="auto">
                <a:xfrm>
                  <a:off x="2237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7" name="Line 131"/>
                <p:cNvSpPr>
                  <a:spLocks noChangeShapeType="1"/>
                </p:cNvSpPr>
                <p:nvPr/>
              </p:nvSpPr>
              <p:spPr bwMode="auto">
                <a:xfrm>
                  <a:off x="2283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8" name="Line 132"/>
                <p:cNvSpPr>
                  <a:spLocks noChangeShapeType="1"/>
                </p:cNvSpPr>
                <p:nvPr/>
              </p:nvSpPr>
              <p:spPr bwMode="auto">
                <a:xfrm>
                  <a:off x="2329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19" name="Line 133"/>
                <p:cNvSpPr>
                  <a:spLocks noChangeShapeType="1"/>
                </p:cNvSpPr>
                <p:nvPr/>
              </p:nvSpPr>
              <p:spPr bwMode="auto">
                <a:xfrm>
                  <a:off x="2375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0" name="Line 134"/>
                <p:cNvSpPr>
                  <a:spLocks noChangeShapeType="1"/>
                </p:cNvSpPr>
                <p:nvPr/>
              </p:nvSpPr>
              <p:spPr bwMode="auto">
                <a:xfrm>
                  <a:off x="2420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1" name="Line 135"/>
                <p:cNvSpPr>
                  <a:spLocks noChangeShapeType="1"/>
                </p:cNvSpPr>
                <p:nvPr/>
              </p:nvSpPr>
              <p:spPr bwMode="auto">
                <a:xfrm>
                  <a:off x="2466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2" name="Line 136"/>
                <p:cNvSpPr>
                  <a:spLocks noChangeShapeType="1"/>
                </p:cNvSpPr>
                <p:nvPr/>
              </p:nvSpPr>
              <p:spPr bwMode="auto">
                <a:xfrm>
                  <a:off x="2512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3" name="Line 137"/>
                <p:cNvSpPr>
                  <a:spLocks noChangeShapeType="1"/>
                </p:cNvSpPr>
                <p:nvPr/>
              </p:nvSpPr>
              <p:spPr bwMode="auto">
                <a:xfrm>
                  <a:off x="2558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4" name="Line 138"/>
                <p:cNvSpPr>
                  <a:spLocks noChangeShapeType="1"/>
                </p:cNvSpPr>
                <p:nvPr/>
              </p:nvSpPr>
              <p:spPr bwMode="auto">
                <a:xfrm>
                  <a:off x="2604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5" name="Line 139"/>
                <p:cNvSpPr>
                  <a:spLocks noChangeShapeType="1"/>
                </p:cNvSpPr>
                <p:nvPr/>
              </p:nvSpPr>
              <p:spPr bwMode="auto">
                <a:xfrm>
                  <a:off x="2650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6" name="Line 140"/>
                <p:cNvSpPr>
                  <a:spLocks noChangeShapeType="1"/>
                </p:cNvSpPr>
                <p:nvPr/>
              </p:nvSpPr>
              <p:spPr bwMode="auto">
                <a:xfrm>
                  <a:off x="2695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7" name="Line 141"/>
                <p:cNvSpPr>
                  <a:spLocks noChangeShapeType="1"/>
                </p:cNvSpPr>
                <p:nvPr/>
              </p:nvSpPr>
              <p:spPr bwMode="auto">
                <a:xfrm>
                  <a:off x="2741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8" name="Line 142"/>
                <p:cNvSpPr>
                  <a:spLocks noChangeShapeType="1"/>
                </p:cNvSpPr>
                <p:nvPr/>
              </p:nvSpPr>
              <p:spPr bwMode="auto">
                <a:xfrm>
                  <a:off x="2787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29" name="Line 143"/>
                <p:cNvSpPr>
                  <a:spLocks noChangeShapeType="1"/>
                </p:cNvSpPr>
                <p:nvPr/>
              </p:nvSpPr>
              <p:spPr bwMode="auto">
                <a:xfrm>
                  <a:off x="2833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0" name="Line 144"/>
                <p:cNvSpPr>
                  <a:spLocks noChangeShapeType="1"/>
                </p:cNvSpPr>
                <p:nvPr/>
              </p:nvSpPr>
              <p:spPr bwMode="auto">
                <a:xfrm>
                  <a:off x="2879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1" name="Line 145"/>
                <p:cNvSpPr>
                  <a:spLocks noChangeShapeType="1"/>
                </p:cNvSpPr>
                <p:nvPr/>
              </p:nvSpPr>
              <p:spPr bwMode="auto">
                <a:xfrm>
                  <a:off x="2925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2" name="Line 146"/>
                <p:cNvSpPr>
                  <a:spLocks noChangeShapeType="1"/>
                </p:cNvSpPr>
                <p:nvPr/>
              </p:nvSpPr>
              <p:spPr bwMode="auto">
                <a:xfrm>
                  <a:off x="2971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3" name="Line 147"/>
                <p:cNvSpPr>
                  <a:spLocks noChangeShapeType="1"/>
                </p:cNvSpPr>
                <p:nvPr/>
              </p:nvSpPr>
              <p:spPr bwMode="auto">
                <a:xfrm>
                  <a:off x="3016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4" name="Line 148"/>
                <p:cNvSpPr>
                  <a:spLocks noChangeShapeType="1"/>
                </p:cNvSpPr>
                <p:nvPr/>
              </p:nvSpPr>
              <p:spPr bwMode="auto">
                <a:xfrm>
                  <a:off x="3062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5" name="Line 149"/>
                <p:cNvSpPr>
                  <a:spLocks noChangeShapeType="1"/>
                </p:cNvSpPr>
                <p:nvPr/>
              </p:nvSpPr>
              <p:spPr bwMode="auto">
                <a:xfrm>
                  <a:off x="3108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6" name="Line 150"/>
                <p:cNvSpPr>
                  <a:spLocks noChangeShapeType="1"/>
                </p:cNvSpPr>
                <p:nvPr/>
              </p:nvSpPr>
              <p:spPr bwMode="auto">
                <a:xfrm>
                  <a:off x="3154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7" name="Line 151"/>
                <p:cNvSpPr>
                  <a:spLocks noChangeShapeType="1"/>
                </p:cNvSpPr>
                <p:nvPr/>
              </p:nvSpPr>
              <p:spPr bwMode="auto">
                <a:xfrm>
                  <a:off x="3200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8" name="Line 152"/>
                <p:cNvSpPr>
                  <a:spLocks noChangeShapeType="1"/>
                </p:cNvSpPr>
                <p:nvPr/>
              </p:nvSpPr>
              <p:spPr bwMode="auto">
                <a:xfrm>
                  <a:off x="3246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39" name="Line 153"/>
                <p:cNvSpPr>
                  <a:spLocks noChangeShapeType="1"/>
                </p:cNvSpPr>
                <p:nvPr/>
              </p:nvSpPr>
              <p:spPr bwMode="auto">
                <a:xfrm>
                  <a:off x="3291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0" name="Line 154"/>
                <p:cNvSpPr>
                  <a:spLocks noChangeShapeType="1"/>
                </p:cNvSpPr>
                <p:nvPr/>
              </p:nvSpPr>
              <p:spPr bwMode="auto">
                <a:xfrm>
                  <a:off x="3337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1" name="Line 155"/>
                <p:cNvSpPr>
                  <a:spLocks noChangeShapeType="1"/>
                </p:cNvSpPr>
                <p:nvPr/>
              </p:nvSpPr>
              <p:spPr bwMode="auto">
                <a:xfrm>
                  <a:off x="3383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2" name="Line 156"/>
                <p:cNvSpPr>
                  <a:spLocks noChangeShapeType="1"/>
                </p:cNvSpPr>
                <p:nvPr/>
              </p:nvSpPr>
              <p:spPr bwMode="auto">
                <a:xfrm>
                  <a:off x="3429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3" name="Line 157"/>
                <p:cNvSpPr>
                  <a:spLocks noChangeShapeType="1"/>
                </p:cNvSpPr>
                <p:nvPr/>
              </p:nvSpPr>
              <p:spPr bwMode="auto">
                <a:xfrm>
                  <a:off x="3475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4" name="Line 158"/>
                <p:cNvSpPr>
                  <a:spLocks noChangeShapeType="1"/>
                </p:cNvSpPr>
                <p:nvPr/>
              </p:nvSpPr>
              <p:spPr bwMode="auto">
                <a:xfrm>
                  <a:off x="3521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5" name="Line 159"/>
                <p:cNvSpPr>
                  <a:spLocks noChangeShapeType="1"/>
                </p:cNvSpPr>
                <p:nvPr/>
              </p:nvSpPr>
              <p:spPr bwMode="auto">
                <a:xfrm>
                  <a:off x="3566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6" name="Line 160"/>
                <p:cNvSpPr>
                  <a:spLocks noChangeShapeType="1"/>
                </p:cNvSpPr>
                <p:nvPr/>
              </p:nvSpPr>
              <p:spPr bwMode="auto">
                <a:xfrm>
                  <a:off x="3612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7" name="Line 161"/>
                <p:cNvSpPr>
                  <a:spLocks noChangeShapeType="1"/>
                </p:cNvSpPr>
                <p:nvPr/>
              </p:nvSpPr>
              <p:spPr bwMode="auto">
                <a:xfrm>
                  <a:off x="3658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8" name="Line 162"/>
                <p:cNvSpPr>
                  <a:spLocks noChangeShapeType="1"/>
                </p:cNvSpPr>
                <p:nvPr/>
              </p:nvSpPr>
              <p:spPr bwMode="auto">
                <a:xfrm>
                  <a:off x="3704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49" name="Line 163"/>
                <p:cNvSpPr>
                  <a:spLocks noChangeShapeType="1"/>
                </p:cNvSpPr>
                <p:nvPr/>
              </p:nvSpPr>
              <p:spPr bwMode="auto">
                <a:xfrm>
                  <a:off x="3750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0" name="Line 164"/>
                <p:cNvSpPr>
                  <a:spLocks noChangeShapeType="1"/>
                </p:cNvSpPr>
                <p:nvPr/>
              </p:nvSpPr>
              <p:spPr bwMode="auto">
                <a:xfrm>
                  <a:off x="3796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1" name="Line 165"/>
                <p:cNvSpPr>
                  <a:spLocks noChangeShapeType="1"/>
                </p:cNvSpPr>
                <p:nvPr/>
              </p:nvSpPr>
              <p:spPr bwMode="auto">
                <a:xfrm>
                  <a:off x="3841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2" name="Line 166"/>
                <p:cNvSpPr>
                  <a:spLocks noChangeShapeType="1"/>
                </p:cNvSpPr>
                <p:nvPr/>
              </p:nvSpPr>
              <p:spPr bwMode="auto">
                <a:xfrm>
                  <a:off x="3887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3" name="Line 167"/>
                <p:cNvSpPr>
                  <a:spLocks noChangeShapeType="1"/>
                </p:cNvSpPr>
                <p:nvPr/>
              </p:nvSpPr>
              <p:spPr bwMode="auto">
                <a:xfrm>
                  <a:off x="3933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4" name="Line 168"/>
                <p:cNvSpPr>
                  <a:spLocks noChangeShapeType="1"/>
                </p:cNvSpPr>
                <p:nvPr/>
              </p:nvSpPr>
              <p:spPr bwMode="auto">
                <a:xfrm>
                  <a:off x="3979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5" name="Line 169"/>
                <p:cNvSpPr>
                  <a:spLocks noChangeShapeType="1"/>
                </p:cNvSpPr>
                <p:nvPr/>
              </p:nvSpPr>
              <p:spPr bwMode="auto">
                <a:xfrm>
                  <a:off x="4025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6" name="Line 170"/>
                <p:cNvSpPr>
                  <a:spLocks noChangeShapeType="1"/>
                </p:cNvSpPr>
                <p:nvPr/>
              </p:nvSpPr>
              <p:spPr bwMode="auto">
                <a:xfrm>
                  <a:off x="4071" y="2775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7" name="Line 171"/>
                <p:cNvSpPr>
                  <a:spLocks noChangeShapeType="1"/>
                </p:cNvSpPr>
                <p:nvPr/>
              </p:nvSpPr>
              <p:spPr bwMode="auto">
                <a:xfrm>
                  <a:off x="4116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8" name="Line 172"/>
                <p:cNvSpPr>
                  <a:spLocks noChangeShapeType="1"/>
                </p:cNvSpPr>
                <p:nvPr/>
              </p:nvSpPr>
              <p:spPr bwMode="auto">
                <a:xfrm>
                  <a:off x="4162" y="2775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59" name="Line 173"/>
                <p:cNvSpPr>
                  <a:spLocks noChangeShapeType="1"/>
                </p:cNvSpPr>
                <p:nvPr/>
              </p:nvSpPr>
              <p:spPr bwMode="auto">
                <a:xfrm>
                  <a:off x="1045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0" name="Line 174"/>
                <p:cNvSpPr>
                  <a:spLocks noChangeShapeType="1"/>
                </p:cNvSpPr>
                <p:nvPr/>
              </p:nvSpPr>
              <p:spPr bwMode="auto">
                <a:xfrm>
                  <a:off x="1091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1" name="Line 175"/>
                <p:cNvSpPr>
                  <a:spLocks noChangeShapeType="1"/>
                </p:cNvSpPr>
                <p:nvPr/>
              </p:nvSpPr>
              <p:spPr bwMode="auto">
                <a:xfrm>
                  <a:off x="1137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2" name="Line 176"/>
                <p:cNvSpPr>
                  <a:spLocks noChangeShapeType="1"/>
                </p:cNvSpPr>
                <p:nvPr/>
              </p:nvSpPr>
              <p:spPr bwMode="auto">
                <a:xfrm>
                  <a:off x="1183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3" name="Line 177"/>
                <p:cNvSpPr>
                  <a:spLocks noChangeShapeType="1"/>
                </p:cNvSpPr>
                <p:nvPr/>
              </p:nvSpPr>
              <p:spPr bwMode="auto">
                <a:xfrm>
                  <a:off x="1229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4" name="Line 178"/>
                <p:cNvSpPr>
                  <a:spLocks noChangeShapeType="1"/>
                </p:cNvSpPr>
                <p:nvPr/>
              </p:nvSpPr>
              <p:spPr bwMode="auto">
                <a:xfrm>
                  <a:off x="1275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5" name="Line 179"/>
                <p:cNvSpPr>
                  <a:spLocks noChangeShapeType="1"/>
                </p:cNvSpPr>
                <p:nvPr/>
              </p:nvSpPr>
              <p:spPr bwMode="auto">
                <a:xfrm>
                  <a:off x="1320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6" name="Line 180"/>
                <p:cNvSpPr>
                  <a:spLocks noChangeShapeType="1"/>
                </p:cNvSpPr>
                <p:nvPr/>
              </p:nvSpPr>
              <p:spPr bwMode="auto">
                <a:xfrm>
                  <a:off x="1366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7" name="Line 181"/>
                <p:cNvSpPr>
                  <a:spLocks noChangeShapeType="1"/>
                </p:cNvSpPr>
                <p:nvPr/>
              </p:nvSpPr>
              <p:spPr bwMode="auto">
                <a:xfrm>
                  <a:off x="1412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8" name="Line 182"/>
                <p:cNvSpPr>
                  <a:spLocks noChangeShapeType="1"/>
                </p:cNvSpPr>
                <p:nvPr/>
              </p:nvSpPr>
              <p:spPr bwMode="auto">
                <a:xfrm>
                  <a:off x="1458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69" name="Line 183"/>
                <p:cNvSpPr>
                  <a:spLocks noChangeShapeType="1"/>
                </p:cNvSpPr>
                <p:nvPr/>
              </p:nvSpPr>
              <p:spPr bwMode="auto">
                <a:xfrm>
                  <a:off x="1504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0" name="Line 184"/>
                <p:cNvSpPr>
                  <a:spLocks noChangeShapeType="1"/>
                </p:cNvSpPr>
                <p:nvPr/>
              </p:nvSpPr>
              <p:spPr bwMode="auto">
                <a:xfrm>
                  <a:off x="1550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1" name="Line 185"/>
                <p:cNvSpPr>
                  <a:spLocks noChangeShapeType="1"/>
                </p:cNvSpPr>
                <p:nvPr/>
              </p:nvSpPr>
              <p:spPr bwMode="auto">
                <a:xfrm>
                  <a:off x="1595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2" name="Line 186"/>
                <p:cNvSpPr>
                  <a:spLocks noChangeShapeType="1"/>
                </p:cNvSpPr>
                <p:nvPr/>
              </p:nvSpPr>
              <p:spPr bwMode="auto">
                <a:xfrm>
                  <a:off x="1641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3" name="Line 187"/>
                <p:cNvSpPr>
                  <a:spLocks noChangeShapeType="1"/>
                </p:cNvSpPr>
                <p:nvPr/>
              </p:nvSpPr>
              <p:spPr bwMode="auto">
                <a:xfrm>
                  <a:off x="1687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4" name="Line 188"/>
                <p:cNvSpPr>
                  <a:spLocks noChangeShapeType="1"/>
                </p:cNvSpPr>
                <p:nvPr/>
              </p:nvSpPr>
              <p:spPr bwMode="auto">
                <a:xfrm>
                  <a:off x="1733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5" name="Line 189"/>
                <p:cNvSpPr>
                  <a:spLocks noChangeShapeType="1"/>
                </p:cNvSpPr>
                <p:nvPr/>
              </p:nvSpPr>
              <p:spPr bwMode="auto">
                <a:xfrm>
                  <a:off x="1779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6" name="Line 190"/>
                <p:cNvSpPr>
                  <a:spLocks noChangeShapeType="1"/>
                </p:cNvSpPr>
                <p:nvPr/>
              </p:nvSpPr>
              <p:spPr bwMode="auto">
                <a:xfrm>
                  <a:off x="1825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7" name="Line 191"/>
                <p:cNvSpPr>
                  <a:spLocks noChangeShapeType="1"/>
                </p:cNvSpPr>
                <p:nvPr/>
              </p:nvSpPr>
              <p:spPr bwMode="auto">
                <a:xfrm>
                  <a:off x="1870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8" name="Line 192"/>
                <p:cNvSpPr>
                  <a:spLocks noChangeShapeType="1"/>
                </p:cNvSpPr>
                <p:nvPr/>
              </p:nvSpPr>
              <p:spPr bwMode="auto">
                <a:xfrm>
                  <a:off x="1916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79" name="Line 193"/>
                <p:cNvSpPr>
                  <a:spLocks noChangeShapeType="1"/>
                </p:cNvSpPr>
                <p:nvPr/>
              </p:nvSpPr>
              <p:spPr bwMode="auto">
                <a:xfrm>
                  <a:off x="1962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0" name="Line 194"/>
                <p:cNvSpPr>
                  <a:spLocks noChangeShapeType="1"/>
                </p:cNvSpPr>
                <p:nvPr/>
              </p:nvSpPr>
              <p:spPr bwMode="auto">
                <a:xfrm>
                  <a:off x="2008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1" name="Line 195"/>
                <p:cNvSpPr>
                  <a:spLocks noChangeShapeType="1"/>
                </p:cNvSpPr>
                <p:nvPr/>
              </p:nvSpPr>
              <p:spPr bwMode="auto">
                <a:xfrm>
                  <a:off x="2054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2" name="Line 196"/>
                <p:cNvSpPr>
                  <a:spLocks noChangeShapeType="1"/>
                </p:cNvSpPr>
                <p:nvPr/>
              </p:nvSpPr>
              <p:spPr bwMode="auto">
                <a:xfrm>
                  <a:off x="2100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3" name="Line 197"/>
                <p:cNvSpPr>
                  <a:spLocks noChangeShapeType="1"/>
                </p:cNvSpPr>
                <p:nvPr/>
              </p:nvSpPr>
              <p:spPr bwMode="auto">
                <a:xfrm>
                  <a:off x="2145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4" name="Line 198"/>
                <p:cNvSpPr>
                  <a:spLocks noChangeShapeType="1"/>
                </p:cNvSpPr>
                <p:nvPr/>
              </p:nvSpPr>
              <p:spPr bwMode="auto">
                <a:xfrm>
                  <a:off x="2191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5" name="Line 199"/>
                <p:cNvSpPr>
                  <a:spLocks noChangeShapeType="1"/>
                </p:cNvSpPr>
                <p:nvPr/>
              </p:nvSpPr>
              <p:spPr bwMode="auto">
                <a:xfrm>
                  <a:off x="2237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6" name="Line 200"/>
                <p:cNvSpPr>
                  <a:spLocks noChangeShapeType="1"/>
                </p:cNvSpPr>
                <p:nvPr/>
              </p:nvSpPr>
              <p:spPr bwMode="auto">
                <a:xfrm>
                  <a:off x="2283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7" name="Line 201"/>
                <p:cNvSpPr>
                  <a:spLocks noChangeShapeType="1"/>
                </p:cNvSpPr>
                <p:nvPr/>
              </p:nvSpPr>
              <p:spPr bwMode="auto">
                <a:xfrm>
                  <a:off x="2329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8" name="Line 202"/>
                <p:cNvSpPr>
                  <a:spLocks noChangeShapeType="1"/>
                </p:cNvSpPr>
                <p:nvPr/>
              </p:nvSpPr>
              <p:spPr bwMode="auto">
                <a:xfrm>
                  <a:off x="2375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89" name="Line 203"/>
                <p:cNvSpPr>
                  <a:spLocks noChangeShapeType="1"/>
                </p:cNvSpPr>
                <p:nvPr/>
              </p:nvSpPr>
              <p:spPr bwMode="auto">
                <a:xfrm>
                  <a:off x="2420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0" name="Line 204"/>
                <p:cNvSpPr>
                  <a:spLocks noChangeShapeType="1"/>
                </p:cNvSpPr>
                <p:nvPr/>
              </p:nvSpPr>
              <p:spPr bwMode="auto">
                <a:xfrm>
                  <a:off x="2466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1" name="Line 205"/>
                <p:cNvSpPr>
                  <a:spLocks noChangeShapeType="1"/>
                </p:cNvSpPr>
                <p:nvPr/>
              </p:nvSpPr>
              <p:spPr bwMode="auto">
                <a:xfrm>
                  <a:off x="2512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2" name="Line 206"/>
                <p:cNvSpPr>
                  <a:spLocks noChangeShapeType="1"/>
                </p:cNvSpPr>
                <p:nvPr/>
              </p:nvSpPr>
              <p:spPr bwMode="auto">
                <a:xfrm>
                  <a:off x="2558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3" name="Line 207"/>
                <p:cNvSpPr>
                  <a:spLocks noChangeShapeType="1"/>
                </p:cNvSpPr>
                <p:nvPr/>
              </p:nvSpPr>
              <p:spPr bwMode="auto">
                <a:xfrm>
                  <a:off x="2604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4" name="Line 208"/>
                <p:cNvSpPr>
                  <a:spLocks noChangeShapeType="1"/>
                </p:cNvSpPr>
                <p:nvPr/>
              </p:nvSpPr>
              <p:spPr bwMode="auto">
                <a:xfrm>
                  <a:off x="2650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5" name="Line 209"/>
                <p:cNvSpPr>
                  <a:spLocks noChangeShapeType="1"/>
                </p:cNvSpPr>
                <p:nvPr/>
              </p:nvSpPr>
              <p:spPr bwMode="auto">
                <a:xfrm>
                  <a:off x="2695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6" name="Line 210"/>
                <p:cNvSpPr>
                  <a:spLocks noChangeShapeType="1"/>
                </p:cNvSpPr>
                <p:nvPr/>
              </p:nvSpPr>
              <p:spPr bwMode="auto">
                <a:xfrm>
                  <a:off x="2741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7" name="Line 211"/>
                <p:cNvSpPr>
                  <a:spLocks noChangeShapeType="1"/>
                </p:cNvSpPr>
                <p:nvPr/>
              </p:nvSpPr>
              <p:spPr bwMode="auto">
                <a:xfrm>
                  <a:off x="2787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8" name="Line 212"/>
                <p:cNvSpPr>
                  <a:spLocks noChangeShapeType="1"/>
                </p:cNvSpPr>
                <p:nvPr/>
              </p:nvSpPr>
              <p:spPr bwMode="auto">
                <a:xfrm>
                  <a:off x="2833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799" name="Line 213"/>
                <p:cNvSpPr>
                  <a:spLocks noChangeShapeType="1"/>
                </p:cNvSpPr>
                <p:nvPr/>
              </p:nvSpPr>
              <p:spPr bwMode="auto">
                <a:xfrm>
                  <a:off x="2879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0" name="Line 214"/>
                <p:cNvSpPr>
                  <a:spLocks noChangeShapeType="1"/>
                </p:cNvSpPr>
                <p:nvPr/>
              </p:nvSpPr>
              <p:spPr bwMode="auto">
                <a:xfrm>
                  <a:off x="2925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1" name="Line 215"/>
                <p:cNvSpPr>
                  <a:spLocks noChangeShapeType="1"/>
                </p:cNvSpPr>
                <p:nvPr/>
              </p:nvSpPr>
              <p:spPr bwMode="auto">
                <a:xfrm>
                  <a:off x="2971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2" name="Line 216"/>
                <p:cNvSpPr>
                  <a:spLocks noChangeShapeType="1"/>
                </p:cNvSpPr>
                <p:nvPr/>
              </p:nvSpPr>
              <p:spPr bwMode="auto">
                <a:xfrm>
                  <a:off x="3016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3" name="Line 217"/>
                <p:cNvSpPr>
                  <a:spLocks noChangeShapeType="1"/>
                </p:cNvSpPr>
                <p:nvPr/>
              </p:nvSpPr>
              <p:spPr bwMode="auto">
                <a:xfrm>
                  <a:off x="3062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4" name="Line 218"/>
                <p:cNvSpPr>
                  <a:spLocks noChangeShapeType="1"/>
                </p:cNvSpPr>
                <p:nvPr/>
              </p:nvSpPr>
              <p:spPr bwMode="auto">
                <a:xfrm>
                  <a:off x="3108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5" name="Line 219"/>
                <p:cNvSpPr>
                  <a:spLocks noChangeShapeType="1"/>
                </p:cNvSpPr>
                <p:nvPr/>
              </p:nvSpPr>
              <p:spPr bwMode="auto">
                <a:xfrm>
                  <a:off x="3154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6" name="Line 220"/>
                <p:cNvSpPr>
                  <a:spLocks noChangeShapeType="1"/>
                </p:cNvSpPr>
                <p:nvPr/>
              </p:nvSpPr>
              <p:spPr bwMode="auto">
                <a:xfrm>
                  <a:off x="3200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7" name="Line 221"/>
                <p:cNvSpPr>
                  <a:spLocks noChangeShapeType="1"/>
                </p:cNvSpPr>
                <p:nvPr/>
              </p:nvSpPr>
              <p:spPr bwMode="auto">
                <a:xfrm>
                  <a:off x="3246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8" name="Line 222"/>
                <p:cNvSpPr>
                  <a:spLocks noChangeShapeType="1"/>
                </p:cNvSpPr>
                <p:nvPr/>
              </p:nvSpPr>
              <p:spPr bwMode="auto">
                <a:xfrm>
                  <a:off x="3291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09" name="Line 223"/>
                <p:cNvSpPr>
                  <a:spLocks noChangeShapeType="1"/>
                </p:cNvSpPr>
                <p:nvPr/>
              </p:nvSpPr>
              <p:spPr bwMode="auto">
                <a:xfrm>
                  <a:off x="3337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0" name="Line 224"/>
                <p:cNvSpPr>
                  <a:spLocks noChangeShapeType="1"/>
                </p:cNvSpPr>
                <p:nvPr/>
              </p:nvSpPr>
              <p:spPr bwMode="auto">
                <a:xfrm>
                  <a:off x="3383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1" name="Line 225"/>
                <p:cNvSpPr>
                  <a:spLocks noChangeShapeType="1"/>
                </p:cNvSpPr>
                <p:nvPr/>
              </p:nvSpPr>
              <p:spPr bwMode="auto">
                <a:xfrm>
                  <a:off x="3429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2" name="Line 226"/>
                <p:cNvSpPr>
                  <a:spLocks noChangeShapeType="1"/>
                </p:cNvSpPr>
                <p:nvPr/>
              </p:nvSpPr>
              <p:spPr bwMode="auto">
                <a:xfrm>
                  <a:off x="3475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3" name="Line 227"/>
                <p:cNvSpPr>
                  <a:spLocks noChangeShapeType="1"/>
                </p:cNvSpPr>
                <p:nvPr/>
              </p:nvSpPr>
              <p:spPr bwMode="auto">
                <a:xfrm>
                  <a:off x="3521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4" name="Line 228"/>
                <p:cNvSpPr>
                  <a:spLocks noChangeShapeType="1"/>
                </p:cNvSpPr>
                <p:nvPr/>
              </p:nvSpPr>
              <p:spPr bwMode="auto">
                <a:xfrm>
                  <a:off x="3566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5" name="Line 229"/>
                <p:cNvSpPr>
                  <a:spLocks noChangeShapeType="1"/>
                </p:cNvSpPr>
                <p:nvPr/>
              </p:nvSpPr>
              <p:spPr bwMode="auto">
                <a:xfrm>
                  <a:off x="3612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6" name="Line 230"/>
                <p:cNvSpPr>
                  <a:spLocks noChangeShapeType="1"/>
                </p:cNvSpPr>
                <p:nvPr/>
              </p:nvSpPr>
              <p:spPr bwMode="auto">
                <a:xfrm>
                  <a:off x="3658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7" name="Line 231"/>
                <p:cNvSpPr>
                  <a:spLocks noChangeShapeType="1"/>
                </p:cNvSpPr>
                <p:nvPr/>
              </p:nvSpPr>
              <p:spPr bwMode="auto">
                <a:xfrm>
                  <a:off x="3704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8" name="Line 232"/>
                <p:cNvSpPr>
                  <a:spLocks noChangeShapeType="1"/>
                </p:cNvSpPr>
                <p:nvPr/>
              </p:nvSpPr>
              <p:spPr bwMode="auto">
                <a:xfrm>
                  <a:off x="3750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19" name="Line 233"/>
                <p:cNvSpPr>
                  <a:spLocks noChangeShapeType="1"/>
                </p:cNvSpPr>
                <p:nvPr/>
              </p:nvSpPr>
              <p:spPr bwMode="auto">
                <a:xfrm>
                  <a:off x="3796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0" name="Line 234"/>
                <p:cNvSpPr>
                  <a:spLocks noChangeShapeType="1"/>
                </p:cNvSpPr>
                <p:nvPr/>
              </p:nvSpPr>
              <p:spPr bwMode="auto">
                <a:xfrm>
                  <a:off x="3841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1" name="Line 235"/>
                <p:cNvSpPr>
                  <a:spLocks noChangeShapeType="1"/>
                </p:cNvSpPr>
                <p:nvPr/>
              </p:nvSpPr>
              <p:spPr bwMode="auto">
                <a:xfrm>
                  <a:off x="3887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2" name="Line 236"/>
                <p:cNvSpPr>
                  <a:spLocks noChangeShapeType="1"/>
                </p:cNvSpPr>
                <p:nvPr/>
              </p:nvSpPr>
              <p:spPr bwMode="auto">
                <a:xfrm>
                  <a:off x="3933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3" name="Line 237"/>
                <p:cNvSpPr>
                  <a:spLocks noChangeShapeType="1"/>
                </p:cNvSpPr>
                <p:nvPr/>
              </p:nvSpPr>
              <p:spPr bwMode="auto">
                <a:xfrm>
                  <a:off x="3979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4" name="Line 238"/>
                <p:cNvSpPr>
                  <a:spLocks noChangeShapeType="1"/>
                </p:cNvSpPr>
                <p:nvPr/>
              </p:nvSpPr>
              <p:spPr bwMode="auto">
                <a:xfrm>
                  <a:off x="4025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5" name="Line 239"/>
                <p:cNvSpPr>
                  <a:spLocks noChangeShapeType="1"/>
                </p:cNvSpPr>
                <p:nvPr/>
              </p:nvSpPr>
              <p:spPr bwMode="auto">
                <a:xfrm>
                  <a:off x="4071" y="2209"/>
                  <a:ext cx="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6" name="Line 240"/>
                <p:cNvSpPr>
                  <a:spLocks noChangeShapeType="1"/>
                </p:cNvSpPr>
                <p:nvPr/>
              </p:nvSpPr>
              <p:spPr bwMode="auto">
                <a:xfrm>
                  <a:off x="4116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7" name="Line 241"/>
                <p:cNvSpPr>
                  <a:spLocks noChangeShapeType="1"/>
                </p:cNvSpPr>
                <p:nvPr/>
              </p:nvSpPr>
              <p:spPr bwMode="auto">
                <a:xfrm>
                  <a:off x="4162" y="2209"/>
                  <a:ext cx="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8" name="Line 242"/>
                <p:cNvSpPr>
                  <a:spLocks noChangeShapeType="1"/>
                </p:cNvSpPr>
                <p:nvPr/>
              </p:nvSpPr>
              <p:spPr bwMode="auto">
                <a:xfrm flipV="1">
                  <a:off x="954" y="2202"/>
                  <a:ext cx="0" cy="171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29" name="Line 243"/>
                <p:cNvSpPr>
                  <a:spLocks noChangeShapeType="1"/>
                </p:cNvSpPr>
                <p:nvPr/>
              </p:nvSpPr>
              <p:spPr bwMode="auto">
                <a:xfrm>
                  <a:off x="931" y="3915"/>
                  <a:ext cx="38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0" name="Line 244"/>
                <p:cNvSpPr>
                  <a:spLocks noChangeShapeType="1"/>
                </p:cNvSpPr>
                <p:nvPr/>
              </p:nvSpPr>
              <p:spPr bwMode="auto">
                <a:xfrm>
                  <a:off x="954" y="3915"/>
                  <a:ext cx="322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1" name="Line 245"/>
                <p:cNvSpPr>
                  <a:spLocks noChangeShapeType="1"/>
                </p:cNvSpPr>
                <p:nvPr/>
              </p:nvSpPr>
              <p:spPr bwMode="auto">
                <a:xfrm flipV="1">
                  <a:off x="954" y="3880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2" name="Line 246"/>
                <p:cNvSpPr>
                  <a:spLocks noChangeShapeType="1"/>
                </p:cNvSpPr>
                <p:nvPr/>
              </p:nvSpPr>
              <p:spPr bwMode="auto">
                <a:xfrm flipV="1">
                  <a:off x="1114" y="3880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3" name="Line 247"/>
                <p:cNvSpPr>
                  <a:spLocks noChangeShapeType="1"/>
                </p:cNvSpPr>
                <p:nvPr/>
              </p:nvSpPr>
              <p:spPr bwMode="auto">
                <a:xfrm flipV="1">
                  <a:off x="1282" y="3880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4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1443" y="3880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5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1603" y="3880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6" name="Line 250"/>
                <p:cNvSpPr>
                  <a:spLocks noChangeShapeType="1"/>
                </p:cNvSpPr>
                <p:nvPr/>
              </p:nvSpPr>
              <p:spPr bwMode="auto">
                <a:xfrm flipV="1">
                  <a:off x="1763" y="3880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7" name="Line 251"/>
                <p:cNvSpPr>
                  <a:spLocks noChangeShapeType="1"/>
                </p:cNvSpPr>
                <p:nvPr/>
              </p:nvSpPr>
              <p:spPr bwMode="auto">
                <a:xfrm flipV="1">
                  <a:off x="1924" y="3880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8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2084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39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245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0" name="Line 254"/>
                <p:cNvSpPr>
                  <a:spLocks noChangeShapeType="1"/>
                </p:cNvSpPr>
                <p:nvPr/>
              </p:nvSpPr>
              <p:spPr bwMode="auto">
                <a:xfrm flipV="1">
                  <a:off x="2413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1" name="Line 255"/>
                <p:cNvSpPr>
                  <a:spLocks noChangeShapeType="1"/>
                </p:cNvSpPr>
                <p:nvPr/>
              </p:nvSpPr>
              <p:spPr bwMode="auto">
                <a:xfrm flipV="1">
                  <a:off x="2573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2" name="Line 256"/>
                <p:cNvSpPr>
                  <a:spLocks noChangeShapeType="1"/>
                </p:cNvSpPr>
                <p:nvPr/>
              </p:nvSpPr>
              <p:spPr bwMode="auto">
                <a:xfrm flipV="1">
                  <a:off x="2734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3" name="Line 257"/>
                <p:cNvSpPr>
                  <a:spLocks noChangeShapeType="1"/>
                </p:cNvSpPr>
                <p:nvPr/>
              </p:nvSpPr>
              <p:spPr bwMode="auto">
                <a:xfrm flipV="1">
                  <a:off x="2894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4" name="Line 258"/>
                <p:cNvSpPr>
                  <a:spLocks noChangeShapeType="1"/>
                </p:cNvSpPr>
                <p:nvPr/>
              </p:nvSpPr>
              <p:spPr bwMode="auto">
                <a:xfrm flipV="1">
                  <a:off x="3055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5" name="Line 259"/>
                <p:cNvSpPr>
                  <a:spLocks noChangeShapeType="1"/>
                </p:cNvSpPr>
                <p:nvPr/>
              </p:nvSpPr>
              <p:spPr bwMode="auto">
                <a:xfrm flipV="1">
                  <a:off x="3215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6" name="Line 260"/>
                <p:cNvSpPr>
                  <a:spLocks noChangeShapeType="1"/>
                </p:cNvSpPr>
                <p:nvPr/>
              </p:nvSpPr>
              <p:spPr bwMode="auto">
                <a:xfrm flipV="1">
                  <a:off x="3375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7" name="Line 261"/>
                <p:cNvSpPr>
                  <a:spLocks noChangeShapeType="1"/>
                </p:cNvSpPr>
                <p:nvPr/>
              </p:nvSpPr>
              <p:spPr bwMode="auto">
                <a:xfrm flipV="1">
                  <a:off x="3543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8" name="Line 262"/>
                <p:cNvSpPr>
                  <a:spLocks noChangeShapeType="1"/>
                </p:cNvSpPr>
                <p:nvPr/>
              </p:nvSpPr>
              <p:spPr bwMode="auto">
                <a:xfrm flipV="1">
                  <a:off x="3704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49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3864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50" name="Line 264"/>
                <p:cNvSpPr>
                  <a:spLocks noChangeShapeType="1"/>
                </p:cNvSpPr>
                <p:nvPr/>
              </p:nvSpPr>
              <p:spPr bwMode="auto">
                <a:xfrm flipV="1">
                  <a:off x="4025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51" name="Line 265"/>
                <p:cNvSpPr>
                  <a:spLocks noChangeShapeType="1"/>
                </p:cNvSpPr>
                <p:nvPr/>
              </p:nvSpPr>
              <p:spPr bwMode="auto">
                <a:xfrm flipV="1">
                  <a:off x="4185" y="3876"/>
                  <a:ext cx="0" cy="6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52" name="Rectangle 266"/>
                <p:cNvSpPr>
                  <a:spLocks noChangeArrowheads="1"/>
                </p:cNvSpPr>
                <p:nvPr/>
              </p:nvSpPr>
              <p:spPr bwMode="auto">
                <a:xfrm>
                  <a:off x="766" y="3760"/>
                  <a:ext cx="229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latin typeface="Courier New" panose="02070309020205020404" pitchFamily="49" charset="0"/>
                    </a:rPr>
                    <a:t>1</a:t>
                  </a:r>
                </a:p>
              </p:txBody>
            </p:sp>
            <p:sp>
              <p:nvSpPr>
                <p:cNvPr id="67853" name="Rectangle 267"/>
                <p:cNvSpPr>
                  <a:spLocks noChangeArrowheads="1"/>
                </p:cNvSpPr>
                <p:nvPr/>
              </p:nvSpPr>
              <p:spPr bwMode="auto">
                <a:xfrm>
                  <a:off x="667" y="3198"/>
                  <a:ext cx="344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latin typeface="Courier New" panose="02070309020205020404" pitchFamily="49" charset="0"/>
                    </a:rPr>
                    <a:t>10</a:t>
                  </a:r>
                </a:p>
              </p:txBody>
            </p:sp>
            <p:sp>
              <p:nvSpPr>
                <p:cNvPr id="67854" name="Rectangle 268"/>
                <p:cNvSpPr>
                  <a:spLocks noChangeArrowheads="1"/>
                </p:cNvSpPr>
                <p:nvPr/>
              </p:nvSpPr>
              <p:spPr bwMode="auto">
                <a:xfrm>
                  <a:off x="568" y="2677"/>
                  <a:ext cx="459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latin typeface="Courier New" panose="02070309020205020404" pitchFamily="49" charset="0"/>
                    </a:rPr>
                    <a:t>100</a:t>
                  </a:r>
                </a:p>
              </p:txBody>
            </p:sp>
            <p:sp>
              <p:nvSpPr>
                <p:cNvPr id="67855" name="Rectangle 269"/>
                <p:cNvSpPr>
                  <a:spLocks noChangeArrowheads="1"/>
                </p:cNvSpPr>
                <p:nvPr/>
              </p:nvSpPr>
              <p:spPr bwMode="auto">
                <a:xfrm>
                  <a:off x="480" y="2058"/>
                  <a:ext cx="574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latin typeface="Courier New" panose="02070309020205020404" pitchFamily="49" charset="0"/>
                    </a:rPr>
                    <a:t>1000</a:t>
                  </a:r>
                </a:p>
              </p:txBody>
            </p:sp>
            <p:sp>
              <p:nvSpPr>
                <p:cNvPr id="67856" name="Rectangle 270"/>
                <p:cNvSpPr>
                  <a:spLocks noChangeArrowheads="1"/>
                </p:cNvSpPr>
                <p:nvPr/>
              </p:nvSpPr>
              <p:spPr bwMode="auto">
                <a:xfrm>
                  <a:off x="2137" y="2196"/>
                  <a:ext cx="1242" cy="2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FC0128"/>
                      </a:solidFill>
                    </a:rPr>
                    <a:t>“Moore’s Law”</a:t>
                  </a:r>
                </a:p>
              </p:txBody>
            </p:sp>
            <p:sp>
              <p:nvSpPr>
                <p:cNvPr id="67857" name="Rectangle 271"/>
                <p:cNvSpPr>
                  <a:spLocks noChangeArrowheads="1"/>
                </p:cNvSpPr>
                <p:nvPr/>
              </p:nvSpPr>
              <p:spPr bwMode="auto">
                <a:xfrm>
                  <a:off x="3792" y="2784"/>
                  <a:ext cx="1286" cy="410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000">
                      <a:solidFill>
                        <a:schemeClr val="tx2"/>
                      </a:solidFill>
                    </a:rPr>
                    <a:t>处理器</a:t>
                  </a:r>
                  <a:r>
                    <a:rPr lang="en-US" altLang="zh-CN" sz="2000">
                      <a:solidFill>
                        <a:schemeClr val="tx2"/>
                      </a:solidFill>
                    </a:rPr>
                    <a:t>-</a:t>
                  </a:r>
                  <a:r>
                    <a:rPr lang="zh-CN" altLang="en-US" sz="2000">
                      <a:solidFill>
                        <a:schemeClr val="tx2"/>
                      </a:solidFill>
                    </a:rPr>
                    <a:t>内存</a:t>
                  </a:r>
                  <a:r>
                    <a:rPr lang="en-US" altLang="zh-CN" sz="2000">
                      <a:solidFill>
                        <a:schemeClr val="tx2"/>
                      </a:solidFill>
                    </a:rPr>
                    <a:t>Gap</a:t>
                  </a:r>
                </a:p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chemeClr val="tx2"/>
                      </a:solidFill>
                    </a:rPr>
                    <a:t>(50% / year)</a:t>
                  </a:r>
                </a:p>
              </p:txBody>
            </p:sp>
            <p:grpSp>
              <p:nvGrpSpPr>
                <p:cNvPr id="67858" name="Group 272"/>
                <p:cNvGrpSpPr>
                  <a:grpSpLocks/>
                </p:cNvGrpSpPr>
                <p:nvPr/>
              </p:nvGrpSpPr>
              <p:grpSpPr bwMode="auto">
                <a:xfrm>
                  <a:off x="931" y="3551"/>
                  <a:ext cx="3262" cy="370"/>
                  <a:chOff x="904" y="2662"/>
                  <a:chExt cx="3416" cy="397"/>
                </a:xfrm>
              </p:grpSpPr>
              <p:sp>
                <p:nvSpPr>
                  <p:cNvPr id="67887" name="Freeform 273"/>
                  <p:cNvSpPr>
                    <a:spLocks/>
                  </p:cNvSpPr>
                  <p:nvPr/>
                </p:nvSpPr>
                <p:spPr bwMode="auto">
                  <a:xfrm>
                    <a:off x="924" y="2682"/>
                    <a:ext cx="3385" cy="361"/>
                  </a:xfrm>
                  <a:custGeom>
                    <a:avLst/>
                    <a:gdLst>
                      <a:gd name="T0" fmla="*/ 0 w 3385"/>
                      <a:gd name="T1" fmla="*/ 360 h 361"/>
                      <a:gd name="T2" fmla="*/ 168 w 3385"/>
                      <a:gd name="T3" fmla="*/ 344 h 361"/>
                      <a:gd name="T4" fmla="*/ 344 w 3385"/>
                      <a:gd name="T5" fmla="*/ 320 h 361"/>
                      <a:gd name="T6" fmla="*/ 512 w 3385"/>
                      <a:gd name="T7" fmla="*/ 304 h 361"/>
                      <a:gd name="T8" fmla="*/ 680 w 3385"/>
                      <a:gd name="T9" fmla="*/ 288 h 361"/>
                      <a:gd name="T10" fmla="*/ 848 w 3385"/>
                      <a:gd name="T11" fmla="*/ 272 h 361"/>
                      <a:gd name="T12" fmla="*/ 1016 w 3385"/>
                      <a:gd name="T13" fmla="*/ 248 h 361"/>
                      <a:gd name="T14" fmla="*/ 1184 w 3385"/>
                      <a:gd name="T15" fmla="*/ 232 h 361"/>
                      <a:gd name="T16" fmla="*/ 1352 w 3385"/>
                      <a:gd name="T17" fmla="*/ 216 h 361"/>
                      <a:gd name="T18" fmla="*/ 1528 w 3385"/>
                      <a:gd name="T19" fmla="*/ 200 h 361"/>
                      <a:gd name="T20" fmla="*/ 1696 w 3385"/>
                      <a:gd name="T21" fmla="*/ 176 h 361"/>
                      <a:gd name="T22" fmla="*/ 1864 w 3385"/>
                      <a:gd name="T23" fmla="*/ 160 h 361"/>
                      <a:gd name="T24" fmla="*/ 2032 w 3385"/>
                      <a:gd name="T25" fmla="*/ 144 h 361"/>
                      <a:gd name="T26" fmla="*/ 2200 w 3385"/>
                      <a:gd name="T27" fmla="*/ 128 h 361"/>
                      <a:gd name="T28" fmla="*/ 2368 w 3385"/>
                      <a:gd name="T29" fmla="*/ 104 h 361"/>
                      <a:gd name="T30" fmla="*/ 2536 w 3385"/>
                      <a:gd name="T31" fmla="*/ 88 h 361"/>
                      <a:gd name="T32" fmla="*/ 2712 w 3385"/>
                      <a:gd name="T33" fmla="*/ 72 h 361"/>
                      <a:gd name="T34" fmla="*/ 2880 w 3385"/>
                      <a:gd name="T35" fmla="*/ 56 h 361"/>
                      <a:gd name="T36" fmla="*/ 3048 w 3385"/>
                      <a:gd name="T37" fmla="*/ 32 h 361"/>
                      <a:gd name="T38" fmla="*/ 3216 w 3385"/>
                      <a:gd name="T39" fmla="*/ 16 h 361"/>
                      <a:gd name="T40" fmla="*/ 3384 w 3385"/>
                      <a:gd name="T41" fmla="*/ 0 h 361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3385" h="361">
                        <a:moveTo>
                          <a:pt x="0" y="360"/>
                        </a:moveTo>
                        <a:lnTo>
                          <a:pt x="168" y="344"/>
                        </a:lnTo>
                        <a:lnTo>
                          <a:pt x="344" y="320"/>
                        </a:lnTo>
                        <a:lnTo>
                          <a:pt x="512" y="304"/>
                        </a:lnTo>
                        <a:lnTo>
                          <a:pt x="680" y="288"/>
                        </a:lnTo>
                        <a:lnTo>
                          <a:pt x="848" y="272"/>
                        </a:lnTo>
                        <a:lnTo>
                          <a:pt x="1016" y="248"/>
                        </a:lnTo>
                        <a:lnTo>
                          <a:pt x="1184" y="232"/>
                        </a:lnTo>
                        <a:lnTo>
                          <a:pt x="1352" y="216"/>
                        </a:lnTo>
                        <a:lnTo>
                          <a:pt x="1528" y="200"/>
                        </a:lnTo>
                        <a:lnTo>
                          <a:pt x="1696" y="176"/>
                        </a:lnTo>
                        <a:lnTo>
                          <a:pt x="1864" y="160"/>
                        </a:lnTo>
                        <a:lnTo>
                          <a:pt x="2032" y="144"/>
                        </a:lnTo>
                        <a:lnTo>
                          <a:pt x="2200" y="128"/>
                        </a:lnTo>
                        <a:lnTo>
                          <a:pt x="2368" y="104"/>
                        </a:lnTo>
                        <a:lnTo>
                          <a:pt x="2536" y="88"/>
                        </a:lnTo>
                        <a:lnTo>
                          <a:pt x="2712" y="72"/>
                        </a:lnTo>
                        <a:lnTo>
                          <a:pt x="2880" y="56"/>
                        </a:lnTo>
                        <a:lnTo>
                          <a:pt x="3048" y="32"/>
                        </a:lnTo>
                        <a:lnTo>
                          <a:pt x="3216" y="16"/>
                        </a:lnTo>
                        <a:lnTo>
                          <a:pt x="338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888" name="Rectangle 274"/>
                  <p:cNvSpPr>
                    <a:spLocks noChangeArrowheads="1"/>
                  </p:cNvSpPr>
                  <p:nvPr/>
                </p:nvSpPr>
                <p:spPr bwMode="auto">
                  <a:xfrm>
                    <a:off x="904" y="3017"/>
                    <a:ext cx="32" cy="4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89" name="Rectangle 275"/>
                  <p:cNvSpPr>
                    <a:spLocks noChangeArrowheads="1"/>
                  </p:cNvSpPr>
                  <p:nvPr/>
                </p:nvSpPr>
                <p:spPr bwMode="auto">
                  <a:xfrm>
                    <a:off x="1072" y="3001"/>
                    <a:ext cx="32" cy="4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0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977"/>
                    <a:ext cx="32" cy="4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1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1416" y="2961"/>
                    <a:ext cx="32" cy="4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2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945"/>
                    <a:ext cx="32" cy="4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3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1752" y="2929"/>
                    <a:ext cx="32" cy="4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4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2905"/>
                    <a:ext cx="32" cy="4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5" name="Rectangle 281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2894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6" name="Rectangle 282"/>
                  <p:cNvSpPr>
                    <a:spLocks noChangeArrowheads="1"/>
                  </p:cNvSpPr>
                  <p:nvPr/>
                </p:nvSpPr>
                <p:spPr bwMode="auto">
                  <a:xfrm>
                    <a:off x="2256" y="2878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7" name="Rectangle 283"/>
                  <p:cNvSpPr>
                    <a:spLocks noChangeArrowheads="1"/>
                  </p:cNvSpPr>
                  <p:nvPr/>
                </p:nvSpPr>
                <p:spPr bwMode="auto">
                  <a:xfrm>
                    <a:off x="2432" y="2862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8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2600" y="2838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99" name="Rectangle 285"/>
                  <p:cNvSpPr>
                    <a:spLocks noChangeArrowheads="1"/>
                  </p:cNvSpPr>
                  <p:nvPr/>
                </p:nvSpPr>
                <p:spPr bwMode="auto">
                  <a:xfrm>
                    <a:off x="2768" y="2822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900" name="Rectangle 286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2806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901" name="Rectangle 287"/>
                  <p:cNvSpPr>
                    <a:spLocks noChangeArrowheads="1"/>
                  </p:cNvSpPr>
                  <p:nvPr/>
                </p:nvSpPr>
                <p:spPr bwMode="auto">
                  <a:xfrm>
                    <a:off x="3104" y="2790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902" name="Rectangle 288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2766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903" name="Rectangle 289"/>
                  <p:cNvSpPr>
                    <a:spLocks noChangeArrowheads="1"/>
                  </p:cNvSpPr>
                  <p:nvPr/>
                </p:nvSpPr>
                <p:spPr bwMode="auto">
                  <a:xfrm>
                    <a:off x="3440" y="2750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904" name="Rectangle 290"/>
                  <p:cNvSpPr>
                    <a:spLocks noChangeArrowheads="1"/>
                  </p:cNvSpPr>
                  <p:nvPr/>
                </p:nvSpPr>
                <p:spPr bwMode="auto">
                  <a:xfrm>
                    <a:off x="3616" y="2734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905" name="Rectangle 291"/>
                  <p:cNvSpPr>
                    <a:spLocks noChangeArrowheads="1"/>
                  </p:cNvSpPr>
                  <p:nvPr/>
                </p:nvSpPr>
                <p:spPr bwMode="auto">
                  <a:xfrm>
                    <a:off x="3784" y="2718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906" name="Rectangle 292"/>
                  <p:cNvSpPr>
                    <a:spLocks noChangeArrowheads="1"/>
                  </p:cNvSpPr>
                  <p:nvPr/>
                </p:nvSpPr>
                <p:spPr bwMode="auto">
                  <a:xfrm>
                    <a:off x="3952" y="2694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907" name="Rectangle 293"/>
                  <p:cNvSpPr>
                    <a:spLocks noChangeArrowheads="1"/>
                  </p:cNvSpPr>
                  <p:nvPr/>
                </p:nvSpPr>
                <p:spPr bwMode="auto">
                  <a:xfrm>
                    <a:off x="4120" y="2678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908" name="Rectangle 294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2662"/>
                    <a:ext cx="32" cy="32"/>
                  </a:xfrm>
                  <a:prstGeom prst="rect">
                    <a:avLst/>
                  </a:prstGeom>
                  <a:solidFill>
                    <a:srgbClr val="008011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</p:grpSp>
            <p:sp>
              <p:nvSpPr>
                <p:cNvPr id="67859" name="Arc 295"/>
                <p:cNvSpPr>
                  <a:spLocks/>
                </p:cNvSpPr>
                <p:nvPr/>
              </p:nvSpPr>
              <p:spPr bwMode="auto">
                <a:xfrm rot="1621851">
                  <a:off x="4224" y="3538"/>
                  <a:ext cx="336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94"/>
                        <a:pt x="9633" y="33"/>
                        <a:pt x="2153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94"/>
                        <a:pt x="9633" y="33"/>
                        <a:pt x="2153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60" name="Line 296"/>
                <p:cNvSpPr>
                  <a:spLocks noChangeShapeType="1"/>
                </p:cNvSpPr>
                <p:nvPr/>
              </p:nvSpPr>
              <p:spPr bwMode="auto">
                <a:xfrm>
                  <a:off x="3714" y="2557"/>
                  <a:ext cx="0" cy="1057"/>
                </a:xfrm>
                <a:prstGeom prst="line">
                  <a:avLst/>
                </a:prstGeom>
                <a:noFill/>
                <a:ln w="25400">
                  <a:solidFill>
                    <a:srgbClr val="FC0128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861" name="Rectangle 297"/>
                <p:cNvSpPr>
                  <a:spLocks noChangeArrowheads="1"/>
                </p:cNvSpPr>
                <p:nvPr/>
              </p:nvSpPr>
              <p:spPr bwMode="auto">
                <a:xfrm>
                  <a:off x="931" y="3880"/>
                  <a:ext cx="31" cy="39"/>
                </a:xfrm>
                <a:prstGeom prst="rect">
                  <a:avLst/>
                </a:prstGeom>
                <a:solidFill>
                  <a:srgbClr val="DD0806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  <p:grpSp>
              <p:nvGrpSpPr>
                <p:cNvPr id="67862" name="Group 298"/>
                <p:cNvGrpSpPr>
                  <a:grpSpLocks/>
                </p:cNvGrpSpPr>
                <p:nvPr/>
              </p:nvGrpSpPr>
              <p:grpSpPr bwMode="auto">
                <a:xfrm>
                  <a:off x="950" y="2171"/>
                  <a:ext cx="3341" cy="1733"/>
                  <a:chOff x="924" y="1182"/>
                  <a:chExt cx="3499" cy="1861"/>
                </a:xfrm>
              </p:grpSpPr>
              <p:sp>
                <p:nvSpPr>
                  <p:cNvPr id="67865" name="Freeform 299"/>
                  <p:cNvSpPr>
                    <a:spLocks/>
                  </p:cNvSpPr>
                  <p:nvPr/>
                </p:nvSpPr>
                <p:spPr bwMode="auto">
                  <a:xfrm>
                    <a:off x="924" y="1226"/>
                    <a:ext cx="3385" cy="1817"/>
                  </a:xfrm>
                  <a:custGeom>
                    <a:avLst/>
                    <a:gdLst>
                      <a:gd name="T0" fmla="*/ 0 w 3385"/>
                      <a:gd name="T1" fmla="*/ 1816 h 1817"/>
                      <a:gd name="T2" fmla="*/ 168 w 3385"/>
                      <a:gd name="T3" fmla="*/ 1752 h 1817"/>
                      <a:gd name="T4" fmla="*/ 344 w 3385"/>
                      <a:gd name="T5" fmla="*/ 1696 h 1817"/>
                      <a:gd name="T6" fmla="*/ 512 w 3385"/>
                      <a:gd name="T7" fmla="*/ 1640 h 1817"/>
                      <a:gd name="T8" fmla="*/ 680 w 3385"/>
                      <a:gd name="T9" fmla="*/ 1576 h 1817"/>
                      <a:gd name="T10" fmla="*/ 848 w 3385"/>
                      <a:gd name="T11" fmla="*/ 1520 h 1817"/>
                      <a:gd name="T12" fmla="*/ 1016 w 3385"/>
                      <a:gd name="T13" fmla="*/ 1456 h 1817"/>
                      <a:gd name="T14" fmla="*/ 1184 w 3385"/>
                      <a:gd name="T15" fmla="*/ 1400 h 1817"/>
                      <a:gd name="T16" fmla="*/ 1352 w 3385"/>
                      <a:gd name="T17" fmla="*/ 1296 h 1817"/>
                      <a:gd name="T18" fmla="*/ 1528 w 3385"/>
                      <a:gd name="T19" fmla="*/ 1184 h 1817"/>
                      <a:gd name="T20" fmla="*/ 1696 w 3385"/>
                      <a:gd name="T21" fmla="*/ 1080 h 1817"/>
                      <a:gd name="T22" fmla="*/ 1864 w 3385"/>
                      <a:gd name="T23" fmla="*/ 968 h 1817"/>
                      <a:gd name="T24" fmla="*/ 2032 w 3385"/>
                      <a:gd name="T25" fmla="*/ 864 h 1817"/>
                      <a:gd name="T26" fmla="*/ 2200 w 3385"/>
                      <a:gd name="T27" fmla="*/ 752 h 1817"/>
                      <a:gd name="T28" fmla="*/ 2368 w 3385"/>
                      <a:gd name="T29" fmla="*/ 648 h 1817"/>
                      <a:gd name="T30" fmla="*/ 2536 w 3385"/>
                      <a:gd name="T31" fmla="*/ 536 h 1817"/>
                      <a:gd name="T32" fmla="*/ 2712 w 3385"/>
                      <a:gd name="T33" fmla="*/ 432 h 1817"/>
                      <a:gd name="T34" fmla="*/ 2880 w 3385"/>
                      <a:gd name="T35" fmla="*/ 328 h 1817"/>
                      <a:gd name="T36" fmla="*/ 3048 w 3385"/>
                      <a:gd name="T37" fmla="*/ 216 h 1817"/>
                      <a:gd name="T38" fmla="*/ 3216 w 3385"/>
                      <a:gd name="T39" fmla="*/ 112 h 1817"/>
                      <a:gd name="T40" fmla="*/ 3384 w 3385"/>
                      <a:gd name="T41" fmla="*/ 0 h 1817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3385" h="1817">
                        <a:moveTo>
                          <a:pt x="0" y="1816"/>
                        </a:moveTo>
                        <a:lnTo>
                          <a:pt x="168" y="1752"/>
                        </a:lnTo>
                        <a:lnTo>
                          <a:pt x="344" y="1696"/>
                        </a:lnTo>
                        <a:lnTo>
                          <a:pt x="512" y="1640"/>
                        </a:lnTo>
                        <a:lnTo>
                          <a:pt x="680" y="1576"/>
                        </a:lnTo>
                        <a:lnTo>
                          <a:pt x="848" y="1520"/>
                        </a:lnTo>
                        <a:lnTo>
                          <a:pt x="1016" y="1456"/>
                        </a:lnTo>
                        <a:lnTo>
                          <a:pt x="1184" y="1400"/>
                        </a:lnTo>
                        <a:lnTo>
                          <a:pt x="1352" y="1296"/>
                        </a:lnTo>
                        <a:lnTo>
                          <a:pt x="1528" y="1184"/>
                        </a:lnTo>
                        <a:lnTo>
                          <a:pt x="1696" y="1080"/>
                        </a:lnTo>
                        <a:lnTo>
                          <a:pt x="1864" y="968"/>
                        </a:lnTo>
                        <a:lnTo>
                          <a:pt x="2032" y="864"/>
                        </a:lnTo>
                        <a:lnTo>
                          <a:pt x="2200" y="752"/>
                        </a:lnTo>
                        <a:lnTo>
                          <a:pt x="2368" y="648"/>
                        </a:lnTo>
                        <a:lnTo>
                          <a:pt x="2536" y="536"/>
                        </a:lnTo>
                        <a:lnTo>
                          <a:pt x="2712" y="432"/>
                        </a:lnTo>
                        <a:lnTo>
                          <a:pt x="2880" y="328"/>
                        </a:lnTo>
                        <a:lnTo>
                          <a:pt x="3048" y="216"/>
                        </a:lnTo>
                        <a:lnTo>
                          <a:pt x="3216" y="112"/>
                        </a:lnTo>
                        <a:lnTo>
                          <a:pt x="338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866" name="Rectangle 300"/>
                  <p:cNvSpPr>
                    <a:spLocks noChangeArrowheads="1"/>
                  </p:cNvSpPr>
                  <p:nvPr/>
                </p:nvSpPr>
                <p:spPr bwMode="auto">
                  <a:xfrm>
                    <a:off x="1072" y="2953"/>
                    <a:ext cx="32" cy="4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67" name="Rectangle 301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902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68" name="Rectangle 302"/>
                  <p:cNvSpPr>
                    <a:spLocks noChangeArrowheads="1"/>
                  </p:cNvSpPr>
                  <p:nvPr/>
                </p:nvSpPr>
                <p:spPr bwMode="auto">
                  <a:xfrm>
                    <a:off x="1416" y="2846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69" name="Rectangle 30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782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0" name="Rectangle 304"/>
                  <p:cNvSpPr>
                    <a:spLocks noChangeArrowheads="1"/>
                  </p:cNvSpPr>
                  <p:nvPr/>
                </p:nvSpPr>
                <p:spPr bwMode="auto">
                  <a:xfrm>
                    <a:off x="1752" y="2726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1" name="Rectangle 305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2662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2" name="Rectangle 306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2606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3" name="Rectangle 307"/>
                  <p:cNvSpPr>
                    <a:spLocks noChangeArrowheads="1"/>
                  </p:cNvSpPr>
                  <p:nvPr/>
                </p:nvSpPr>
                <p:spPr bwMode="auto">
                  <a:xfrm>
                    <a:off x="2256" y="2502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4" name="Rectangle 308"/>
                  <p:cNvSpPr>
                    <a:spLocks noChangeArrowheads="1"/>
                  </p:cNvSpPr>
                  <p:nvPr/>
                </p:nvSpPr>
                <p:spPr bwMode="auto">
                  <a:xfrm>
                    <a:off x="2432" y="2390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5" name="Rectangle 309"/>
                  <p:cNvSpPr>
                    <a:spLocks noChangeArrowheads="1"/>
                  </p:cNvSpPr>
                  <p:nvPr/>
                </p:nvSpPr>
                <p:spPr bwMode="auto">
                  <a:xfrm>
                    <a:off x="2600" y="2286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6" name="Rectangle 310"/>
                  <p:cNvSpPr>
                    <a:spLocks noChangeArrowheads="1"/>
                  </p:cNvSpPr>
                  <p:nvPr/>
                </p:nvSpPr>
                <p:spPr bwMode="auto">
                  <a:xfrm>
                    <a:off x="2768" y="2174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7" name="Rectangle 311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2070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8" name="Rectangle 312"/>
                  <p:cNvSpPr>
                    <a:spLocks noChangeArrowheads="1"/>
                  </p:cNvSpPr>
                  <p:nvPr/>
                </p:nvSpPr>
                <p:spPr bwMode="auto">
                  <a:xfrm>
                    <a:off x="3104" y="1958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79" name="Rectangle 313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1854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80" name="Rectangle 314"/>
                  <p:cNvSpPr>
                    <a:spLocks noChangeArrowheads="1"/>
                  </p:cNvSpPr>
                  <p:nvPr/>
                </p:nvSpPr>
                <p:spPr bwMode="auto">
                  <a:xfrm>
                    <a:off x="3440" y="1742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81" name="Rectangle 315"/>
                  <p:cNvSpPr>
                    <a:spLocks noChangeArrowheads="1"/>
                  </p:cNvSpPr>
                  <p:nvPr/>
                </p:nvSpPr>
                <p:spPr bwMode="auto">
                  <a:xfrm>
                    <a:off x="3616" y="1638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82" name="Rectangle 316"/>
                  <p:cNvSpPr>
                    <a:spLocks noChangeArrowheads="1"/>
                  </p:cNvSpPr>
                  <p:nvPr/>
                </p:nvSpPr>
                <p:spPr bwMode="auto">
                  <a:xfrm>
                    <a:off x="3784" y="1534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83" name="Rectangle 317"/>
                  <p:cNvSpPr>
                    <a:spLocks noChangeArrowheads="1"/>
                  </p:cNvSpPr>
                  <p:nvPr/>
                </p:nvSpPr>
                <p:spPr bwMode="auto">
                  <a:xfrm>
                    <a:off x="3952" y="1422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84" name="Rectangle 318"/>
                  <p:cNvSpPr>
                    <a:spLocks noChangeArrowheads="1"/>
                  </p:cNvSpPr>
                  <p:nvPr/>
                </p:nvSpPr>
                <p:spPr bwMode="auto">
                  <a:xfrm>
                    <a:off x="4120" y="1318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85" name="Rectangle 319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206"/>
                    <a:ext cx="32" cy="32"/>
                  </a:xfrm>
                  <a:prstGeom prst="rect">
                    <a:avLst/>
                  </a:prstGeom>
                  <a:solidFill>
                    <a:srgbClr val="DD080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/>
                  </a:p>
                </p:txBody>
              </p:sp>
              <p:sp>
                <p:nvSpPr>
                  <p:cNvPr id="67886" name="Rectangle 320"/>
                  <p:cNvSpPr>
                    <a:spLocks noChangeArrowheads="1"/>
                  </p:cNvSpPr>
                  <p:nvPr/>
                </p:nvSpPr>
                <p:spPr bwMode="auto">
                  <a:xfrm>
                    <a:off x="4304" y="1182"/>
                    <a:ext cx="119" cy="1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993300"/>
                      </a:buClr>
                      <a:buSzPct val="90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CC6600"/>
                      </a:buClr>
                      <a:buSzPct val="80000"/>
                      <a:buFont typeface="Wingdings" panose="05000000000000000000" pitchFamily="2" charset="2"/>
                      <a:buChar char="l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9900"/>
                      </a:buClr>
                      <a:buSzPct val="75000"/>
                      <a:buFont typeface="Webdings" panose="05030102010509060703" pitchFamily="18" charset="2"/>
                      <a:buChar char="4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6600"/>
                      </a:buClr>
                      <a:buSzPct val="75000"/>
                      <a:buFont typeface="Times New Roman" panose="02020603050405020304" pitchFamily="18" charset="0"/>
                      <a:buChar char="–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66"/>
                      </a:buClr>
                      <a:buSzPct val="75000"/>
                      <a:buFont typeface="Times New Roman" panose="02020603050405020304" pitchFamily="18" charset="0"/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zh-CN" sz="1000" b="0">
                      <a:solidFill>
                        <a:srgbClr val="000000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67863" name="Rectangle 321"/>
                <p:cNvSpPr>
                  <a:spLocks noChangeArrowheads="1"/>
                </p:cNvSpPr>
                <p:nvPr/>
              </p:nvSpPr>
              <p:spPr bwMode="auto">
                <a:xfrm>
                  <a:off x="3984" y="2352"/>
                  <a:ext cx="864" cy="4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Courier New" panose="02070309020205020404" pitchFamily="49" charset="0"/>
                    </a:rPr>
                    <a:t>µProc 60%/year</a:t>
                  </a:r>
                </a:p>
              </p:txBody>
            </p:sp>
            <p:sp>
              <p:nvSpPr>
                <p:cNvPr id="67864" name="Arc 322"/>
                <p:cNvSpPr>
                  <a:spLocks/>
                </p:cNvSpPr>
                <p:nvPr/>
              </p:nvSpPr>
              <p:spPr bwMode="auto">
                <a:xfrm rot="3187806">
                  <a:off x="4128" y="2256"/>
                  <a:ext cx="348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94"/>
                        <a:pt x="9633" y="33"/>
                        <a:pt x="2153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94"/>
                        <a:pt x="9633" y="33"/>
                        <a:pt x="2153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54627" name="Group 323"/>
          <p:cNvGrpSpPr>
            <a:grpSpLocks/>
          </p:cNvGrpSpPr>
          <p:nvPr/>
        </p:nvGrpSpPr>
        <p:grpSpPr bwMode="auto">
          <a:xfrm>
            <a:off x="76200" y="1143000"/>
            <a:ext cx="8229600" cy="1643063"/>
            <a:chOff x="48" y="720"/>
            <a:chExt cx="5184" cy="1035"/>
          </a:xfrm>
        </p:grpSpPr>
        <p:grpSp>
          <p:nvGrpSpPr>
            <p:cNvPr id="67592" name="Group 324"/>
            <p:cNvGrpSpPr>
              <a:grpSpLocks/>
            </p:cNvGrpSpPr>
            <p:nvPr/>
          </p:nvGrpSpPr>
          <p:grpSpPr bwMode="auto">
            <a:xfrm>
              <a:off x="571" y="720"/>
              <a:ext cx="4661" cy="380"/>
              <a:chOff x="571" y="1156"/>
              <a:chExt cx="4661" cy="380"/>
            </a:xfrm>
          </p:grpSpPr>
          <p:sp>
            <p:nvSpPr>
              <p:cNvPr id="67595" name="Rectangle 325"/>
              <p:cNvSpPr>
                <a:spLocks noChangeArrowheads="1"/>
              </p:cNvSpPr>
              <p:nvPr/>
            </p:nvSpPr>
            <p:spPr bwMode="auto">
              <a:xfrm>
                <a:off x="571" y="1156"/>
                <a:ext cx="4661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1" eaLnBrk="1" hangingPunct="1">
                  <a:lnSpc>
                    <a:spcPct val="14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/>
                  <a:t>1</a:t>
                </a:r>
                <a:r>
                  <a:rPr lang="zh-CN" altLang="en-US" sz="2400" dirty="0"/>
                  <a:t>级页表访存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次，速度下降</a:t>
                </a:r>
                <a:r>
                  <a:rPr lang="en-US" altLang="zh-CN" sz="2400" dirty="0"/>
                  <a:t>50%</a:t>
                </a:r>
                <a:endPara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endParaRPr>
              </a:p>
            </p:txBody>
          </p:sp>
          <p:pic>
            <p:nvPicPr>
              <p:cNvPr id="67596" name="Picture 326" descr="j011583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" y="1303"/>
                <a:ext cx="119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7593" name="Text Box 327"/>
            <p:cNvSpPr txBox="1">
              <a:spLocks noChangeArrowheads="1"/>
            </p:cNvSpPr>
            <p:nvPr/>
          </p:nvSpPr>
          <p:spPr bwMode="auto">
            <a:xfrm>
              <a:off x="48" y="912"/>
              <a:ext cx="528" cy="75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一次地址访问</a:t>
              </a:r>
            </a:p>
          </p:txBody>
        </p:sp>
        <p:sp>
          <p:nvSpPr>
            <p:cNvPr id="67594" name="AutoShape 328"/>
            <p:cNvSpPr>
              <a:spLocks/>
            </p:cNvSpPr>
            <p:nvPr/>
          </p:nvSpPr>
          <p:spPr bwMode="auto">
            <a:xfrm>
              <a:off x="624" y="891"/>
              <a:ext cx="144" cy="864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2" name="矩形 1"/>
          <p:cNvSpPr/>
          <p:nvPr/>
        </p:nvSpPr>
        <p:spPr>
          <a:xfrm>
            <a:off x="6105525" y="899078"/>
            <a:ext cx="2934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访问页表计算物理</a:t>
            </a:r>
            <a:r>
              <a:rPr lang="zh-CN" altLang="en-US" sz="2000" dirty="0">
                <a:solidFill>
                  <a:srgbClr val="FF0000"/>
                </a:solidFill>
              </a:rPr>
              <a:t>地址，从物理地址取内容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4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5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13" grpId="0" animBg="1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提高地址翻译的效率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765175" y="1158875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多级页表的地址翻译效率很低，要提高效率</a:t>
            </a:r>
          </a:p>
        </p:txBody>
      </p:sp>
      <p:grpSp>
        <p:nvGrpSpPr>
          <p:cNvPr id="355332" name="Group 4"/>
          <p:cNvGrpSpPr>
            <a:grpSpLocks/>
          </p:cNvGrpSpPr>
          <p:nvPr/>
        </p:nvGrpSpPr>
        <p:grpSpPr bwMode="auto">
          <a:xfrm>
            <a:off x="906463" y="1833563"/>
            <a:ext cx="7399337" cy="603250"/>
            <a:chOff x="571" y="2656"/>
            <a:chExt cx="4661" cy="380"/>
          </a:xfrm>
        </p:grpSpPr>
        <p:sp>
          <p:nvSpPr>
            <p:cNvPr id="68649" name="Rectangle 5"/>
            <p:cNvSpPr>
              <a:spLocks noChangeArrowheads="1"/>
            </p:cNvSpPr>
            <p:nvPr/>
          </p:nvSpPr>
          <p:spPr bwMode="auto">
            <a:xfrm>
              <a:off x="571" y="2656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anose="05050102010706020507" pitchFamily="18" charset="2"/>
                </a:rPr>
                <a:t>提高效率的基本想法</a:t>
              </a:r>
              <a:r>
                <a:rPr lang="en-US" altLang="zh-CN" sz="2400">
                  <a:sym typeface="Symbol" panose="05050102010706020507" pitchFamily="18" charset="2"/>
                </a:rPr>
                <a:t>: </a:t>
              </a: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硬件支持</a:t>
              </a:r>
            </a:p>
          </p:txBody>
        </p:sp>
        <p:pic>
          <p:nvPicPr>
            <p:cNvPr id="68650" name="Picture 6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279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5335" name="Group 7"/>
          <p:cNvGrpSpPr>
            <a:grpSpLocks/>
          </p:cNvGrpSpPr>
          <p:nvPr/>
        </p:nvGrpSpPr>
        <p:grpSpPr bwMode="auto">
          <a:xfrm>
            <a:off x="914400" y="2411413"/>
            <a:ext cx="7399338" cy="603250"/>
            <a:chOff x="571" y="2656"/>
            <a:chExt cx="4661" cy="380"/>
          </a:xfrm>
        </p:grpSpPr>
        <p:sp>
          <p:nvSpPr>
            <p:cNvPr id="68647" name="Rectangle 8"/>
            <p:cNvSpPr>
              <a:spLocks noChangeArrowheads="1"/>
            </p:cNvSpPr>
            <p:nvPr/>
          </p:nvSpPr>
          <p:spPr bwMode="auto">
            <a:xfrm>
              <a:off x="571" y="2656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anose="05050102010706020507" pitchFamily="18" charset="2"/>
                </a:rPr>
                <a:t>要很快：这个硬件放在哪里</a:t>
              </a:r>
              <a:r>
                <a:rPr lang="en-US" altLang="zh-CN" sz="2400">
                  <a:sym typeface="Symbol" panose="05050102010706020507" pitchFamily="18" charset="2"/>
                </a:rPr>
                <a:t>?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   </a:t>
              </a:r>
            </a:p>
          </p:txBody>
        </p:sp>
        <p:pic>
          <p:nvPicPr>
            <p:cNvPr id="68648" name="Picture 9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279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5338" name="Group 10"/>
          <p:cNvGrpSpPr>
            <a:grpSpLocks/>
          </p:cNvGrpSpPr>
          <p:nvPr/>
        </p:nvGrpSpPr>
        <p:grpSpPr bwMode="auto">
          <a:xfrm>
            <a:off x="914400" y="2944813"/>
            <a:ext cx="7399338" cy="603250"/>
            <a:chOff x="571" y="2656"/>
            <a:chExt cx="4661" cy="380"/>
          </a:xfrm>
        </p:grpSpPr>
        <p:sp>
          <p:nvSpPr>
            <p:cNvPr id="68645" name="Rectangle 11"/>
            <p:cNvSpPr>
              <a:spLocks noChangeArrowheads="1"/>
            </p:cNvSpPr>
            <p:nvPr/>
          </p:nvSpPr>
          <p:spPr bwMode="auto">
            <a:xfrm>
              <a:off x="571" y="2656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anose="05050102010706020507" pitchFamily="18" charset="2"/>
                </a:rPr>
                <a:t>页表小寄存器可行，但如果页表很大呢</a:t>
              </a:r>
              <a:r>
                <a:rPr lang="en-US" altLang="zh-CN" sz="2400">
                  <a:sym typeface="Symbol" panose="05050102010706020507" pitchFamily="18" charset="2"/>
                </a:rPr>
                <a:t>?</a:t>
              </a:r>
            </a:p>
          </p:txBody>
        </p:sp>
        <p:pic>
          <p:nvPicPr>
            <p:cNvPr id="68646" name="Picture 12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279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5341" name="Rectangle 13"/>
          <p:cNvSpPr>
            <a:spLocks noChangeArrowheads="1"/>
          </p:cNvSpPr>
          <p:nvPr/>
        </p:nvSpPr>
        <p:spPr bwMode="auto">
          <a:xfrm>
            <a:off x="5410200" y="2530475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寄存器</a:t>
            </a:r>
          </a:p>
        </p:txBody>
      </p:sp>
      <p:grpSp>
        <p:nvGrpSpPr>
          <p:cNvPr id="355342" name="Group 14"/>
          <p:cNvGrpSpPr>
            <a:grpSpLocks/>
          </p:cNvGrpSpPr>
          <p:nvPr/>
        </p:nvGrpSpPr>
        <p:grpSpPr bwMode="auto">
          <a:xfrm>
            <a:off x="914400" y="3457575"/>
            <a:ext cx="7399338" cy="1127125"/>
            <a:chOff x="571" y="2656"/>
            <a:chExt cx="4661" cy="710"/>
          </a:xfrm>
        </p:grpSpPr>
        <p:sp>
          <p:nvSpPr>
            <p:cNvPr id="68643" name="Rectangle 15"/>
            <p:cNvSpPr>
              <a:spLocks noChangeArrowheads="1"/>
            </p:cNvSpPr>
            <p:nvPr/>
          </p:nvSpPr>
          <p:spPr bwMode="auto">
            <a:xfrm>
              <a:off x="571" y="2656"/>
              <a:ext cx="4661" cy="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TLB(Translation Look-aside Buffer)</a:t>
              </a:r>
              <a:r>
                <a:rPr lang="zh-CN" altLang="en-US" sz="2400">
                  <a:solidFill>
                    <a:srgbClr val="FF0000"/>
                  </a:solidFill>
                </a:rPr>
                <a:t>是一组关联快速寄存器组</a:t>
              </a:r>
            </a:p>
          </p:txBody>
        </p:sp>
        <p:pic>
          <p:nvPicPr>
            <p:cNvPr id="68644" name="Picture 16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279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5345" name="Group 17"/>
          <p:cNvGrpSpPr>
            <a:grpSpLocks/>
          </p:cNvGrpSpPr>
          <p:nvPr/>
        </p:nvGrpSpPr>
        <p:grpSpPr bwMode="auto">
          <a:xfrm>
            <a:off x="3200400" y="4343400"/>
            <a:ext cx="5029200" cy="1927225"/>
            <a:chOff x="2160" y="2722"/>
            <a:chExt cx="2911" cy="1214"/>
          </a:xfrm>
        </p:grpSpPr>
        <p:sp>
          <p:nvSpPr>
            <p:cNvPr id="68618" name="Rectangle 18"/>
            <p:cNvSpPr>
              <a:spLocks noChangeArrowheads="1"/>
            </p:cNvSpPr>
            <p:nvPr/>
          </p:nvSpPr>
          <p:spPr bwMode="auto">
            <a:xfrm>
              <a:off x="4176" y="2722"/>
              <a:ext cx="895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页框号</a:t>
              </a:r>
            </a:p>
          </p:txBody>
        </p:sp>
        <p:sp>
          <p:nvSpPr>
            <p:cNvPr id="68619" name="Rectangle 19"/>
            <p:cNvSpPr>
              <a:spLocks noChangeArrowheads="1"/>
            </p:cNvSpPr>
            <p:nvPr/>
          </p:nvSpPr>
          <p:spPr bwMode="auto">
            <a:xfrm>
              <a:off x="3696" y="2722"/>
              <a:ext cx="48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68620" name="Rectangle 20"/>
            <p:cNvSpPr>
              <a:spLocks noChangeArrowheads="1"/>
            </p:cNvSpPr>
            <p:nvPr/>
          </p:nvSpPr>
          <p:spPr bwMode="auto">
            <a:xfrm>
              <a:off x="2640" y="2722"/>
              <a:ext cx="576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页号</a:t>
              </a:r>
            </a:p>
          </p:txBody>
        </p:sp>
        <p:sp>
          <p:nvSpPr>
            <p:cNvPr id="68621" name="Rectangle 21"/>
            <p:cNvSpPr>
              <a:spLocks noChangeArrowheads="1"/>
            </p:cNvSpPr>
            <p:nvPr/>
          </p:nvSpPr>
          <p:spPr bwMode="auto">
            <a:xfrm>
              <a:off x="4176" y="2995"/>
              <a:ext cx="895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56</a:t>
              </a:r>
            </a:p>
          </p:txBody>
        </p:sp>
        <p:sp>
          <p:nvSpPr>
            <p:cNvPr id="68622" name="Rectangle 22"/>
            <p:cNvSpPr>
              <a:spLocks noChangeArrowheads="1"/>
            </p:cNvSpPr>
            <p:nvPr/>
          </p:nvSpPr>
          <p:spPr bwMode="auto">
            <a:xfrm>
              <a:off x="3696" y="2995"/>
              <a:ext cx="48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8623" name="Rectangle 23"/>
            <p:cNvSpPr>
              <a:spLocks noChangeArrowheads="1"/>
            </p:cNvSpPr>
            <p:nvPr/>
          </p:nvSpPr>
          <p:spPr bwMode="auto">
            <a:xfrm>
              <a:off x="2640" y="2995"/>
              <a:ext cx="576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140</a:t>
              </a:r>
            </a:p>
          </p:txBody>
        </p:sp>
        <p:sp>
          <p:nvSpPr>
            <p:cNvPr id="68624" name="Rectangle 24"/>
            <p:cNvSpPr>
              <a:spLocks noChangeArrowheads="1"/>
            </p:cNvSpPr>
            <p:nvPr/>
          </p:nvSpPr>
          <p:spPr bwMode="auto">
            <a:xfrm>
              <a:off x="4176" y="3216"/>
              <a:ext cx="895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23</a:t>
              </a:r>
            </a:p>
          </p:txBody>
        </p:sp>
        <p:sp>
          <p:nvSpPr>
            <p:cNvPr id="68625" name="Rectangle 25"/>
            <p:cNvSpPr>
              <a:spLocks noChangeArrowheads="1"/>
            </p:cNvSpPr>
            <p:nvPr/>
          </p:nvSpPr>
          <p:spPr bwMode="auto">
            <a:xfrm>
              <a:off x="3696" y="3216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68626" name="Rectangle 26"/>
            <p:cNvSpPr>
              <a:spLocks noChangeArrowheads="1"/>
            </p:cNvSpPr>
            <p:nvPr/>
          </p:nvSpPr>
          <p:spPr bwMode="auto">
            <a:xfrm>
              <a:off x="2640" y="3216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68627" name="Rectangle 27"/>
            <p:cNvSpPr>
              <a:spLocks noChangeArrowheads="1"/>
            </p:cNvSpPr>
            <p:nvPr/>
          </p:nvSpPr>
          <p:spPr bwMode="auto">
            <a:xfrm>
              <a:off x="4176" y="3456"/>
              <a:ext cx="895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29</a:t>
              </a:r>
            </a:p>
          </p:txBody>
        </p:sp>
        <p:sp>
          <p:nvSpPr>
            <p:cNvPr id="68628" name="Rectangle 28"/>
            <p:cNvSpPr>
              <a:spLocks noChangeArrowheads="1"/>
            </p:cNvSpPr>
            <p:nvPr/>
          </p:nvSpPr>
          <p:spPr bwMode="auto">
            <a:xfrm>
              <a:off x="3696" y="3456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R/X</a:t>
              </a:r>
            </a:p>
          </p:txBody>
        </p:sp>
        <p:sp>
          <p:nvSpPr>
            <p:cNvPr id="68629" name="Rectangle 29"/>
            <p:cNvSpPr>
              <a:spLocks noChangeArrowheads="1"/>
            </p:cNvSpPr>
            <p:nvPr/>
          </p:nvSpPr>
          <p:spPr bwMode="auto">
            <a:xfrm>
              <a:off x="2640" y="3456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19</a:t>
              </a:r>
            </a:p>
          </p:txBody>
        </p:sp>
        <p:sp>
          <p:nvSpPr>
            <p:cNvPr id="68630" name="Rectangle 30"/>
            <p:cNvSpPr>
              <a:spLocks noChangeArrowheads="1"/>
            </p:cNvSpPr>
            <p:nvPr/>
          </p:nvSpPr>
          <p:spPr bwMode="auto">
            <a:xfrm>
              <a:off x="4176" y="3696"/>
              <a:ext cx="895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43</a:t>
              </a:r>
            </a:p>
          </p:txBody>
        </p:sp>
        <p:sp>
          <p:nvSpPr>
            <p:cNvPr id="68631" name="Rectangle 31"/>
            <p:cNvSpPr>
              <a:spLocks noChangeArrowheads="1"/>
            </p:cNvSpPr>
            <p:nvPr/>
          </p:nvSpPr>
          <p:spPr bwMode="auto">
            <a:xfrm>
              <a:off x="3696" y="3696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68632" name="Rectangle 32"/>
            <p:cNvSpPr>
              <a:spLocks noChangeArrowheads="1"/>
            </p:cNvSpPr>
            <p:nvPr/>
          </p:nvSpPr>
          <p:spPr bwMode="auto">
            <a:xfrm>
              <a:off x="2640" y="3696"/>
              <a:ext cx="57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21</a:t>
              </a:r>
            </a:p>
          </p:txBody>
        </p:sp>
        <p:sp>
          <p:nvSpPr>
            <p:cNvPr id="68633" name="Rectangle 33"/>
            <p:cNvSpPr>
              <a:spLocks noChangeArrowheads="1"/>
            </p:cNvSpPr>
            <p:nvPr/>
          </p:nvSpPr>
          <p:spPr bwMode="auto">
            <a:xfrm>
              <a:off x="2160" y="2722"/>
              <a:ext cx="48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有效</a:t>
              </a:r>
            </a:p>
          </p:txBody>
        </p:sp>
        <p:sp>
          <p:nvSpPr>
            <p:cNvPr id="68634" name="Rectangle 34"/>
            <p:cNvSpPr>
              <a:spLocks noChangeArrowheads="1"/>
            </p:cNvSpPr>
            <p:nvPr/>
          </p:nvSpPr>
          <p:spPr bwMode="auto">
            <a:xfrm>
              <a:off x="2160" y="2995"/>
              <a:ext cx="48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8635" name="Rectangle 35"/>
            <p:cNvSpPr>
              <a:spLocks noChangeArrowheads="1"/>
            </p:cNvSpPr>
            <p:nvPr/>
          </p:nvSpPr>
          <p:spPr bwMode="auto">
            <a:xfrm>
              <a:off x="2160" y="3216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8636" name="Rectangle 36"/>
            <p:cNvSpPr>
              <a:spLocks noChangeArrowheads="1"/>
            </p:cNvSpPr>
            <p:nvPr/>
          </p:nvSpPr>
          <p:spPr bwMode="auto">
            <a:xfrm>
              <a:off x="2160" y="3456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68637" name="Rectangle 37"/>
            <p:cNvSpPr>
              <a:spLocks noChangeArrowheads="1"/>
            </p:cNvSpPr>
            <p:nvPr/>
          </p:nvSpPr>
          <p:spPr bwMode="auto">
            <a:xfrm>
              <a:off x="2160" y="3696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68638" name="Rectangle 38"/>
            <p:cNvSpPr>
              <a:spLocks noChangeArrowheads="1"/>
            </p:cNvSpPr>
            <p:nvPr/>
          </p:nvSpPr>
          <p:spPr bwMode="auto">
            <a:xfrm>
              <a:off x="3216" y="2722"/>
              <a:ext cx="48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修改</a:t>
              </a:r>
            </a:p>
          </p:txBody>
        </p:sp>
        <p:sp>
          <p:nvSpPr>
            <p:cNvPr id="68639" name="Rectangle 39"/>
            <p:cNvSpPr>
              <a:spLocks noChangeArrowheads="1"/>
            </p:cNvSpPr>
            <p:nvPr/>
          </p:nvSpPr>
          <p:spPr bwMode="auto">
            <a:xfrm>
              <a:off x="3216" y="2995"/>
              <a:ext cx="48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68640" name="Rectangle 40"/>
            <p:cNvSpPr>
              <a:spLocks noChangeArrowheads="1"/>
            </p:cNvSpPr>
            <p:nvPr/>
          </p:nvSpPr>
          <p:spPr bwMode="auto">
            <a:xfrm>
              <a:off x="3216" y="3216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8641" name="Rectangle 41"/>
            <p:cNvSpPr>
              <a:spLocks noChangeArrowheads="1"/>
            </p:cNvSpPr>
            <p:nvPr/>
          </p:nvSpPr>
          <p:spPr bwMode="auto">
            <a:xfrm>
              <a:off x="3216" y="3456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68642" name="Rectangle 42"/>
            <p:cNvSpPr>
              <a:spLocks noChangeArrowheads="1"/>
            </p:cNvSpPr>
            <p:nvPr/>
          </p:nvSpPr>
          <p:spPr bwMode="auto">
            <a:xfrm>
              <a:off x="3216" y="3696"/>
              <a:ext cx="48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5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5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5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5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4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采用</a:t>
            </a:r>
            <a:r>
              <a:rPr lang="en-US" altLang="zh-CN" smtClean="0">
                <a:sym typeface="Symbol" panose="05050102010706020507" pitchFamily="18" charset="2"/>
              </a:rPr>
              <a:t>TLB</a:t>
            </a:r>
            <a:r>
              <a:rPr lang="zh-CN" altLang="en-US" smtClean="0">
                <a:sym typeface="Symbol" panose="05050102010706020507" pitchFamily="18" charset="2"/>
              </a:rPr>
              <a:t>后的地址翻译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56355" name="Group 3"/>
          <p:cNvGrpSpPr>
            <a:grpSpLocks/>
          </p:cNvGrpSpPr>
          <p:nvPr/>
        </p:nvGrpSpPr>
        <p:grpSpPr bwMode="auto">
          <a:xfrm>
            <a:off x="304800" y="1219200"/>
            <a:ext cx="3733800" cy="1081088"/>
            <a:chOff x="720" y="960"/>
            <a:chExt cx="2352" cy="681"/>
          </a:xfrm>
        </p:grpSpPr>
        <p:sp>
          <p:nvSpPr>
            <p:cNvPr id="70722" name="Text Box 4"/>
            <p:cNvSpPr txBox="1">
              <a:spLocks noChangeArrowheads="1"/>
            </p:cNvSpPr>
            <p:nvPr/>
          </p:nvSpPr>
          <p:spPr bwMode="auto">
            <a:xfrm>
              <a:off x="720" y="960"/>
              <a:ext cx="88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逻辑地址</a:t>
              </a:r>
            </a:p>
          </p:txBody>
        </p:sp>
        <p:sp>
          <p:nvSpPr>
            <p:cNvPr id="70723" name="Rectangle 5"/>
            <p:cNvSpPr>
              <a:spLocks noChangeArrowheads="1"/>
            </p:cNvSpPr>
            <p:nvPr/>
          </p:nvSpPr>
          <p:spPr bwMode="auto">
            <a:xfrm>
              <a:off x="1852" y="1261"/>
              <a:ext cx="1220" cy="38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400"/>
                <a:t>Offset</a:t>
              </a:r>
            </a:p>
          </p:txBody>
        </p:sp>
        <p:sp>
          <p:nvSpPr>
            <p:cNvPr id="70724" name="Rectangle 6"/>
            <p:cNvSpPr>
              <a:spLocks noChangeArrowheads="1"/>
            </p:cNvSpPr>
            <p:nvPr/>
          </p:nvSpPr>
          <p:spPr bwMode="auto">
            <a:xfrm>
              <a:off x="768" y="1261"/>
              <a:ext cx="1084" cy="38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75000"/>
                </a:lnSpc>
                <a:spcBef>
                  <a:spcPct val="0"/>
                </a:spcBef>
                <a:buClrTx/>
                <a:buSzPct val="100000"/>
                <a:buFontTx/>
                <a:buNone/>
              </a:pPr>
              <a:r>
                <a:rPr lang="zh-CN" altLang="en-US" sz="2400"/>
                <a:t>页号</a:t>
              </a:r>
            </a:p>
          </p:txBody>
        </p:sp>
      </p:grpSp>
      <p:grpSp>
        <p:nvGrpSpPr>
          <p:cNvPr id="356359" name="Group 7"/>
          <p:cNvGrpSpPr>
            <a:grpSpLocks/>
          </p:cNvGrpSpPr>
          <p:nvPr/>
        </p:nvGrpSpPr>
        <p:grpSpPr bwMode="auto">
          <a:xfrm>
            <a:off x="5603875" y="2797175"/>
            <a:ext cx="3449638" cy="974725"/>
            <a:chOff x="3530" y="1762"/>
            <a:chExt cx="2173" cy="614"/>
          </a:xfrm>
        </p:grpSpPr>
        <p:grpSp>
          <p:nvGrpSpPr>
            <p:cNvPr id="70718" name="Group 8"/>
            <p:cNvGrpSpPr>
              <a:grpSpLocks/>
            </p:cNvGrpSpPr>
            <p:nvPr/>
          </p:nvGrpSpPr>
          <p:grpSpPr bwMode="auto">
            <a:xfrm>
              <a:off x="3600" y="2025"/>
              <a:ext cx="2103" cy="351"/>
              <a:chOff x="3840" y="384"/>
              <a:chExt cx="1609" cy="238"/>
            </a:xfrm>
          </p:grpSpPr>
          <p:sp>
            <p:nvSpPr>
              <p:cNvPr id="70720" name="Rectangle 9"/>
              <p:cNvSpPr>
                <a:spLocks noChangeArrowheads="1"/>
              </p:cNvSpPr>
              <p:nvPr/>
            </p:nvSpPr>
            <p:spPr bwMode="auto">
              <a:xfrm>
                <a:off x="4464" y="384"/>
                <a:ext cx="985" cy="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400"/>
                  <a:t>Offset</a:t>
                </a:r>
              </a:p>
            </p:txBody>
          </p:sp>
          <p:sp>
            <p:nvSpPr>
              <p:cNvPr id="70721" name="Rectangle 10"/>
              <p:cNvSpPr>
                <a:spLocks noChangeArrowheads="1"/>
              </p:cNvSpPr>
              <p:nvPr/>
            </p:nvSpPr>
            <p:spPr bwMode="auto">
              <a:xfrm>
                <a:off x="3840" y="384"/>
                <a:ext cx="630" cy="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75000"/>
                  </a:lnSpc>
                  <a:spcBef>
                    <a:spcPct val="0"/>
                  </a:spcBef>
                  <a:buClrTx/>
                  <a:buSzPct val="100000"/>
                  <a:buFontTx/>
                  <a:buNone/>
                </a:pPr>
                <a:r>
                  <a:rPr lang="zh-CN" altLang="en-US" sz="2400"/>
                  <a:t>物理页号</a:t>
                </a:r>
              </a:p>
            </p:txBody>
          </p:sp>
        </p:grpSp>
        <p:sp>
          <p:nvSpPr>
            <p:cNvPr id="70719" name="Text Box 11"/>
            <p:cNvSpPr txBox="1">
              <a:spLocks noChangeArrowheads="1"/>
            </p:cNvSpPr>
            <p:nvPr/>
          </p:nvSpPr>
          <p:spPr bwMode="auto">
            <a:xfrm>
              <a:off x="3530" y="1762"/>
              <a:ext cx="88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物理地址</a:t>
              </a:r>
            </a:p>
          </p:txBody>
        </p:sp>
      </p:grpSp>
      <p:grpSp>
        <p:nvGrpSpPr>
          <p:cNvPr id="70661" name="Group 12"/>
          <p:cNvGrpSpPr>
            <a:grpSpLocks/>
          </p:cNvGrpSpPr>
          <p:nvPr/>
        </p:nvGrpSpPr>
        <p:grpSpPr bwMode="auto">
          <a:xfrm>
            <a:off x="914400" y="2743200"/>
            <a:ext cx="4621213" cy="2438400"/>
            <a:chOff x="576" y="2016"/>
            <a:chExt cx="2911" cy="1536"/>
          </a:xfrm>
        </p:grpSpPr>
        <p:grpSp>
          <p:nvGrpSpPr>
            <p:cNvPr id="70691" name="Group 13"/>
            <p:cNvGrpSpPr>
              <a:grpSpLocks/>
            </p:cNvGrpSpPr>
            <p:nvPr/>
          </p:nvGrpSpPr>
          <p:grpSpPr bwMode="auto">
            <a:xfrm>
              <a:off x="576" y="2016"/>
              <a:ext cx="2911" cy="1214"/>
              <a:chOff x="2160" y="2722"/>
              <a:chExt cx="2911" cy="1214"/>
            </a:xfrm>
          </p:grpSpPr>
          <p:sp>
            <p:nvSpPr>
              <p:cNvPr id="70693" name="Rectangle 14"/>
              <p:cNvSpPr>
                <a:spLocks noChangeArrowheads="1"/>
              </p:cNvSpPr>
              <p:nvPr/>
            </p:nvSpPr>
            <p:spPr bwMode="auto">
              <a:xfrm>
                <a:off x="4176" y="2722"/>
                <a:ext cx="895" cy="269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zh-CN" altLang="en-US" sz="2000"/>
                  <a:t>页框号</a:t>
                </a:r>
              </a:p>
            </p:txBody>
          </p:sp>
          <p:sp>
            <p:nvSpPr>
              <p:cNvPr id="70694" name="Rectangle 15"/>
              <p:cNvSpPr>
                <a:spLocks noChangeArrowheads="1"/>
              </p:cNvSpPr>
              <p:nvPr/>
            </p:nvSpPr>
            <p:spPr bwMode="auto">
              <a:xfrm>
                <a:off x="3696" y="2722"/>
                <a:ext cx="480" cy="269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zh-CN" altLang="en-US" sz="2000"/>
                  <a:t>保护</a:t>
                </a:r>
              </a:p>
            </p:txBody>
          </p:sp>
          <p:sp>
            <p:nvSpPr>
              <p:cNvPr id="70695" name="Rectangle 16"/>
              <p:cNvSpPr>
                <a:spLocks noChangeArrowheads="1"/>
              </p:cNvSpPr>
              <p:nvPr/>
            </p:nvSpPr>
            <p:spPr bwMode="auto">
              <a:xfrm>
                <a:off x="2640" y="2722"/>
                <a:ext cx="576" cy="269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zh-CN" altLang="en-US" sz="2000"/>
                  <a:t>页号</a:t>
                </a:r>
              </a:p>
            </p:txBody>
          </p:sp>
          <p:sp>
            <p:nvSpPr>
              <p:cNvPr id="70696" name="Rectangle 17"/>
              <p:cNvSpPr>
                <a:spLocks noChangeArrowheads="1"/>
              </p:cNvSpPr>
              <p:nvPr/>
            </p:nvSpPr>
            <p:spPr bwMode="auto">
              <a:xfrm>
                <a:off x="4176" y="2995"/>
                <a:ext cx="895" cy="221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56</a:t>
                </a:r>
              </a:p>
            </p:txBody>
          </p:sp>
          <p:sp>
            <p:nvSpPr>
              <p:cNvPr id="70697" name="Rectangle 18"/>
              <p:cNvSpPr>
                <a:spLocks noChangeArrowheads="1"/>
              </p:cNvSpPr>
              <p:nvPr/>
            </p:nvSpPr>
            <p:spPr bwMode="auto">
              <a:xfrm>
                <a:off x="3696" y="2995"/>
                <a:ext cx="480" cy="221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R</a:t>
                </a:r>
              </a:p>
            </p:txBody>
          </p:sp>
          <p:sp>
            <p:nvSpPr>
              <p:cNvPr id="70698" name="Rectangle 19"/>
              <p:cNvSpPr>
                <a:spLocks noChangeArrowheads="1"/>
              </p:cNvSpPr>
              <p:nvPr/>
            </p:nvSpPr>
            <p:spPr bwMode="auto">
              <a:xfrm>
                <a:off x="2640" y="2995"/>
                <a:ext cx="576" cy="221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140</a:t>
                </a:r>
              </a:p>
            </p:txBody>
          </p:sp>
          <p:sp>
            <p:nvSpPr>
              <p:cNvPr id="70699" name="Rectangle 2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895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23</a:t>
                </a:r>
              </a:p>
            </p:txBody>
          </p:sp>
          <p:sp>
            <p:nvSpPr>
              <p:cNvPr id="70700" name="Rectangle 21"/>
              <p:cNvSpPr>
                <a:spLocks noChangeArrowheads="1"/>
              </p:cNvSpPr>
              <p:nvPr/>
            </p:nvSpPr>
            <p:spPr bwMode="auto">
              <a:xfrm>
                <a:off x="3696" y="3216"/>
                <a:ext cx="480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R/W</a:t>
                </a:r>
              </a:p>
            </p:txBody>
          </p:sp>
          <p:sp>
            <p:nvSpPr>
              <p:cNvPr id="70701" name="Rectangle 22"/>
              <p:cNvSpPr>
                <a:spLocks noChangeArrowheads="1"/>
              </p:cNvSpPr>
              <p:nvPr/>
            </p:nvSpPr>
            <p:spPr bwMode="auto">
              <a:xfrm>
                <a:off x="2640" y="3216"/>
                <a:ext cx="576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20</a:t>
                </a:r>
              </a:p>
            </p:txBody>
          </p:sp>
          <p:sp>
            <p:nvSpPr>
              <p:cNvPr id="70702" name="Rectangle 23"/>
              <p:cNvSpPr>
                <a:spLocks noChangeArrowheads="1"/>
              </p:cNvSpPr>
              <p:nvPr/>
            </p:nvSpPr>
            <p:spPr bwMode="auto">
              <a:xfrm>
                <a:off x="4176" y="3456"/>
                <a:ext cx="895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29</a:t>
                </a:r>
              </a:p>
            </p:txBody>
          </p:sp>
          <p:sp>
            <p:nvSpPr>
              <p:cNvPr id="70703" name="Rectangle 24"/>
              <p:cNvSpPr>
                <a:spLocks noChangeArrowheads="1"/>
              </p:cNvSpPr>
              <p:nvPr/>
            </p:nvSpPr>
            <p:spPr bwMode="auto">
              <a:xfrm>
                <a:off x="3696" y="3456"/>
                <a:ext cx="480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R/X</a:t>
                </a:r>
              </a:p>
            </p:txBody>
          </p:sp>
          <p:sp>
            <p:nvSpPr>
              <p:cNvPr id="70704" name="Rectangle 25"/>
              <p:cNvSpPr>
                <a:spLocks noChangeArrowheads="1"/>
              </p:cNvSpPr>
              <p:nvPr/>
            </p:nvSpPr>
            <p:spPr bwMode="auto">
              <a:xfrm>
                <a:off x="2640" y="3456"/>
                <a:ext cx="576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19</a:t>
                </a:r>
              </a:p>
            </p:txBody>
          </p:sp>
          <p:sp>
            <p:nvSpPr>
              <p:cNvPr id="70705" name="Rectangle 26"/>
              <p:cNvSpPr>
                <a:spLocks noChangeArrowheads="1"/>
              </p:cNvSpPr>
              <p:nvPr/>
            </p:nvSpPr>
            <p:spPr bwMode="auto">
              <a:xfrm>
                <a:off x="4176" y="3696"/>
                <a:ext cx="895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43</a:t>
                </a:r>
              </a:p>
            </p:txBody>
          </p:sp>
          <p:sp>
            <p:nvSpPr>
              <p:cNvPr id="70706" name="Rectangle 27"/>
              <p:cNvSpPr>
                <a:spLocks noChangeArrowheads="1"/>
              </p:cNvSpPr>
              <p:nvPr/>
            </p:nvSpPr>
            <p:spPr bwMode="auto">
              <a:xfrm>
                <a:off x="3696" y="3696"/>
                <a:ext cx="480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R</a:t>
                </a:r>
              </a:p>
            </p:txBody>
          </p:sp>
          <p:sp>
            <p:nvSpPr>
              <p:cNvPr id="70707" name="Rectangle 28"/>
              <p:cNvSpPr>
                <a:spLocks noChangeArrowheads="1"/>
              </p:cNvSpPr>
              <p:nvPr/>
            </p:nvSpPr>
            <p:spPr bwMode="auto">
              <a:xfrm>
                <a:off x="2640" y="3696"/>
                <a:ext cx="576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21</a:t>
                </a:r>
              </a:p>
            </p:txBody>
          </p:sp>
          <p:sp>
            <p:nvSpPr>
              <p:cNvPr id="70708" name="Rectangle 29"/>
              <p:cNvSpPr>
                <a:spLocks noChangeArrowheads="1"/>
              </p:cNvSpPr>
              <p:nvPr/>
            </p:nvSpPr>
            <p:spPr bwMode="auto">
              <a:xfrm>
                <a:off x="2160" y="2722"/>
                <a:ext cx="480" cy="269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zh-CN" altLang="en-US" sz="2000"/>
                  <a:t>有效</a:t>
                </a:r>
              </a:p>
            </p:txBody>
          </p:sp>
          <p:sp>
            <p:nvSpPr>
              <p:cNvPr id="70709" name="Rectangle 30"/>
              <p:cNvSpPr>
                <a:spLocks noChangeArrowheads="1"/>
              </p:cNvSpPr>
              <p:nvPr/>
            </p:nvSpPr>
            <p:spPr bwMode="auto">
              <a:xfrm>
                <a:off x="2160" y="2995"/>
                <a:ext cx="480" cy="221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1</a:t>
                </a:r>
              </a:p>
            </p:txBody>
          </p:sp>
          <p:sp>
            <p:nvSpPr>
              <p:cNvPr id="70710" name="Rectangle 31"/>
              <p:cNvSpPr>
                <a:spLocks noChangeArrowheads="1"/>
              </p:cNvSpPr>
              <p:nvPr/>
            </p:nvSpPr>
            <p:spPr bwMode="auto">
              <a:xfrm>
                <a:off x="2160" y="3216"/>
                <a:ext cx="480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1</a:t>
                </a:r>
              </a:p>
            </p:txBody>
          </p:sp>
          <p:sp>
            <p:nvSpPr>
              <p:cNvPr id="70711" name="Rectangle 32"/>
              <p:cNvSpPr>
                <a:spLocks noChangeArrowheads="1"/>
              </p:cNvSpPr>
              <p:nvPr/>
            </p:nvSpPr>
            <p:spPr bwMode="auto">
              <a:xfrm>
                <a:off x="2160" y="3456"/>
                <a:ext cx="480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70712" name="Rectangle 33"/>
              <p:cNvSpPr>
                <a:spLocks noChangeArrowheads="1"/>
              </p:cNvSpPr>
              <p:nvPr/>
            </p:nvSpPr>
            <p:spPr bwMode="auto">
              <a:xfrm>
                <a:off x="2160" y="3696"/>
                <a:ext cx="480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1</a:t>
                </a:r>
              </a:p>
            </p:txBody>
          </p:sp>
          <p:sp>
            <p:nvSpPr>
              <p:cNvPr id="70713" name="Rectangle 34"/>
              <p:cNvSpPr>
                <a:spLocks noChangeArrowheads="1"/>
              </p:cNvSpPr>
              <p:nvPr/>
            </p:nvSpPr>
            <p:spPr bwMode="auto">
              <a:xfrm>
                <a:off x="3216" y="2722"/>
                <a:ext cx="480" cy="269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zh-CN" altLang="en-US" sz="2000"/>
                  <a:t>修改</a:t>
                </a:r>
              </a:p>
            </p:txBody>
          </p:sp>
          <p:sp>
            <p:nvSpPr>
              <p:cNvPr id="70714" name="Rectangle 35"/>
              <p:cNvSpPr>
                <a:spLocks noChangeArrowheads="1"/>
              </p:cNvSpPr>
              <p:nvPr/>
            </p:nvSpPr>
            <p:spPr bwMode="auto">
              <a:xfrm>
                <a:off x="3216" y="2995"/>
                <a:ext cx="480" cy="221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0</a:t>
                </a:r>
              </a:p>
            </p:txBody>
          </p:sp>
          <p:sp>
            <p:nvSpPr>
              <p:cNvPr id="70715" name="Rectangle 36"/>
              <p:cNvSpPr>
                <a:spLocks noChangeArrowheads="1"/>
              </p:cNvSpPr>
              <p:nvPr/>
            </p:nvSpPr>
            <p:spPr bwMode="auto">
              <a:xfrm>
                <a:off x="3216" y="3216"/>
                <a:ext cx="480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70716" name="Rectangle 3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480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0</a:t>
                </a:r>
              </a:p>
            </p:txBody>
          </p:sp>
          <p:sp>
            <p:nvSpPr>
              <p:cNvPr id="70717" name="Rectangle 38"/>
              <p:cNvSpPr>
                <a:spLocks noChangeArrowheads="1"/>
              </p:cNvSpPr>
              <p:nvPr/>
            </p:nvSpPr>
            <p:spPr bwMode="auto">
              <a:xfrm>
                <a:off x="3216" y="3696"/>
                <a:ext cx="480" cy="2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buClrTx/>
                  <a:buSzPct val="100000"/>
                  <a:buFontTx/>
                  <a:buNone/>
                </a:pPr>
                <a:r>
                  <a:rPr lang="en-US" altLang="zh-CN" sz="2000"/>
                  <a:t>0</a:t>
                </a:r>
              </a:p>
            </p:txBody>
          </p:sp>
        </p:grpSp>
        <p:sp>
          <p:nvSpPr>
            <p:cNvPr id="70692" name="Text Box 39"/>
            <p:cNvSpPr txBox="1">
              <a:spLocks noChangeArrowheads="1"/>
            </p:cNvSpPr>
            <p:nvPr/>
          </p:nvSpPr>
          <p:spPr bwMode="auto">
            <a:xfrm>
              <a:off x="1680" y="3264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TLB</a:t>
              </a:r>
            </a:p>
          </p:txBody>
        </p:sp>
      </p:grpSp>
      <p:grpSp>
        <p:nvGrpSpPr>
          <p:cNvPr id="356392" name="Group 40"/>
          <p:cNvGrpSpPr>
            <a:grpSpLocks/>
          </p:cNvGrpSpPr>
          <p:nvPr/>
        </p:nvGrpSpPr>
        <p:grpSpPr bwMode="auto">
          <a:xfrm>
            <a:off x="4229100" y="1828800"/>
            <a:ext cx="3962400" cy="1219200"/>
            <a:chOff x="2544" y="1248"/>
            <a:chExt cx="2496" cy="768"/>
          </a:xfrm>
        </p:grpSpPr>
        <p:sp>
          <p:nvSpPr>
            <p:cNvPr id="70689" name="Line 41"/>
            <p:cNvSpPr>
              <a:spLocks noChangeShapeType="1"/>
            </p:cNvSpPr>
            <p:nvPr/>
          </p:nvSpPr>
          <p:spPr bwMode="auto">
            <a:xfrm>
              <a:off x="2544" y="1248"/>
              <a:ext cx="24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0" name="Line 42"/>
            <p:cNvSpPr>
              <a:spLocks noChangeShapeType="1"/>
            </p:cNvSpPr>
            <p:nvPr/>
          </p:nvSpPr>
          <p:spPr bwMode="auto">
            <a:xfrm>
              <a:off x="5040" y="1248"/>
              <a:ext cx="0" cy="7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6395" name="Group 43"/>
          <p:cNvGrpSpPr>
            <a:grpSpLocks/>
          </p:cNvGrpSpPr>
          <p:nvPr/>
        </p:nvGrpSpPr>
        <p:grpSpPr bwMode="auto">
          <a:xfrm>
            <a:off x="762000" y="2286000"/>
            <a:ext cx="152400" cy="2209800"/>
            <a:chOff x="480" y="1440"/>
            <a:chExt cx="96" cy="1392"/>
          </a:xfrm>
        </p:grpSpPr>
        <p:sp>
          <p:nvSpPr>
            <p:cNvPr id="70684" name="Line 44"/>
            <p:cNvSpPr>
              <a:spLocks noChangeShapeType="1"/>
            </p:cNvSpPr>
            <p:nvPr/>
          </p:nvSpPr>
          <p:spPr bwMode="auto">
            <a:xfrm>
              <a:off x="480" y="1440"/>
              <a:ext cx="0" cy="13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5" name="Line 45"/>
            <p:cNvSpPr>
              <a:spLocks noChangeShapeType="1"/>
            </p:cNvSpPr>
            <p:nvPr/>
          </p:nvSpPr>
          <p:spPr bwMode="auto">
            <a:xfrm>
              <a:off x="480" y="211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6" name="Line 46"/>
            <p:cNvSpPr>
              <a:spLocks noChangeShapeType="1"/>
            </p:cNvSpPr>
            <p:nvPr/>
          </p:nvSpPr>
          <p:spPr bwMode="auto">
            <a:xfrm>
              <a:off x="480" y="235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7" name="Line 47"/>
            <p:cNvSpPr>
              <a:spLocks noChangeShapeType="1"/>
            </p:cNvSpPr>
            <p:nvPr/>
          </p:nvSpPr>
          <p:spPr bwMode="auto">
            <a:xfrm>
              <a:off x="480" y="259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8" name="Line 48"/>
            <p:cNvSpPr>
              <a:spLocks noChangeShapeType="1"/>
            </p:cNvSpPr>
            <p:nvPr/>
          </p:nvSpPr>
          <p:spPr bwMode="auto">
            <a:xfrm>
              <a:off x="480" y="283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6401" name="Group 49"/>
          <p:cNvGrpSpPr>
            <a:grpSpLocks/>
          </p:cNvGrpSpPr>
          <p:nvPr/>
        </p:nvGrpSpPr>
        <p:grpSpPr bwMode="auto">
          <a:xfrm>
            <a:off x="5540375" y="3733800"/>
            <a:ext cx="1317625" cy="777875"/>
            <a:chOff x="3490" y="2352"/>
            <a:chExt cx="830" cy="490"/>
          </a:xfrm>
        </p:grpSpPr>
        <p:grpSp>
          <p:nvGrpSpPr>
            <p:cNvPr id="70680" name="Group 50"/>
            <p:cNvGrpSpPr>
              <a:grpSpLocks/>
            </p:cNvGrpSpPr>
            <p:nvPr/>
          </p:nvGrpSpPr>
          <p:grpSpPr bwMode="auto">
            <a:xfrm>
              <a:off x="3490" y="2352"/>
              <a:ext cx="432" cy="240"/>
              <a:chOff x="3490" y="2352"/>
              <a:chExt cx="432" cy="240"/>
            </a:xfrm>
          </p:grpSpPr>
          <p:sp>
            <p:nvSpPr>
              <p:cNvPr id="70682" name="Line 51"/>
              <p:cNvSpPr>
                <a:spLocks noChangeShapeType="1"/>
              </p:cNvSpPr>
              <p:nvPr/>
            </p:nvSpPr>
            <p:spPr bwMode="auto">
              <a:xfrm>
                <a:off x="3490" y="2592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83" name="Line 52"/>
              <p:cNvSpPr>
                <a:spLocks noChangeShapeType="1"/>
              </p:cNvSpPr>
              <p:nvPr/>
            </p:nvSpPr>
            <p:spPr bwMode="auto">
              <a:xfrm flipV="1">
                <a:off x="3916" y="2352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681" name="Text Box 53"/>
            <p:cNvSpPr txBox="1">
              <a:spLocks noChangeArrowheads="1"/>
            </p:cNvSpPr>
            <p:nvPr/>
          </p:nvSpPr>
          <p:spPr bwMode="auto">
            <a:xfrm>
              <a:off x="3504" y="2592"/>
              <a:ext cx="8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TLB</a:t>
              </a:r>
              <a:r>
                <a:rPr lang="zh-CN" altLang="en-US" sz="2000">
                  <a:solidFill>
                    <a:srgbClr val="FF0000"/>
                  </a:solidFill>
                </a:rPr>
                <a:t>命中</a:t>
              </a:r>
            </a:p>
          </p:txBody>
        </p:sp>
      </p:grpSp>
      <p:grpSp>
        <p:nvGrpSpPr>
          <p:cNvPr id="356406" name="Group 54"/>
          <p:cNvGrpSpPr>
            <a:grpSpLocks/>
          </p:cNvGrpSpPr>
          <p:nvPr/>
        </p:nvGrpSpPr>
        <p:grpSpPr bwMode="auto">
          <a:xfrm>
            <a:off x="3657600" y="5029200"/>
            <a:ext cx="1143000" cy="1143000"/>
            <a:chOff x="2208" y="3168"/>
            <a:chExt cx="720" cy="720"/>
          </a:xfrm>
        </p:grpSpPr>
        <p:sp>
          <p:nvSpPr>
            <p:cNvPr id="70678" name="Rectangle 55"/>
            <p:cNvSpPr>
              <a:spLocks noChangeArrowheads="1"/>
            </p:cNvSpPr>
            <p:nvPr/>
          </p:nvSpPr>
          <p:spPr bwMode="auto">
            <a:xfrm>
              <a:off x="2208" y="3168"/>
              <a:ext cx="720" cy="7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70679" name="Text Box 56"/>
            <p:cNvSpPr txBox="1">
              <a:spLocks noChangeArrowheads="1"/>
            </p:cNvSpPr>
            <p:nvPr/>
          </p:nvSpPr>
          <p:spPr bwMode="auto">
            <a:xfrm>
              <a:off x="2304" y="33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页表</a:t>
              </a:r>
            </a:p>
          </p:txBody>
        </p:sp>
      </p:grpSp>
      <p:grpSp>
        <p:nvGrpSpPr>
          <p:cNvPr id="356409" name="Group 57"/>
          <p:cNvGrpSpPr>
            <a:grpSpLocks/>
          </p:cNvGrpSpPr>
          <p:nvPr/>
        </p:nvGrpSpPr>
        <p:grpSpPr bwMode="auto">
          <a:xfrm>
            <a:off x="609600" y="2286000"/>
            <a:ext cx="3048000" cy="3749675"/>
            <a:chOff x="384" y="1440"/>
            <a:chExt cx="1920" cy="2362"/>
          </a:xfrm>
        </p:grpSpPr>
        <p:sp>
          <p:nvSpPr>
            <p:cNvPr id="70674" name="Line 58"/>
            <p:cNvSpPr>
              <a:spLocks noChangeShapeType="1"/>
            </p:cNvSpPr>
            <p:nvPr/>
          </p:nvSpPr>
          <p:spPr bwMode="auto">
            <a:xfrm>
              <a:off x="384" y="1440"/>
              <a:ext cx="0" cy="20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0675" name="Group 59"/>
            <p:cNvGrpSpPr>
              <a:grpSpLocks/>
            </p:cNvGrpSpPr>
            <p:nvPr/>
          </p:nvGrpSpPr>
          <p:grpSpPr bwMode="auto">
            <a:xfrm>
              <a:off x="384" y="3504"/>
              <a:ext cx="1920" cy="298"/>
              <a:chOff x="384" y="3504"/>
              <a:chExt cx="1920" cy="298"/>
            </a:xfrm>
          </p:grpSpPr>
          <p:sp>
            <p:nvSpPr>
              <p:cNvPr id="70676" name="Line 60"/>
              <p:cNvSpPr>
                <a:spLocks noChangeShapeType="1"/>
              </p:cNvSpPr>
              <p:nvPr/>
            </p:nvSpPr>
            <p:spPr bwMode="auto">
              <a:xfrm>
                <a:off x="384" y="3504"/>
                <a:ext cx="192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77" name="Text Box 61"/>
              <p:cNvSpPr txBox="1">
                <a:spLocks noChangeArrowheads="1"/>
              </p:cNvSpPr>
              <p:nvPr/>
            </p:nvSpPr>
            <p:spPr bwMode="auto">
              <a:xfrm>
                <a:off x="672" y="3552"/>
                <a:ext cx="139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</a:rPr>
                  <a:t>TLB</a:t>
                </a:r>
                <a:r>
                  <a:rPr lang="zh-CN" altLang="en-US" sz="2000">
                    <a:solidFill>
                      <a:srgbClr val="FF0000"/>
                    </a:solidFill>
                  </a:rPr>
                  <a:t>未命中</a:t>
                </a:r>
                <a:r>
                  <a:rPr lang="en-US" altLang="zh-CN" sz="2000">
                    <a:solidFill>
                      <a:srgbClr val="FF0000"/>
                    </a:solidFill>
                  </a:rPr>
                  <a:t>(</a:t>
                </a:r>
                <a:r>
                  <a:rPr lang="zh-CN" altLang="en-US" sz="2000">
                    <a:solidFill>
                      <a:srgbClr val="FF0000"/>
                    </a:solidFill>
                  </a:rPr>
                  <a:t>失效</a:t>
                </a:r>
                <a:r>
                  <a:rPr lang="en-US" altLang="zh-CN" sz="2000">
                    <a:solidFill>
                      <a:srgbClr val="FF0000"/>
                    </a:solidFill>
                  </a:rPr>
                  <a:t>)</a:t>
                </a:r>
              </a:p>
            </p:txBody>
          </p:sp>
        </p:grpSp>
      </p:grpSp>
      <p:grpSp>
        <p:nvGrpSpPr>
          <p:cNvPr id="356414" name="Group 62"/>
          <p:cNvGrpSpPr>
            <a:grpSpLocks/>
          </p:cNvGrpSpPr>
          <p:nvPr/>
        </p:nvGrpSpPr>
        <p:grpSpPr bwMode="auto">
          <a:xfrm>
            <a:off x="4800600" y="3733800"/>
            <a:ext cx="1981200" cy="1828800"/>
            <a:chOff x="3024" y="2352"/>
            <a:chExt cx="1248" cy="1152"/>
          </a:xfrm>
        </p:grpSpPr>
        <p:sp>
          <p:nvSpPr>
            <p:cNvPr id="70672" name="Line 63"/>
            <p:cNvSpPr>
              <a:spLocks noChangeShapeType="1"/>
            </p:cNvSpPr>
            <p:nvPr/>
          </p:nvSpPr>
          <p:spPr bwMode="auto">
            <a:xfrm>
              <a:off x="3024" y="3504"/>
              <a:ext cx="124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3" name="Line 64"/>
            <p:cNvSpPr>
              <a:spLocks noChangeShapeType="1"/>
            </p:cNvSpPr>
            <p:nvPr/>
          </p:nvSpPr>
          <p:spPr bwMode="auto">
            <a:xfrm flipV="1">
              <a:off x="4272" y="2352"/>
              <a:ext cx="0" cy="115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6421" name="Group 69"/>
          <p:cNvGrpSpPr>
            <a:grpSpLocks/>
          </p:cNvGrpSpPr>
          <p:nvPr/>
        </p:nvGrpSpPr>
        <p:grpSpPr bwMode="auto">
          <a:xfrm>
            <a:off x="533400" y="3124200"/>
            <a:ext cx="1905000" cy="2362200"/>
            <a:chOff x="336" y="1968"/>
            <a:chExt cx="1200" cy="1488"/>
          </a:xfrm>
        </p:grpSpPr>
        <p:sp>
          <p:nvSpPr>
            <p:cNvPr id="70670" name="Oval 66"/>
            <p:cNvSpPr>
              <a:spLocks noChangeArrowheads="1"/>
            </p:cNvSpPr>
            <p:nvPr/>
          </p:nvSpPr>
          <p:spPr bwMode="auto">
            <a:xfrm>
              <a:off x="336" y="1968"/>
              <a:ext cx="384" cy="105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70671" name="AutoShape 67"/>
            <p:cNvSpPr>
              <a:spLocks noChangeArrowheads="1"/>
            </p:cNvSpPr>
            <p:nvPr/>
          </p:nvSpPr>
          <p:spPr bwMode="auto">
            <a:xfrm rot="10800000">
              <a:off x="480" y="3024"/>
              <a:ext cx="1056" cy="432"/>
            </a:xfrm>
            <a:prstGeom prst="wedgeRoundRectCallout">
              <a:avLst>
                <a:gd name="adj1" fmla="val 34750"/>
                <a:gd name="adj2" fmla="val 107407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关联查找</a:t>
              </a:r>
              <a:r>
                <a:rPr lang="en-US" altLang="zh-CN" sz="2000"/>
                <a:t>-</a:t>
              </a:r>
              <a:r>
                <a:rPr lang="zh-CN" altLang="en-US" sz="2000"/>
                <a:t>同时进行</a:t>
              </a:r>
              <a:r>
                <a:rPr lang="en-US" altLang="zh-CN" sz="2000"/>
                <a:t>!</a:t>
              </a:r>
            </a:p>
          </p:txBody>
        </p:sp>
      </p:grpSp>
      <p:sp>
        <p:nvSpPr>
          <p:cNvPr id="356420" name="AutoShape 68"/>
          <p:cNvSpPr>
            <a:spLocks noChangeArrowheads="1"/>
          </p:cNvSpPr>
          <p:nvPr/>
        </p:nvSpPr>
        <p:spPr bwMode="auto">
          <a:xfrm rot="10800000">
            <a:off x="4572000" y="5715000"/>
            <a:ext cx="2743200" cy="914400"/>
          </a:xfrm>
          <a:prstGeom prst="wedgeRoundRectCallout">
            <a:avLst>
              <a:gd name="adj1" fmla="val 47162"/>
              <a:gd name="adj2" fmla="val 8176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/>
              <a:t>还要查页表，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/>
              <a:t>似乎更慢了</a:t>
            </a:r>
            <a:r>
              <a:rPr lang="en-US" altLang="zh-CN" sz="220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6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6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6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6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6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6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5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4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TLB</a:t>
            </a:r>
            <a:r>
              <a:rPr lang="zh-CN" altLang="en-US" smtClean="0">
                <a:sym typeface="Symbol" panose="05050102010706020507" pitchFamily="18" charset="2"/>
              </a:rPr>
              <a:t>得以发挥作用分析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57379" name="Rectangle 3"/>
          <p:cNvSpPr>
            <a:spLocks noChangeArrowheads="1"/>
          </p:cNvSpPr>
          <p:nvPr/>
        </p:nvSpPr>
        <p:spPr bwMode="auto">
          <a:xfrm>
            <a:off x="765175" y="1158875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/>
              <a:t>TLB</a:t>
            </a:r>
            <a:r>
              <a:rPr lang="zh-CN" altLang="en-US"/>
              <a:t>命中时效率会很高，未命中效率会降低，平均后仍表现良好。  用数字来说明</a:t>
            </a:r>
            <a:r>
              <a:rPr lang="en-US" altLang="zh-CN"/>
              <a:t>:</a:t>
            </a:r>
          </a:p>
        </p:txBody>
      </p:sp>
      <p:sp>
        <p:nvSpPr>
          <p:cNvPr id="357380" name="Text Box 4"/>
          <p:cNvSpPr txBox="1">
            <a:spLocks noChangeArrowheads="1"/>
          </p:cNvSpPr>
          <p:nvPr/>
        </p:nvSpPr>
        <p:spPr bwMode="auto">
          <a:xfrm>
            <a:off x="533400" y="2505075"/>
            <a:ext cx="8458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有效访问时间 </a:t>
            </a:r>
            <a:r>
              <a:rPr lang="en-US" altLang="zh-CN" sz="2400">
                <a:solidFill>
                  <a:srgbClr val="FF0000"/>
                </a:solidFill>
              </a:rPr>
              <a:t>= HitR</a:t>
            </a:r>
            <a:r>
              <a:rPr lang="en-US" altLang="zh-CN" sz="2400">
                <a:solidFill>
                  <a:srgbClr val="FF0000"/>
                </a:solidFill>
                <a:sym typeface="Symbol" panose="05050102010706020507" pitchFamily="18" charset="2"/>
              </a:rPr>
              <a:t>(TLB+MA) + (1-HitR)(TLB+2MA)</a:t>
            </a:r>
            <a:endParaRPr lang="zh-CN" altLang="zh-CN" sz="240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357381" name="AutoShape 5"/>
          <p:cNvSpPr>
            <a:spLocks noChangeArrowheads="1"/>
          </p:cNvSpPr>
          <p:nvPr/>
        </p:nvSpPr>
        <p:spPr bwMode="auto">
          <a:xfrm rot="10800000">
            <a:off x="1981200" y="3048000"/>
            <a:ext cx="1371600" cy="533400"/>
          </a:xfrm>
          <a:prstGeom prst="wedgeRoundRectCallout">
            <a:avLst>
              <a:gd name="adj1" fmla="val -42597"/>
              <a:gd name="adj2" fmla="val 8719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命中率</a:t>
            </a:r>
            <a:r>
              <a:rPr lang="en-US" altLang="zh-CN" sz="2400"/>
              <a:t>!</a:t>
            </a:r>
          </a:p>
        </p:txBody>
      </p:sp>
      <p:sp>
        <p:nvSpPr>
          <p:cNvPr id="357382" name="AutoShape 6"/>
          <p:cNvSpPr>
            <a:spLocks noChangeArrowheads="1"/>
          </p:cNvSpPr>
          <p:nvPr/>
        </p:nvSpPr>
        <p:spPr bwMode="auto">
          <a:xfrm rot="10800000">
            <a:off x="3657600" y="3048000"/>
            <a:ext cx="2286000" cy="762000"/>
          </a:xfrm>
          <a:prstGeom prst="wedgeRoundRectCallout">
            <a:avLst>
              <a:gd name="adj1" fmla="val -10421"/>
              <a:gd name="adj2" fmla="val 6957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lIns="0" tIns="0" rIns="0" bIns="0" anchor="ctr" anchorCtr="1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/>
              <a:t>内存访问时间</a:t>
            </a:r>
            <a:r>
              <a:rPr lang="en-US" altLang="zh-CN" sz="2200"/>
              <a:t>!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/>
              <a:t>假设</a:t>
            </a:r>
            <a:r>
              <a:rPr lang="en-US" altLang="zh-CN" sz="2200"/>
              <a:t>100ns</a:t>
            </a:r>
          </a:p>
        </p:txBody>
      </p:sp>
      <p:sp>
        <p:nvSpPr>
          <p:cNvPr id="357383" name="AutoShape 7"/>
          <p:cNvSpPr>
            <a:spLocks noChangeArrowheads="1"/>
          </p:cNvSpPr>
          <p:nvPr/>
        </p:nvSpPr>
        <p:spPr bwMode="auto">
          <a:xfrm rot="10800000">
            <a:off x="6477000" y="3124200"/>
            <a:ext cx="2438400" cy="685800"/>
          </a:xfrm>
          <a:prstGeom prst="wedgeRoundRectCallout">
            <a:avLst>
              <a:gd name="adj1" fmla="val 17185"/>
              <a:gd name="adj2" fmla="val 8449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lIns="0" tIns="0" rIns="0" bIns="0" anchor="ctr" anchorCtr="1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/>
              <a:t>TLB</a:t>
            </a:r>
            <a:r>
              <a:rPr lang="zh-CN" altLang="en-US" sz="2200"/>
              <a:t>时间</a:t>
            </a:r>
            <a:r>
              <a:rPr lang="en-US" altLang="zh-CN" sz="2200"/>
              <a:t>!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/>
              <a:t>假设</a:t>
            </a:r>
            <a:r>
              <a:rPr lang="en-US" altLang="zh-CN" sz="2200"/>
              <a:t>20ns</a:t>
            </a:r>
          </a:p>
        </p:txBody>
      </p:sp>
      <p:sp>
        <p:nvSpPr>
          <p:cNvPr id="357384" name="Text Box 8"/>
          <p:cNvSpPr txBox="1">
            <a:spLocks noChangeArrowheads="1"/>
          </p:cNvSpPr>
          <p:nvPr/>
        </p:nvSpPr>
        <p:spPr bwMode="auto">
          <a:xfrm>
            <a:off x="533400" y="3927475"/>
            <a:ext cx="8458200" cy="406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有效访问时间</a:t>
            </a:r>
            <a:r>
              <a:rPr lang="en-US" altLang="zh-CN" sz="2000">
                <a:solidFill>
                  <a:srgbClr val="FF0000"/>
                </a:solidFill>
              </a:rPr>
              <a:t>=80%</a:t>
            </a:r>
            <a:r>
              <a:rPr lang="en-US" altLang="zh-CN" sz="2000">
                <a:solidFill>
                  <a:srgbClr val="FF0000"/>
                </a:solidFill>
                <a:sym typeface="Symbol" panose="05050102010706020507" pitchFamily="18" charset="2"/>
              </a:rPr>
              <a:t>(20ns+100ns) + 20%(20ns+200ns)=140ns</a:t>
            </a:r>
            <a:endParaRPr lang="zh-CN" altLang="zh-CN" sz="200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357385" name="Text Box 9"/>
          <p:cNvSpPr txBox="1">
            <a:spLocks noChangeArrowheads="1"/>
          </p:cNvSpPr>
          <p:nvPr/>
        </p:nvSpPr>
        <p:spPr bwMode="auto">
          <a:xfrm>
            <a:off x="533400" y="4470400"/>
            <a:ext cx="8458200" cy="406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有效访问时间</a:t>
            </a:r>
            <a:r>
              <a:rPr lang="en-US" altLang="zh-CN" sz="2000">
                <a:solidFill>
                  <a:srgbClr val="FF0000"/>
                </a:solidFill>
              </a:rPr>
              <a:t>=98%</a:t>
            </a:r>
            <a:r>
              <a:rPr lang="en-US" altLang="zh-CN" sz="2000">
                <a:solidFill>
                  <a:srgbClr val="FF0000"/>
                </a:solidFill>
                <a:sym typeface="Symbol" panose="05050102010706020507" pitchFamily="18" charset="2"/>
              </a:rPr>
              <a:t>(20ns+100ns) + 2%(20ns+200ns)=122ns</a:t>
            </a:r>
            <a:endParaRPr lang="zh-CN" altLang="zh-CN" sz="200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357386" name="AutoShape 10"/>
          <p:cNvSpPr>
            <a:spLocks noChangeArrowheads="1"/>
          </p:cNvSpPr>
          <p:nvPr/>
        </p:nvSpPr>
        <p:spPr bwMode="auto">
          <a:xfrm rot="10800000">
            <a:off x="6858000" y="5105400"/>
            <a:ext cx="2209800" cy="533400"/>
          </a:xfrm>
          <a:prstGeom prst="wedgeRoundRectCallout">
            <a:avLst>
              <a:gd name="adj1" fmla="val 4162"/>
              <a:gd name="adj2" fmla="val 10446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/>
              <a:t>平均慢了</a:t>
            </a:r>
            <a:r>
              <a:rPr lang="en-US" altLang="zh-CN" sz="2200"/>
              <a:t>22%!</a:t>
            </a:r>
          </a:p>
        </p:txBody>
      </p:sp>
      <p:grpSp>
        <p:nvGrpSpPr>
          <p:cNvPr id="357387" name="Group 11"/>
          <p:cNvGrpSpPr>
            <a:grpSpLocks/>
          </p:cNvGrpSpPr>
          <p:nvPr/>
        </p:nvGrpSpPr>
        <p:grpSpPr bwMode="auto">
          <a:xfrm>
            <a:off x="914400" y="5035550"/>
            <a:ext cx="7399338" cy="603250"/>
            <a:chOff x="571" y="2656"/>
            <a:chExt cx="4661" cy="380"/>
          </a:xfrm>
        </p:grpSpPr>
        <p:sp>
          <p:nvSpPr>
            <p:cNvPr id="71695" name="Rectangle 12"/>
            <p:cNvSpPr>
              <a:spLocks noChangeArrowheads="1"/>
            </p:cNvSpPr>
            <p:nvPr/>
          </p:nvSpPr>
          <p:spPr bwMode="auto">
            <a:xfrm>
              <a:off x="571" y="2656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ym typeface="Symbol" panose="05050102010706020507" pitchFamily="18" charset="2"/>
                </a:rPr>
                <a:t>TLB</a:t>
              </a:r>
              <a:r>
                <a:rPr lang="zh-CN" altLang="en-US" sz="2400">
                  <a:sym typeface="Symbol" panose="05050102010706020507" pitchFamily="18" charset="2"/>
                </a:rPr>
                <a:t>要想发挥作用，命中率应尽量高</a:t>
              </a:r>
            </a:p>
          </p:txBody>
        </p:sp>
        <p:pic>
          <p:nvPicPr>
            <p:cNvPr id="71696" name="Picture 13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279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7390" name="Group 14"/>
          <p:cNvGrpSpPr>
            <a:grpSpLocks/>
          </p:cNvGrpSpPr>
          <p:nvPr/>
        </p:nvGrpSpPr>
        <p:grpSpPr bwMode="auto">
          <a:xfrm>
            <a:off x="914400" y="5638800"/>
            <a:ext cx="7399338" cy="603250"/>
            <a:chOff x="571" y="2656"/>
            <a:chExt cx="4661" cy="380"/>
          </a:xfrm>
        </p:grpSpPr>
        <p:sp>
          <p:nvSpPr>
            <p:cNvPr id="71693" name="Rectangle 15"/>
            <p:cNvSpPr>
              <a:spLocks noChangeArrowheads="1"/>
            </p:cNvSpPr>
            <p:nvPr/>
          </p:nvSpPr>
          <p:spPr bwMode="auto">
            <a:xfrm>
              <a:off x="571" y="2656"/>
              <a:ext cx="466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ym typeface="Symbol" panose="05050102010706020507" pitchFamily="18" charset="2"/>
                </a:rPr>
                <a:t>TLB</a:t>
              </a:r>
              <a:r>
                <a:rPr lang="zh-CN" altLang="en-US" sz="2400">
                  <a:sym typeface="Symbol" panose="05050102010706020507" pitchFamily="18" charset="2"/>
                </a:rPr>
                <a:t>越大越好，但</a:t>
              </a:r>
              <a:r>
                <a:rPr lang="en-US" altLang="zh-CN" sz="2400">
                  <a:sym typeface="Symbol" panose="05050102010706020507" pitchFamily="18" charset="2"/>
                </a:rPr>
                <a:t>TLB</a:t>
              </a:r>
              <a:r>
                <a:rPr lang="zh-CN" altLang="en-US" sz="2400">
                  <a:sym typeface="Symbol" panose="05050102010706020507" pitchFamily="18" charset="2"/>
                </a:rPr>
                <a:t>价格昂贵，通常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[64, 1024]</a:t>
              </a:r>
            </a:p>
          </p:txBody>
        </p:sp>
        <p:pic>
          <p:nvPicPr>
            <p:cNvPr id="71694" name="Picture 1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2799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7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57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7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57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57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79" grpId="0"/>
      <p:bldP spid="357380" grpId="0" animBg="1"/>
      <p:bldP spid="357381" grpId="0" animBg="1"/>
      <p:bldP spid="357382" grpId="0" animBg="1"/>
      <p:bldP spid="357383" grpId="0" animBg="1"/>
      <p:bldP spid="357384" grpId="0" animBg="1"/>
      <p:bldP spid="357385" grpId="0" animBg="1"/>
      <p:bldP spid="35738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为什么</a:t>
            </a:r>
            <a:r>
              <a:rPr lang="en-US" altLang="zh-CN" smtClean="0">
                <a:sym typeface="Symbol" panose="05050102010706020507" pitchFamily="18" charset="2"/>
              </a:rPr>
              <a:t>TLB</a:t>
            </a:r>
            <a:r>
              <a:rPr lang="zh-CN" altLang="en-US" smtClean="0">
                <a:sym typeface="Symbol" panose="05050102010706020507" pitchFamily="18" charset="2"/>
              </a:rPr>
              <a:t>条目数在</a:t>
            </a:r>
            <a:r>
              <a:rPr lang="en-US" altLang="zh-CN" smtClean="0">
                <a:sym typeface="Symbol" panose="05050102010706020507" pitchFamily="18" charset="2"/>
              </a:rPr>
              <a:t>64-1024</a:t>
            </a:r>
            <a:r>
              <a:rPr lang="zh-CN" altLang="en-US" smtClean="0">
                <a:sym typeface="Symbol" panose="05050102010706020507" pitchFamily="18" charset="2"/>
              </a:rPr>
              <a:t>之间</a:t>
            </a:r>
            <a:r>
              <a:rPr lang="en-US" altLang="zh-CN" smtClean="0">
                <a:sym typeface="Symbol" panose="05050102010706020507" pitchFamily="18" charset="2"/>
              </a:rPr>
              <a:t>?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58403" name="Rectangle 3"/>
          <p:cNvSpPr>
            <a:spLocks noChangeArrowheads="1"/>
          </p:cNvSpPr>
          <p:nvPr/>
        </p:nvSpPr>
        <p:spPr bwMode="auto">
          <a:xfrm>
            <a:off x="765175" y="1158875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相比</a:t>
            </a:r>
            <a:r>
              <a:rPr lang="en-US" altLang="zh-CN"/>
              <a:t>2</a:t>
            </a:r>
            <a:r>
              <a:rPr lang="en-US" altLang="zh-CN" baseline="30000"/>
              <a:t>20</a:t>
            </a:r>
            <a:r>
              <a:rPr lang="zh-CN" altLang="en-US"/>
              <a:t>个页，</a:t>
            </a:r>
            <a:r>
              <a:rPr lang="en-US" altLang="zh-CN"/>
              <a:t>64</a:t>
            </a:r>
            <a:r>
              <a:rPr lang="zh-CN" altLang="en-US"/>
              <a:t>很小，为什么</a:t>
            </a:r>
            <a:r>
              <a:rPr lang="en-US" altLang="zh-CN"/>
              <a:t>TLB</a:t>
            </a:r>
            <a:r>
              <a:rPr lang="zh-CN" altLang="en-US"/>
              <a:t>就能起作用</a:t>
            </a:r>
            <a:r>
              <a:rPr lang="en-US" altLang="zh-CN"/>
              <a:t>?</a:t>
            </a:r>
          </a:p>
        </p:txBody>
      </p:sp>
      <p:grpSp>
        <p:nvGrpSpPr>
          <p:cNvPr id="358404" name="Group 4"/>
          <p:cNvGrpSpPr>
            <a:grpSpLocks/>
          </p:cNvGrpSpPr>
          <p:nvPr/>
        </p:nvGrpSpPr>
        <p:grpSpPr bwMode="auto">
          <a:xfrm>
            <a:off x="914400" y="1828800"/>
            <a:ext cx="4419600" cy="603250"/>
            <a:chOff x="576" y="1152"/>
            <a:chExt cx="2784" cy="380"/>
          </a:xfrm>
        </p:grpSpPr>
        <p:sp>
          <p:nvSpPr>
            <p:cNvPr id="72722" name="Rectangle 5"/>
            <p:cNvSpPr>
              <a:spLocks noChangeArrowheads="1"/>
            </p:cNvSpPr>
            <p:nvPr/>
          </p:nvSpPr>
          <p:spPr bwMode="auto">
            <a:xfrm>
              <a:off x="576" y="1152"/>
              <a:ext cx="2784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anose="05050102010706020507" pitchFamily="18" charset="2"/>
                </a:rPr>
                <a:t>程序的地址访问存在</a:t>
              </a: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局部性</a:t>
              </a:r>
            </a:p>
          </p:txBody>
        </p:sp>
        <p:pic>
          <p:nvPicPr>
            <p:cNvPr id="72723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18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8410" name="Group 10"/>
          <p:cNvGrpSpPr>
            <a:grpSpLocks/>
          </p:cNvGrpSpPr>
          <p:nvPr/>
        </p:nvGrpSpPr>
        <p:grpSpPr bwMode="auto">
          <a:xfrm>
            <a:off x="914400" y="2444750"/>
            <a:ext cx="5029200" cy="603250"/>
            <a:chOff x="576" y="1540"/>
            <a:chExt cx="3168" cy="380"/>
          </a:xfrm>
        </p:grpSpPr>
        <p:sp>
          <p:nvSpPr>
            <p:cNvPr id="72720" name="Rectangle 11"/>
            <p:cNvSpPr>
              <a:spLocks noChangeArrowheads="1"/>
            </p:cNvSpPr>
            <p:nvPr/>
          </p:nvSpPr>
          <p:spPr bwMode="auto">
            <a:xfrm>
              <a:off x="576" y="1540"/>
              <a:ext cx="31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空间局部性</a:t>
              </a:r>
              <a:r>
                <a:rPr lang="en-US" altLang="zh-CN" sz="2400">
                  <a:sym typeface="Symbol" panose="05050102010706020507" pitchFamily="18" charset="2"/>
                </a:rPr>
                <a:t>(</a:t>
              </a:r>
              <a:r>
                <a:rPr lang="en-US" altLang="zh-CN" sz="2400"/>
                <a:t>Locality in Space</a:t>
              </a:r>
              <a:r>
                <a:rPr lang="en-US" altLang="zh-CN" sz="2400"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72721" name="Picture 12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688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8413" name="Group 13"/>
          <p:cNvGrpSpPr>
            <a:grpSpLocks/>
          </p:cNvGrpSpPr>
          <p:nvPr/>
        </p:nvGrpSpPr>
        <p:grpSpPr bwMode="auto">
          <a:xfrm>
            <a:off x="2039938" y="2971800"/>
            <a:ext cx="4741862" cy="1920875"/>
            <a:chOff x="565" y="2256"/>
            <a:chExt cx="2987" cy="1210"/>
          </a:xfrm>
        </p:grpSpPr>
        <p:sp>
          <p:nvSpPr>
            <p:cNvPr id="72715" name="Line 14"/>
            <p:cNvSpPr>
              <a:spLocks noChangeShapeType="1"/>
            </p:cNvSpPr>
            <p:nvPr/>
          </p:nvSpPr>
          <p:spPr bwMode="auto">
            <a:xfrm flipV="1">
              <a:off x="857" y="3240"/>
              <a:ext cx="2695" cy="24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2716" name="Line 15"/>
            <p:cNvSpPr>
              <a:spLocks noChangeShapeType="1"/>
            </p:cNvSpPr>
            <p:nvPr/>
          </p:nvSpPr>
          <p:spPr bwMode="auto">
            <a:xfrm flipV="1">
              <a:off x="857" y="2256"/>
              <a:ext cx="7" cy="1056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 rot="-5400000">
              <a:off x="312" y="2711"/>
              <a:ext cx="7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F0C1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mic Sans MS" panose="030F0702030302020204" pitchFamily="66" charset="0"/>
                </a:rPr>
                <a:t>访问概率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94" y="3216"/>
              <a:ext cx="7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F0C1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mic Sans MS" panose="030F0702030302020204" pitchFamily="66" charset="0"/>
                </a:rPr>
                <a:t>内存地址</a:t>
              </a:r>
            </a:p>
          </p:txBody>
        </p:sp>
        <p:sp>
          <p:nvSpPr>
            <p:cNvPr id="72719" name="Freeform 18"/>
            <p:cNvSpPr>
              <a:spLocks/>
            </p:cNvSpPr>
            <p:nvPr/>
          </p:nvSpPr>
          <p:spPr bwMode="auto">
            <a:xfrm>
              <a:off x="988" y="2316"/>
              <a:ext cx="2516" cy="948"/>
            </a:xfrm>
            <a:custGeom>
              <a:avLst/>
              <a:gdLst>
                <a:gd name="T0" fmla="*/ 1 w 4321"/>
                <a:gd name="T1" fmla="*/ 13 h 1207"/>
                <a:gd name="T2" fmla="*/ 1 w 4321"/>
                <a:gd name="T3" fmla="*/ 12 h 1207"/>
                <a:gd name="T4" fmla="*/ 1 w 4321"/>
                <a:gd name="T5" fmla="*/ 10 h 1207"/>
                <a:gd name="T6" fmla="*/ 1 w 4321"/>
                <a:gd name="T7" fmla="*/ 7 h 1207"/>
                <a:gd name="T8" fmla="*/ 1 w 4321"/>
                <a:gd name="T9" fmla="*/ 4 h 1207"/>
                <a:gd name="T10" fmla="*/ 1 w 4321"/>
                <a:gd name="T11" fmla="*/ 2 h 1207"/>
                <a:gd name="T12" fmla="*/ 1 w 4321"/>
                <a:gd name="T13" fmla="*/ 2 h 1207"/>
                <a:gd name="T14" fmla="*/ 1 w 4321"/>
                <a:gd name="T15" fmla="*/ 2 h 1207"/>
                <a:gd name="T16" fmla="*/ 1 w 4321"/>
                <a:gd name="T17" fmla="*/ 2 h 1207"/>
                <a:gd name="T18" fmla="*/ 1 w 4321"/>
                <a:gd name="T19" fmla="*/ 5 h 1207"/>
                <a:gd name="T20" fmla="*/ 1 w 4321"/>
                <a:gd name="T21" fmla="*/ 11 h 1207"/>
                <a:gd name="T22" fmla="*/ 1 w 4321"/>
                <a:gd name="T23" fmla="*/ 12 h 1207"/>
                <a:gd name="T24" fmla="*/ 1 w 4321"/>
                <a:gd name="T25" fmla="*/ 12 h 1207"/>
                <a:gd name="T26" fmla="*/ 1 w 4321"/>
                <a:gd name="T27" fmla="*/ 12 h 1207"/>
                <a:gd name="T28" fmla="*/ 1 w 4321"/>
                <a:gd name="T29" fmla="*/ 12 h 1207"/>
                <a:gd name="T30" fmla="*/ 1 w 4321"/>
                <a:gd name="T31" fmla="*/ 12 h 1207"/>
                <a:gd name="T32" fmla="*/ 1 w 4321"/>
                <a:gd name="T33" fmla="*/ 12 h 1207"/>
                <a:gd name="T34" fmla="*/ 1 w 4321"/>
                <a:gd name="T35" fmla="*/ 12 h 1207"/>
                <a:gd name="T36" fmla="*/ 1 w 4321"/>
                <a:gd name="T37" fmla="*/ 11 h 1207"/>
                <a:gd name="T38" fmla="*/ 1 w 4321"/>
                <a:gd name="T39" fmla="*/ 9 h 1207"/>
                <a:gd name="T40" fmla="*/ 1 w 4321"/>
                <a:gd name="T41" fmla="*/ 5 h 1207"/>
                <a:gd name="T42" fmla="*/ 1 w 4321"/>
                <a:gd name="T43" fmla="*/ 2 h 1207"/>
                <a:gd name="T44" fmla="*/ 1 w 4321"/>
                <a:gd name="T45" fmla="*/ 2 h 1207"/>
                <a:gd name="T46" fmla="*/ 1 w 4321"/>
                <a:gd name="T47" fmla="*/ 2 h 1207"/>
                <a:gd name="T48" fmla="*/ 1 w 4321"/>
                <a:gd name="T49" fmla="*/ 3 h 1207"/>
                <a:gd name="T50" fmla="*/ 1 w 4321"/>
                <a:gd name="T51" fmla="*/ 2 h 1207"/>
                <a:gd name="T52" fmla="*/ 1 w 4321"/>
                <a:gd name="T53" fmla="*/ 3 h 1207"/>
                <a:gd name="T54" fmla="*/ 1 w 4321"/>
                <a:gd name="T55" fmla="*/ 4 h 1207"/>
                <a:gd name="T56" fmla="*/ 1 w 4321"/>
                <a:gd name="T57" fmla="*/ 4 h 1207"/>
                <a:gd name="T58" fmla="*/ 1 w 4321"/>
                <a:gd name="T59" fmla="*/ 5 h 1207"/>
                <a:gd name="T60" fmla="*/ 1 w 4321"/>
                <a:gd name="T61" fmla="*/ 6 h 1207"/>
                <a:gd name="T62" fmla="*/ 1 w 4321"/>
                <a:gd name="T63" fmla="*/ 6 h 1207"/>
                <a:gd name="T64" fmla="*/ 1 w 4321"/>
                <a:gd name="T65" fmla="*/ 7 h 1207"/>
                <a:gd name="T66" fmla="*/ 1 w 4321"/>
                <a:gd name="T67" fmla="*/ 8 h 1207"/>
                <a:gd name="T68" fmla="*/ 1 w 4321"/>
                <a:gd name="T69" fmla="*/ 9 h 1207"/>
                <a:gd name="T70" fmla="*/ 1 w 4321"/>
                <a:gd name="T71" fmla="*/ 11 h 1207"/>
                <a:gd name="T72" fmla="*/ 1 w 4321"/>
                <a:gd name="T73" fmla="*/ 12 h 1207"/>
                <a:gd name="T74" fmla="*/ 1 w 4321"/>
                <a:gd name="T75" fmla="*/ 12 h 1207"/>
                <a:gd name="T76" fmla="*/ 1 w 4321"/>
                <a:gd name="T77" fmla="*/ 12 h 1207"/>
                <a:gd name="T78" fmla="*/ 1 w 4321"/>
                <a:gd name="T79" fmla="*/ 12 h 1207"/>
                <a:gd name="T80" fmla="*/ 1 w 4321"/>
                <a:gd name="T81" fmla="*/ 13 h 1207"/>
                <a:gd name="T82" fmla="*/ 1 w 4321"/>
                <a:gd name="T83" fmla="*/ 12 h 1207"/>
                <a:gd name="T84" fmla="*/ 1 w 4321"/>
                <a:gd name="T85" fmla="*/ 12 h 1207"/>
                <a:gd name="T86" fmla="*/ 1 w 4321"/>
                <a:gd name="T87" fmla="*/ 9 h 1207"/>
                <a:gd name="T88" fmla="*/ 1 w 4321"/>
                <a:gd name="T89" fmla="*/ 4 h 1207"/>
                <a:gd name="T90" fmla="*/ 1 w 4321"/>
                <a:gd name="T91" fmla="*/ 2 h 1207"/>
                <a:gd name="T92" fmla="*/ 1 w 4321"/>
                <a:gd name="T93" fmla="*/ 2 h 1207"/>
                <a:gd name="T94" fmla="*/ 1 w 4321"/>
                <a:gd name="T95" fmla="*/ 2 h 1207"/>
                <a:gd name="T96" fmla="*/ 1 w 4321"/>
                <a:gd name="T97" fmla="*/ 4 h 1207"/>
                <a:gd name="T98" fmla="*/ 1 w 4321"/>
                <a:gd name="T99" fmla="*/ 10 h 1207"/>
                <a:gd name="T100" fmla="*/ 1 w 4321"/>
                <a:gd name="T101" fmla="*/ 12 h 1207"/>
                <a:gd name="T102" fmla="*/ 1 w 4321"/>
                <a:gd name="T103" fmla="*/ 12 h 1207"/>
                <a:gd name="T104" fmla="*/ 1 w 4321"/>
                <a:gd name="T105" fmla="*/ 12 h 1207"/>
                <a:gd name="T106" fmla="*/ 1 w 4321"/>
                <a:gd name="T107" fmla="*/ 12 h 1207"/>
                <a:gd name="T108" fmla="*/ 1 w 4321"/>
                <a:gd name="T109" fmla="*/ 11 h 1207"/>
                <a:gd name="T110" fmla="*/ 1 w 4321"/>
                <a:gd name="T111" fmla="*/ 11 h 1207"/>
                <a:gd name="T112" fmla="*/ 1 w 4321"/>
                <a:gd name="T113" fmla="*/ 12 h 1207"/>
                <a:gd name="T114" fmla="*/ 1 w 4321"/>
                <a:gd name="T115" fmla="*/ 12 h 1207"/>
                <a:gd name="T116" fmla="*/ 1 w 4321"/>
                <a:gd name="T117" fmla="*/ 12 h 1207"/>
                <a:gd name="T118" fmla="*/ 1 w 4321"/>
                <a:gd name="T119" fmla="*/ 12 h 120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321" h="1207">
                  <a:moveTo>
                    <a:pt x="13" y="1207"/>
                  </a:moveTo>
                  <a:cubicBezTo>
                    <a:pt x="9" y="1195"/>
                    <a:pt x="0" y="1184"/>
                    <a:pt x="1" y="1171"/>
                  </a:cubicBezTo>
                  <a:cubicBezTo>
                    <a:pt x="7" y="1120"/>
                    <a:pt x="43" y="1037"/>
                    <a:pt x="73" y="991"/>
                  </a:cubicBezTo>
                  <a:cubicBezTo>
                    <a:pt x="95" y="881"/>
                    <a:pt x="134" y="773"/>
                    <a:pt x="169" y="667"/>
                  </a:cubicBezTo>
                  <a:cubicBezTo>
                    <a:pt x="199" y="576"/>
                    <a:pt x="223" y="482"/>
                    <a:pt x="253" y="391"/>
                  </a:cubicBezTo>
                  <a:cubicBezTo>
                    <a:pt x="278" y="315"/>
                    <a:pt x="269" y="226"/>
                    <a:pt x="301" y="151"/>
                  </a:cubicBezTo>
                  <a:cubicBezTo>
                    <a:pt x="307" y="138"/>
                    <a:pt x="319" y="128"/>
                    <a:pt x="325" y="115"/>
                  </a:cubicBezTo>
                  <a:cubicBezTo>
                    <a:pt x="335" y="92"/>
                    <a:pt x="349" y="43"/>
                    <a:pt x="349" y="43"/>
                  </a:cubicBezTo>
                  <a:cubicBezTo>
                    <a:pt x="379" y="163"/>
                    <a:pt x="341" y="0"/>
                    <a:pt x="373" y="235"/>
                  </a:cubicBezTo>
                  <a:cubicBezTo>
                    <a:pt x="385" y="324"/>
                    <a:pt x="412" y="409"/>
                    <a:pt x="421" y="499"/>
                  </a:cubicBezTo>
                  <a:cubicBezTo>
                    <a:pt x="442" y="700"/>
                    <a:pt x="465" y="897"/>
                    <a:pt x="481" y="1099"/>
                  </a:cubicBezTo>
                  <a:cubicBezTo>
                    <a:pt x="482" y="1112"/>
                    <a:pt x="505" y="1108"/>
                    <a:pt x="517" y="1111"/>
                  </a:cubicBezTo>
                  <a:cubicBezTo>
                    <a:pt x="541" y="1116"/>
                    <a:pt x="565" y="1120"/>
                    <a:pt x="589" y="1123"/>
                  </a:cubicBezTo>
                  <a:cubicBezTo>
                    <a:pt x="625" y="1128"/>
                    <a:pt x="661" y="1131"/>
                    <a:pt x="697" y="1135"/>
                  </a:cubicBezTo>
                  <a:cubicBezTo>
                    <a:pt x="740" y="1149"/>
                    <a:pt x="829" y="1171"/>
                    <a:pt x="829" y="1171"/>
                  </a:cubicBezTo>
                  <a:cubicBezTo>
                    <a:pt x="979" y="1133"/>
                    <a:pt x="792" y="1171"/>
                    <a:pt x="913" y="1171"/>
                  </a:cubicBezTo>
                  <a:cubicBezTo>
                    <a:pt x="926" y="1171"/>
                    <a:pt x="937" y="1162"/>
                    <a:pt x="949" y="1159"/>
                  </a:cubicBezTo>
                  <a:cubicBezTo>
                    <a:pt x="1024" y="1142"/>
                    <a:pt x="1113" y="1118"/>
                    <a:pt x="1189" y="1111"/>
                  </a:cubicBezTo>
                  <a:cubicBezTo>
                    <a:pt x="1265" y="1104"/>
                    <a:pt x="1341" y="1103"/>
                    <a:pt x="1417" y="1099"/>
                  </a:cubicBezTo>
                  <a:cubicBezTo>
                    <a:pt x="1520" y="1133"/>
                    <a:pt x="1516" y="1007"/>
                    <a:pt x="1525" y="931"/>
                  </a:cubicBezTo>
                  <a:cubicBezTo>
                    <a:pt x="1525" y="931"/>
                    <a:pt x="1555" y="631"/>
                    <a:pt x="1561" y="571"/>
                  </a:cubicBezTo>
                  <a:cubicBezTo>
                    <a:pt x="1577" y="410"/>
                    <a:pt x="1609" y="254"/>
                    <a:pt x="1621" y="91"/>
                  </a:cubicBezTo>
                  <a:cubicBezTo>
                    <a:pt x="1631" y="140"/>
                    <a:pt x="1643" y="187"/>
                    <a:pt x="1657" y="235"/>
                  </a:cubicBezTo>
                  <a:cubicBezTo>
                    <a:pt x="1660" y="247"/>
                    <a:pt x="1660" y="262"/>
                    <a:pt x="1669" y="271"/>
                  </a:cubicBezTo>
                  <a:cubicBezTo>
                    <a:pt x="1678" y="280"/>
                    <a:pt x="1693" y="279"/>
                    <a:pt x="1705" y="283"/>
                  </a:cubicBezTo>
                  <a:cubicBezTo>
                    <a:pt x="1761" y="199"/>
                    <a:pt x="1737" y="187"/>
                    <a:pt x="1777" y="247"/>
                  </a:cubicBezTo>
                  <a:cubicBezTo>
                    <a:pt x="1781" y="267"/>
                    <a:pt x="1786" y="287"/>
                    <a:pt x="1789" y="307"/>
                  </a:cubicBezTo>
                  <a:cubicBezTo>
                    <a:pt x="1794" y="339"/>
                    <a:pt x="1783" y="376"/>
                    <a:pt x="1801" y="403"/>
                  </a:cubicBezTo>
                  <a:cubicBezTo>
                    <a:pt x="1812" y="420"/>
                    <a:pt x="1841" y="411"/>
                    <a:pt x="1861" y="415"/>
                  </a:cubicBezTo>
                  <a:cubicBezTo>
                    <a:pt x="1878" y="500"/>
                    <a:pt x="1879" y="456"/>
                    <a:pt x="1849" y="547"/>
                  </a:cubicBezTo>
                  <a:cubicBezTo>
                    <a:pt x="1845" y="559"/>
                    <a:pt x="1841" y="571"/>
                    <a:pt x="1837" y="583"/>
                  </a:cubicBezTo>
                  <a:cubicBezTo>
                    <a:pt x="1833" y="595"/>
                    <a:pt x="1825" y="619"/>
                    <a:pt x="1825" y="619"/>
                  </a:cubicBezTo>
                  <a:cubicBezTo>
                    <a:pt x="1833" y="651"/>
                    <a:pt x="1839" y="684"/>
                    <a:pt x="1849" y="715"/>
                  </a:cubicBezTo>
                  <a:cubicBezTo>
                    <a:pt x="1853" y="727"/>
                    <a:pt x="1858" y="739"/>
                    <a:pt x="1861" y="751"/>
                  </a:cubicBezTo>
                  <a:cubicBezTo>
                    <a:pt x="1870" y="783"/>
                    <a:pt x="1885" y="847"/>
                    <a:pt x="1885" y="847"/>
                  </a:cubicBezTo>
                  <a:cubicBezTo>
                    <a:pt x="1896" y="989"/>
                    <a:pt x="1877" y="995"/>
                    <a:pt x="1957" y="1075"/>
                  </a:cubicBezTo>
                  <a:cubicBezTo>
                    <a:pt x="1974" y="1127"/>
                    <a:pt x="1975" y="1141"/>
                    <a:pt x="2029" y="1159"/>
                  </a:cubicBezTo>
                  <a:cubicBezTo>
                    <a:pt x="2106" y="1149"/>
                    <a:pt x="2181" y="1136"/>
                    <a:pt x="2257" y="1123"/>
                  </a:cubicBezTo>
                  <a:cubicBezTo>
                    <a:pt x="2329" y="1135"/>
                    <a:pt x="2403" y="1138"/>
                    <a:pt x="2473" y="1159"/>
                  </a:cubicBezTo>
                  <a:cubicBezTo>
                    <a:pt x="2497" y="1166"/>
                    <a:pt x="2521" y="1175"/>
                    <a:pt x="2545" y="1183"/>
                  </a:cubicBezTo>
                  <a:cubicBezTo>
                    <a:pt x="2557" y="1187"/>
                    <a:pt x="2581" y="1195"/>
                    <a:pt x="2581" y="1195"/>
                  </a:cubicBezTo>
                  <a:cubicBezTo>
                    <a:pt x="2693" y="1158"/>
                    <a:pt x="2785" y="1144"/>
                    <a:pt x="2905" y="1135"/>
                  </a:cubicBezTo>
                  <a:cubicBezTo>
                    <a:pt x="3012" y="1153"/>
                    <a:pt x="3000" y="1160"/>
                    <a:pt x="3121" y="1147"/>
                  </a:cubicBezTo>
                  <a:cubicBezTo>
                    <a:pt x="3145" y="1053"/>
                    <a:pt x="3144" y="1051"/>
                    <a:pt x="3133" y="931"/>
                  </a:cubicBezTo>
                  <a:cubicBezTo>
                    <a:pt x="3142" y="771"/>
                    <a:pt x="3148" y="610"/>
                    <a:pt x="3169" y="451"/>
                  </a:cubicBezTo>
                  <a:cubicBezTo>
                    <a:pt x="3177" y="388"/>
                    <a:pt x="3190" y="320"/>
                    <a:pt x="3205" y="259"/>
                  </a:cubicBezTo>
                  <a:cubicBezTo>
                    <a:pt x="3211" y="234"/>
                    <a:pt x="3229" y="187"/>
                    <a:pt x="3229" y="187"/>
                  </a:cubicBezTo>
                  <a:cubicBezTo>
                    <a:pt x="3237" y="129"/>
                    <a:pt x="3259" y="74"/>
                    <a:pt x="3241" y="19"/>
                  </a:cubicBezTo>
                  <a:cubicBezTo>
                    <a:pt x="3248" y="175"/>
                    <a:pt x="3258" y="302"/>
                    <a:pt x="3277" y="451"/>
                  </a:cubicBezTo>
                  <a:cubicBezTo>
                    <a:pt x="3286" y="733"/>
                    <a:pt x="3279" y="758"/>
                    <a:pt x="3301" y="967"/>
                  </a:cubicBezTo>
                  <a:cubicBezTo>
                    <a:pt x="3309" y="1040"/>
                    <a:pt x="3300" y="1094"/>
                    <a:pt x="3361" y="1135"/>
                  </a:cubicBezTo>
                  <a:cubicBezTo>
                    <a:pt x="3472" y="1107"/>
                    <a:pt x="3334" y="1135"/>
                    <a:pt x="3481" y="1135"/>
                  </a:cubicBezTo>
                  <a:cubicBezTo>
                    <a:pt x="3509" y="1135"/>
                    <a:pt x="3537" y="1128"/>
                    <a:pt x="3565" y="1123"/>
                  </a:cubicBezTo>
                  <a:cubicBezTo>
                    <a:pt x="3585" y="1120"/>
                    <a:pt x="3605" y="1116"/>
                    <a:pt x="3625" y="1111"/>
                  </a:cubicBezTo>
                  <a:cubicBezTo>
                    <a:pt x="3649" y="1104"/>
                    <a:pt x="3697" y="1087"/>
                    <a:pt x="3697" y="1087"/>
                  </a:cubicBezTo>
                  <a:cubicBezTo>
                    <a:pt x="3790" y="1110"/>
                    <a:pt x="3985" y="1075"/>
                    <a:pt x="3985" y="1075"/>
                  </a:cubicBezTo>
                  <a:cubicBezTo>
                    <a:pt x="4031" y="1080"/>
                    <a:pt x="4093" y="1070"/>
                    <a:pt x="4129" y="1111"/>
                  </a:cubicBezTo>
                  <a:cubicBezTo>
                    <a:pt x="4148" y="1133"/>
                    <a:pt x="4177" y="1183"/>
                    <a:pt x="4177" y="1183"/>
                  </a:cubicBezTo>
                  <a:cubicBezTo>
                    <a:pt x="4193" y="1179"/>
                    <a:pt x="4210" y="1177"/>
                    <a:pt x="4225" y="1171"/>
                  </a:cubicBezTo>
                  <a:cubicBezTo>
                    <a:pt x="4266" y="1154"/>
                    <a:pt x="4276" y="1124"/>
                    <a:pt x="4321" y="1147"/>
                  </a:cubicBezTo>
                </a:path>
              </a:pathLst>
            </a:custGeom>
            <a:noFill/>
            <a:ln w="38100" cap="flat" cmpd="sng">
              <a:solidFill>
                <a:srgbClr val="0F0C1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58419" name="AutoShape 19"/>
          <p:cNvSpPr>
            <a:spLocks noChangeArrowheads="1"/>
          </p:cNvSpPr>
          <p:nvPr/>
        </p:nvSpPr>
        <p:spPr bwMode="auto">
          <a:xfrm rot="10800000">
            <a:off x="2438400" y="4876800"/>
            <a:ext cx="4495800" cy="533400"/>
          </a:xfrm>
          <a:prstGeom prst="wedgeRoundRectCallout">
            <a:avLst>
              <a:gd name="adj1" fmla="val 6495"/>
              <a:gd name="adj2" fmla="val 12678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程序多体现为循环、顺序结构</a:t>
            </a:r>
          </a:p>
        </p:txBody>
      </p:sp>
      <p:grpSp>
        <p:nvGrpSpPr>
          <p:cNvPr id="358423" name="Group 23"/>
          <p:cNvGrpSpPr>
            <a:grpSpLocks/>
          </p:cNvGrpSpPr>
          <p:nvPr/>
        </p:nvGrpSpPr>
        <p:grpSpPr bwMode="auto">
          <a:xfrm>
            <a:off x="1447800" y="5562600"/>
            <a:ext cx="5715000" cy="1050925"/>
            <a:chOff x="912" y="3504"/>
            <a:chExt cx="3600" cy="662"/>
          </a:xfrm>
        </p:grpSpPr>
        <p:sp>
          <p:nvSpPr>
            <p:cNvPr id="72713" name="Text Box 21"/>
            <p:cNvSpPr txBox="1">
              <a:spLocks noChangeArrowheads="1"/>
            </p:cNvSpPr>
            <p:nvPr/>
          </p:nvSpPr>
          <p:spPr bwMode="auto">
            <a:xfrm>
              <a:off x="912" y="3648"/>
              <a:ext cx="3360" cy="51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局部性又是计算机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的一个基本特征</a:t>
              </a:r>
            </a:p>
          </p:txBody>
        </p:sp>
        <p:pic>
          <p:nvPicPr>
            <p:cNvPr id="72714" name="Picture 22" descr="j03012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3504"/>
              <a:ext cx="768" cy="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8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8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8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3" grpId="0"/>
      <p:bldP spid="3584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TLB</a:t>
            </a:r>
            <a:r>
              <a:rPr lang="zh-CN" altLang="en-US" smtClean="0">
                <a:sym typeface="Symbol" panose="05050102010706020507" pitchFamily="18" charset="2"/>
              </a:rPr>
              <a:t>条目少，页表项多  </a:t>
            </a:r>
            <a:r>
              <a:rPr lang="en-US" altLang="zh-CN" smtClean="0">
                <a:sym typeface="Symbol" panose="05050102010706020507" pitchFamily="18" charset="2"/>
              </a:rPr>
              <a:t>TLB</a:t>
            </a:r>
            <a:r>
              <a:rPr lang="zh-CN" altLang="en-US" smtClean="0">
                <a:sym typeface="Symbol" panose="05050102010706020507" pitchFamily="18" charset="2"/>
              </a:rPr>
              <a:t>动态变化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59427" name="Group 3"/>
          <p:cNvGrpSpPr>
            <a:grpSpLocks/>
          </p:cNvGrpSpPr>
          <p:nvPr/>
        </p:nvGrpSpPr>
        <p:grpSpPr bwMode="auto">
          <a:xfrm>
            <a:off x="914400" y="1066800"/>
            <a:ext cx="6934200" cy="603250"/>
            <a:chOff x="576" y="1152"/>
            <a:chExt cx="4368" cy="380"/>
          </a:xfrm>
        </p:grpSpPr>
        <p:sp>
          <p:nvSpPr>
            <p:cNvPr id="73748" name="Rectangle 4"/>
            <p:cNvSpPr>
              <a:spLocks noChangeArrowheads="1"/>
            </p:cNvSpPr>
            <p:nvPr/>
          </p:nvSpPr>
          <p:spPr bwMode="auto">
            <a:xfrm>
              <a:off x="576" y="1152"/>
              <a:ext cx="43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如果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TLB</a:t>
              </a: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未命中，可将查到的页表项载入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TLB</a:t>
              </a:r>
            </a:p>
          </p:txBody>
        </p:sp>
        <p:pic>
          <p:nvPicPr>
            <p:cNvPr id="73749" name="Picture 5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18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9430" name="Group 6"/>
          <p:cNvGrpSpPr>
            <a:grpSpLocks/>
          </p:cNvGrpSpPr>
          <p:nvPr/>
        </p:nvGrpSpPr>
        <p:grpSpPr bwMode="auto">
          <a:xfrm>
            <a:off x="914400" y="1682750"/>
            <a:ext cx="7162800" cy="603250"/>
            <a:chOff x="576" y="1540"/>
            <a:chExt cx="4512" cy="380"/>
          </a:xfrm>
        </p:grpSpPr>
        <p:sp>
          <p:nvSpPr>
            <p:cNvPr id="73746" name="Rectangle 7"/>
            <p:cNvSpPr>
              <a:spLocks noChangeArrowheads="1"/>
            </p:cNvSpPr>
            <p:nvPr/>
          </p:nvSpPr>
          <p:spPr bwMode="auto">
            <a:xfrm>
              <a:off x="576" y="1540"/>
              <a:ext cx="451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如果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TLB</a:t>
              </a: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已经满了，需要选择一个条目来替换</a:t>
              </a:r>
            </a:p>
          </p:txBody>
        </p:sp>
        <p:pic>
          <p:nvPicPr>
            <p:cNvPr id="73747" name="Picture 8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688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9433" name="Group 9"/>
          <p:cNvGrpSpPr>
            <a:grpSpLocks/>
          </p:cNvGrpSpPr>
          <p:nvPr/>
        </p:nvGrpSpPr>
        <p:grpSpPr bwMode="auto">
          <a:xfrm>
            <a:off x="914400" y="3505200"/>
            <a:ext cx="7162800" cy="603250"/>
            <a:chOff x="576" y="1444"/>
            <a:chExt cx="4512" cy="380"/>
          </a:xfrm>
        </p:grpSpPr>
        <p:sp>
          <p:nvSpPr>
            <p:cNvPr id="73744" name="Rectangle 10"/>
            <p:cNvSpPr>
              <a:spLocks noChangeArrowheads="1"/>
            </p:cNvSpPr>
            <p:nvPr/>
          </p:nvSpPr>
          <p:spPr bwMode="auto">
            <a:xfrm>
              <a:off x="576" y="1444"/>
              <a:ext cx="451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进程切换后，所有的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TLB</a:t>
              </a: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表项都变为无效</a:t>
              </a:r>
              <a:r>
                <a:rPr lang="en-US" altLang="zh-CN" sz="2400">
                  <a:sym typeface="Symbol" panose="05050102010706020507" pitchFamily="18" charset="2"/>
                </a:rPr>
                <a:t>(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flush</a:t>
              </a:r>
              <a:r>
                <a:rPr lang="en-US" altLang="zh-CN" sz="2400"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73745" name="Picture 11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5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9436" name="Group 12"/>
          <p:cNvGrpSpPr>
            <a:grpSpLocks/>
          </p:cNvGrpSpPr>
          <p:nvPr/>
        </p:nvGrpSpPr>
        <p:grpSpPr bwMode="auto">
          <a:xfrm>
            <a:off x="914400" y="2292350"/>
            <a:ext cx="7162800" cy="1114425"/>
            <a:chOff x="576" y="1444"/>
            <a:chExt cx="4512" cy="702"/>
          </a:xfrm>
        </p:grpSpPr>
        <p:sp>
          <p:nvSpPr>
            <p:cNvPr id="73742" name="Rectangle 13"/>
            <p:cNvSpPr>
              <a:spLocks noChangeArrowheads="1"/>
            </p:cNvSpPr>
            <p:nvPr/>
          </p:nvSpPr>
          <p:spPr bwMode="auto">
            <a:xfrm>
              <a:off x="576" y="1444"/>
              <a:ext cx="451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anose="05050102010706020507" pitchFamily="18" charset="2"/>
                </a:rPr>
                <a:t>有些时候希望某些条目固定下来</a:t>
              </a:r>
              <a:r>
                <a:rPr lang="en-US" altLang="zh-CN" sz="2400">
                  <a:sym typeface="Symbol" panose="05050102010706020507" pitchFamily="18" charset="2"/>
                </a:rPr>
                <a:t>(</a:t>
              </a:r>
              <a:r>
                <a:rPr lang="zh-CN" altLang="en-US" sz="2400">
                  <a:sym typeface="Symbol" panose="05050102010706020507" pitchFamily="18" charset="2"/>
                </a:rPr>
                <a:t>如内核代码</a:t>
              </a:r>
              <a:r>
                <a:rPr lang="en-US" altLang="zh-CN" sz="2400">
                  <a:sym typeface="Symbol" panose="05050102010706020507" pitchFamily="18" charset="2"/>
                </a:rPr>
                <a:t>)</a:t>
              </a:r>
              <a:r>
                <a:rPr lang="zh-CN" altLang="en-US" sz="2400">
                  <a:sym typeface="Symbol" panose="05050102010706020507" pitchFamily="18" charset="2"/>
                </a:rPr>
                <a:t>，某些</a:t>
              </a:r>
              <a:r>
                <a:rPr lang="en-US" altLang="zh-CN" sz="2400">
                  <a:sym typeface="Symbol" panose="05050102010706020507" pitchFamily="18" charset="2"/>
                </a:rPr>
                <a:t>TLB</a:t>
              </a:r>
              <a:r>
                <a:rPr lang="zh-CN" altLang="en-US" sz="2400">
                  <a:sym typeface="Symbol" panose="05050102010706020507" pitchFamily="18" charset="2"/>
                </a:rPr>
                <a:t>的设计有这样的功能，不被选择替换</a:t>
              </a:r>
            </a:p>
          </p:txBody>
        </p:sp>
        <p:pic>
          <p:nvPicPr>
            <p:cNvPr id="73743" name="Picture 14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61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9439" name="Group 15"/>
          <p:cNvGrpSpPr>
            <a:grpSpLocks/>
          </p:cNvGrpSpPr>
          <p:nvPr/>
        </p:nvGrpSpPr>
        <p:grpSpPr bwMode="auto">
          <a:xfrm>
            <a:off x="914400" y="4038600"/>
            <a:ext cx="7086600" cy="1643063"/>
            <a:chOff x="576" y="2736"/>
            <a:chExt cx="4464" cy="1035"/>
          </a:xfrm>
        </p:grpSpPr>
        <p:sp>
          <p:nvSpPr>
            <p:cNvPr id="73740" name="Rectangle 16"/>
            <p:cNvSpPr>
              <a:spLocks noChangeArrowheads="1"/>
            </p:cNvSpPr>
            <p:nvPr/>
          </p:nvSpPr>
          <p:spPr bwMode="auto">
            <a:xfrm>
              <a:off x="576" y="2736"/>
              <a:ext cx="4464" cy="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anose="05050102010706020507" pitchFamily="18" charset="2"/>
                </a:rPr>
                <a:t>如果进程马上又切换回来，则这种策略就很低效。有的</a:t>
              </a:r>
              <a:r>
                <a:rPr lang="en-US" altLang="zh-CN" sz="2400">
                  <a:sym typeface="Symbol" panose="05050102010706020507" pitchFamily="18" charset="2"/>
                </a:rPr>
                <a:t>TLB</a:t>
              </a:r>
              <a:r>
                <a:rPr lang="zh-CN" altLang="en-US" sz="2400">
                  <a:sym typeface="Symbol" panose="05050102010706020507" pitchFamily="18" charset="2"/>
                </a:rPr>
                <a:t>设计中条目项保存</a:t>
              </a:r>
              <a:r>
                <a:rPr lang="en-US" altLang="zh-CN" sz="2400">
                  <a:sym typeface="Symbol" panose="05050102010706020507" pitchFamily="18" charset="2"/>
                </a:rPr>
                <a:t>ASID(Address-space identifier)</a:t>
              </a:r>
              <a:r>
                <a:rPr lang="zh-CN" altLang="en-US" sz="2400">
                  <a:sym typeface="Symbol" panose="05050102010706020507" pitchFamily="18" charset="2"/>
                </a:rPr>
                <a:t>，此时不需要</a:t>
              </a:r>
              <a:r>
                <a:rPr lang="en-US" altLang="zh-CN" sz="2400">
                  <a:sym typeface="Symbol" panose="05050102010706020507" pitchFamily="18" charset="2"/>
                </a:rPr>
                <a:t>flush</a:t>
              </a:r>
              <a:r>
                <a:rPr lang="zh-CN" altLang="en-US" sz="2400">
                  <a:sym typeface="Symbol" panose="05050102010706020507" pitchFamily="18" charset="2"/>
                </a:rPr>
                <a:t>。</a:t>
              </a:r>
            </a:p>
          </p:txBody>
        </p:sp>
        <p:pic>
          <p:nvPicPr>
            <p:cNvPr id="73741" name="Picture 17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90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9442" name="Group 18"/>
          <p:cNvGrpSpPr>
            <a:grpSpLocks/>
          </p:cNvGrpSpPr>
          <p:nvPr/>
        </p:nvGrpSpPr>
        <p:grpSpPr bwMode="auto">
          <a:xfrm>
            <a:off x="5562600" y="1066800"/>
            <a:ext cx="3352800" cy="4876800"/>
            <a:chOff x="3504" y="672"/>
            <a:chExt cx="2112" cy="3072"/>
          </a:xfrm>
        </p:grpSpPr>
        <p:sp>
          <p:nvSpPr>
            <p:cNvPr id="73737" name="Text Box 19"/>
            <p:cNvSpPr txBox="1">
              <a:spLocks noChangeArrowheads="1"/>
            </p:cNvSpPr>
            <p:nvPr/>
          </p:nvSpPr>
          <p:spPr bwMode="auto">
            <a:xfrm>
              <a:off x="5034" y="672"/>
              <a:ext cx="582" cy="307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许多东西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都与操作系统管理有关，提升资源管理的效率和质量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3738" name="Line 20"/>
            <p:cNvSpPr>
              <a:spLocks noChangeShapeType="1"/>
            </p:cNvSpPr>
            <p:nvPr/>
          </p:nvSpPr>
          <p:spPr bwMode="auto">
            <a:xfrm flipH="1" flipV="1">
              <a:off x="3504" y="1776"/>
              <a:ext cx="1728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9" name="Line 21"/>
            <p:cNvSpPr>
              <a:spLocks noChangeShapeType="1"/>
            </p:cNvSpPr>
            <p:nvPr/>
          </p:nvSpPr>
          <p:spPr bwMode="auto">
            <a:xfrm flipH="1">
              <a:off x="3744" y="2256"/>
              <a:ext cx="1488" cy="91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9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分页技术总结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61475" name="Group 3"/>
          <p:cNvGrpSpPr>
            <a:grpSpLocks/>
          </p:cNvGrpSpPr>
          <p:nvPr/>
        </p:nvGrpSpPr>
        <p:grpSpPr bwMode="auto">
          <a:xfrm>
            <a:off x="1143000" y="1828800"/>
            <a:ext cx="7696200" cy="609600"/>
            <a:chOff x="720" y="1152"/>
            <a:chExt cx="4848" cy="384"/>
          </a:xfrm>
        </p:grpSpPr>
        <p:sp>
          <p:nvSpPr>
            <p:cNvPr id="74772" name="Rectangle 4"/>
            <p:cNvSpPr>
              <a:spLocks noChangeArrowheads="1"/>
            </p:cNvSpPr>
            <p:nvPr/>
          </p:nvSpPr>
          <p:spPr bwMode="auto">
            <a:xfrm>
              <a:off x="720" y="1152"/>
              <a:ext cx="4848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 smtClean="0"/>
                <a:t>逻辑地址空间</a:t>
              </a:r>
              <a:r>
                <a:rPr lang="zh-CN" altLang="en-US" sz="2400" dirty="0"/>
                <a:t>和内存都分割大小相等的片</a:t>
              </a:r>
              <a:r>
                <a:rPr lang="en-US" altLang="zh-CN" sz="2400" dirty="0">
                  <a:solidFill>
                    <a:srgbClr val="FF0000"/>
                  </a:solidFill>
                </a:rPr>
                <a:t>(</a:t>
              </a:r>
              <a:r>
                <a:rPr lang="zh-CN" altLang="en-US" sz="2400" dirty="0">
                  <a:solidFill>
                    <a:srgbClr val="FF0000"/>
                  </a:solidFill>
                </a:rPr>
                <a:t>页和页框</a:t>
              </a:r>
              <a:r>
                <a:rPr lang="en-US" altLang="zh-CN" sz="2400" dirty="0">
                  <a:solidFill>
                    <a:srgbClr val="FF0000"/>
                  </a:solidFill>
                </a:rPr>
                <a:t>)</a:t>
              </a:r>
            </a:p>
          </p:txBody>
        </p:sp>
        <p:pic>
          <p:nvPicPr>
            <p:cNvPr id="74773" name="Picture 5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32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1478" name="Group 6"/>
          <p:cNvGrpSpPr>
            <a:grpSpLocks/>
          </p:cNvGrpSpPr>
          <p:nvPr/>
        </p:nvGrpSpPr>
        <p:grpSpPr bwMode="auto">
          <a:xfrm>
            <a:off x="1143000" y="2368550"/>
            <a:ext cx="7696200" cy="603250"/>
            <a:chOff x="720" y="1492"/>
            <a:chExt cx="4848" cy="380"/>
          </a:xfrm>
        </p:grpSpPr>
        <p:sp>
          <p:nvSpPr>
            <p:cNvPr id="74770" name="Rectangle 7"/>
            <p:cNvSpPr>
              <a:spLocks noChangeArrowheads="1"/>
            </p:cNvSpPr>
            <p:nvPr/>
          </p:nvSpPr>
          <p:spPr bwMode="auto">
            <a:xfrm>
              <a:off x="720" y="1492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每个进程用页表</a:t>
              </a:r>
              <a:r>
                <a:rPr lang="en-US" altLang="zh-CN" sz="2400"/>
                <a:t>(</a:t>
              </a:r>
              <a:r>
                <a:rPr lang="zh-CN" altLang="en-US" sz="2400"/>
                <a:t>多级、反向等</a:t>
              </a:r>
              <a:r>
                <a:rPr lang="en-US" altLang="zh-CN" sz="2400"/>
                <a:t>)</a:t>
              </a:r>
              <a:r>
                <a:rPr lang="zh-CN" altLang="en-US" sz="2400"/>
                <a:t>建立页和页框的映射</a:t>
              </a:r>
            </a:p>
          </p:txBody>
        </p:sp>
        <p:pic>
          <p:nvPicPr>
            <p:cNvPr id="74771" name="Picture 8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66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1481" name="Group 9"/>
          <p:cNvGrpSpPr>
            <a:grpSpLocks/>
          </p:cNvGrpSpPr>
          <p:nvPr/>
        </p:nvGrpSpPr>
        <p:grpSpPr bwMode="auto">
          <a:xfrm>
            <a:off x="1143000" y="3511550"/>
            <a:ext cx="7696200" cy="603250"/>
            <a:chOff x="720" y="2185"/>
            <a:chExt cx="4848" cy="380"/>
          </a:xfrm>
        </p:grpSpPr>
        <p:sp>
          <p:nvSpPr>
            <p:cNvPr id="74768" name="Rectangle 10"/>
            <p:cNvSpPr>
              <a:spLocks noChangeArrowheads="1"/>
            </p:cNvSpPr>
            <p:nvPr/>
          </p:nvSpPr>
          <p:spPr bwMode="auto">
            <a:xfrm>
              <a:off x="720" y="2185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逻辑地址</a:t>
              </a:r>
              <a:r>
                <a:rPr lang="zh-CN" altLang="en-US" sz="2400">
                  <a:solidFill>
                    <a:srgbClr val="FF0000"/>
                  </a:solidFill>
                </a:rPr>
                <a:t>通过页表算出物理地址</a:t>
              </a:r>
              <a:r>
                <a:rPr lang="zh-CN" altLang="en-US" sz="2400"/>
                <a:t>，到达内存</a:t>
              </a:r>
            </a:p>
          </p:txBody>
        </p:sp>
        <p:pic>
          <p:nvPicPr>
            <p:cNvPr id="74769" name="Picture 11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33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1484" name="Group 12"/>
          <p:cNvGrpSpPr>
            <a:grpSpLocks/>
          </p:cNvGrpSpPr>
          <p:nvPr/>
        </p:nvGrpSpPr>
        <p:grpSpPr bwMode="auto">
          <a:xfrm>
            <a:off x="1143000" y="4121150"/>
            <a:ext cx="7696200" cy="603250"/>
            <a:chOff x="720" y="2500"/>
            <a:chExt cx="4848" cy="380"/>
          </a:xfrm>
        </p:grpSpPr>
        <p:sp>
          <p:nvSpPr>
            <p:cNvPr id="74766" name="Rectangle 13"/>
            <p:cNvSpPr>
              <a:spLocks noChangeArrowheads="1"/>
            </p:cNvSpPr>
            <p:nvPr/>
          </p:nvSpPr>
          <p:spPr bwMode="auto">
            <a:xfrm>
              <a:off x="720" y="2500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进程切换时，页表跟着切换</a:t>
              </a:r>
            </a:p>
          </p:txBody>
        </p:sp>
        <p:pic>
          <p:nvPicPr>
            <p:cNvPr id="74767" name="Picture 14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67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1487" name="Group 15"/>
          <p:cNvGrpSpPr>
            <a:grpSpLocks/>
          </p:cNvGrpSpPr>
          <p:nvPr/>
        </p:nvGrpSpPr>
        <p:grpSpPr bwMode="auto">
          <a:xfrm>
            <a:off x="1143000" y="2895600"/>
            <a:ext cx="7696200" cy="603250"/>
            <a:chOff x="720" y="1828"/>
            <a:chExt cx="4848" cy="380"/>
          </a:xfrm>
        </p:grpSpPr>
        <p:sp>
          <p:nvSpPr>
            <p:cNvPr id="74764" name="Rectangle 16"/>
            <p:cNvSpPr>
              <a:spLocks noChangeArrowheads="1"/>
            </p:cNvSpPr>
            <p:nvPr/>
          </p:nvSpPr>
          <p:spPr bwMode="auto">
            <a:xfrm>
              <a:off x="720" y="1828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进程创建时申请页，可用</a:t>
              </a:r>
              <a:r>
                <a:rPr lang="zh-CN" altLang="en-US" sz="2400">
                  <a:solidFill>
                    <a:srgbClr val="FF0000"/>
                  </a:solidFill>
                </a:rPr>
                <a:t>表、位图</a:t>
              </a:r>
              <a:r>
                <a:rPr lang="zh-CN" altLang="en-US" sz="2400"/>
                <a:t>等结构管理空闲页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  <p:pic>
          <p:nvPicPr>
            <p:cNvPr id="74765" name="Picture 17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99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1490" name="Rectangle 18"/>
          <p:cNvSpPr>
            <a:spLocks noChangeArrowheads="1"/>
          </p:cNvSpPr>
          <p:nvPr/>
        </p:nvSpPr>
        <p:spPr bwMode="auto">
          <a:xfrm>
            <a:off x="762000" y="1192213"/>
            <a:ext cx="52578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实现机理</a:t>
            </a:r>
          </a:p>
        </p:txBody>
      </p:sp>
      <p:sp>
        <p:nvSpPr>
          <p:cNvPr id="361491" name="Rectangle 19"/>
          <p:cNvSpPr>
            <a:spLocks noChangeArrowheads="1"/>
          </p:cNvSpPr>
          <p:nvPr/>
        </p:nvSpPr>
        <p:spPr bwMode="auto">
          <a:xfrm>
            <a:off x="762000" y="4849813"/>
            <a:ext cx="7848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优点：靠近硬件，结构严格，高效使用内存</a:t>
            </a:r>
          </a:p>
        </p:txBody>
      </p:sp>
      <p:sp>
        <p:nvSpPr>
          <p:cNvPr id="361492" name="Rectangle 20"/>
          <p:cNvSpPr>
            <a:spLocks noChangeArrowheads="1"/>
          </p:cNvSpPr>
          <p:nvPr/>
        </p:nvSpPr>
        <p:spPr bwMode="auto">
          <a:xfrm>
            <a:off x="762000" y="5459413"/>
            <a:ext cx="7848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缺点：不符合程序员思考习惯</a:t>
            </a:r>
          </a:p>
        </p:txBody>
      </p:sp>
      <p:sp>
        <p:nvSpPr>
          <p:cNvPr id="361493" name="AutoShape 21"/>
          <p:cNvSpPr>
            <a:spLocks noChangeArrowheads="1"/>
          </p:cNvSpPr>
          <p:nvPr/>
        </p:nvSpPr>
        <p:spPr bwMode="auto">
          <a:xfrm rot="10800000">
            <a:off x="5638800" y="4114800"/>
            <a:ext cx="2590800" cy="838200"/>
          </a:xfrm>
          <a:prstGeom prst="wedgeRoundRectCallout">
            <a:avLst>
              <a:gd name="adj1" fmla="val 67338"/>
              <a:gd name="adj2" fmla="val -6420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分页更适合于自动化</a:t>
            </a:r>
            <a:r>
              <a:rPr lang="en-US" altLang="zh-CN" sz="2400"/>
              <a:t>(</a:t>
            </a:r>
            <a:r>
              <a:rPr lang="zh-CN" altLang="en-US" sz="2400"/>
              <a:t>硬件实现</a:t>
            </a:r>
            <a:r>
              <a:rPr lang="en-US" altLang="zh-CN" sz="2400"/>
              <a:t>)!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6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90" grpId="0"/>
      <p:bldP spid="361491" grpId="0"/>
      <p:bldP spid="361492" grpId="0"/>
      <p:bldP spid="36149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ChangeArrowheads="1"/>
          </p:cNvSpPr>
          <p:nvPr/>
        </p:nvSpPr>
        <p:spPr bwMode="auto">
          <a:xfrm>
            <a:off x="304800" y="2492375"/>
            <a:ext cx="86106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段、页结合</a:t>
            </a:r>
            <a:r>
              <a:rPr lang="en-US" altLang="zh-CN" sz="480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!</a:t>
            </a:r>
          </a:p>
        </p:txBody>
      </p:sp>
      <p:sp>
        <p:nvSpPr>
          <p:cNvPr id="75779" name="Rectangle 2"/>
          <p:cNvSpPr>
            <a:spLocks noChangeArrowheads="1"/>
          </p:cNvSpPr>
          <p:nvPr/>
        </p:nvSpPr>
        <p:spPr bwMode="auto">
          <a:xfrm>
            <a:off x="2667000" y="457200"/>
            <a:ext cx="426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8.5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段页结合内存管理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可执行文件格式</a:t>
            </a:r>
          </a:p>
        </p:txBody>
      </p:sp>
      <p:sp>
        <p:nvSpPr>
          <p:cNvPr id="76803" name="内容占位符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7680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93" t="19278" r="20357" b="11325"/>
          <a:stretch>
            <a:fillRect/>
          </a:stretch>
        </p:blipFill>
        <p:spPr bwMode="auto">
          <a:xfrm>
            <a:off x="0" y="1066800"/>
            <a:ext cx="9144000" cy="54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许多东西有待明确</a:t>
            </a:r>
            <a:r>
              <a:rPr lang="en-US" altLang="zh-CN" smtClean="0"/>
              <a:t>…</a:t>
            </a:r>
          </a:p>
        </p:txBody>
      </p:sp>
      <p:graphicFrame>
        <p:nvGraphicFramePr>
          <p:cNvPr id="1229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p:oleObj spid="_x0000_s12493" name="剪辑" r:id="rId3" imgW="2166845" imgH="2287575" progId="">
              <p:embed/>
            </p:oleObj>
          </a:graphicData>
        </a:graphic>
      </p:graphicFrame>
      <p:sp>
        <p:nvSpPr>
          <p:cNvPr id="317444" name="Rectangle 4"/>
          <p:cNvSpPr>
            <a:spLocks noChangeArrowheads="1"/>
          </p:cNvSpPr>
          <p:nvPr/>
        </p:nvSpPr>
        <p:spPr bwMode="auto">
          <a:xfrm>
            <a:off x="765175" y="11922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第二步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  <a:r>
              <a:rPr lang="zh-CN" altLang="en-US" dirty="0" smtClean="0">
                <a:solidFill>
                  <a:srgbClr val="FF0000"/>
                </a:solidFill>
              </a:rPr>
              <a:t>汇编与链接</a:t>
            </a: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从汇编到可执行程序</a:t>
            </a:r>
          </a:p>
        </p:txBody>
      </p:sp>
      <p:grpSp>
        <p:nvGrpSpPr>
          <p:cNvPr id="317445" name="Group 5"/>
          <p:cNvGrpSpPr>
            <a:grpSpLocks/>
          </p:cNvGrpSpPr>
          <p:nvPr/>
        </p:nvGrpSpPr>
        <p:grpSpPr bwMode="auto">
          <a:xfrm>
            <a:off x="152400" y="1981200"/>
            <a:ext cx="3352800" cy="838200"/>
            <a:chOff x="48" y="1392"/>
            <a:chExt cx="2112" cy="528"/>
          </a:xfrm>
        </p:grpSpPr>
        <p:sp>
          <p:nvSpPr>
            <p:cNvPr id="12349" name="Rectangle 6"/>
            <p:cNvSpPr>
              <a:spLocks noChangeArrowheads="1"/>
            </p:cNvSpPr>
            <p:nvPr/>
          </p:nvSpPr>
          <p:spPr bwMode="auto">
            <a:xfrm>
              <a:off x="48" y="1392"/>
              <a:ext cx="432" cy="5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s.c</a:t>
              </a:r>
            </a:p>
          </p:txBody>
        </p:sp>
        <p:sp>
          <p:nvSpPr>
            <p:cNvPr id="12350" name="Line 7"/>
            <p:cNvSpPr>
              <a:spLocks noChangeShapeType="1"/>
            </p:cNvSpPr>
            <p:nvPr/>
          </p:nvSpPr>
          <p:spPr bwMode="auto">
            <a:xfrm>
              <a:off x="480" y="1632"/>
              <a:ext cx="336" cy="0"/>
            </a:xfrm>
            <a:prstGeom prst="line">
              <a:avLst/>
            </a:prstGeom>
            <a:noFill/>
            <a:ln w="28575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1" name="Rectangle 8"/>
            <p:cNvSpPr>
              <a:spLocks noChangeArrowheads="1"/>
            </p:cNvSpPr>
            <p:nvPr/>
          </p:nvSpPr>
          <p:spPr bwMode="auto">
            <a:xfrm>
              <a:off x="816" y="1488"/>
              <a:ext cx="576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gcc</a:t>
              </a:r>
            </a:p>
          </p:txBody>
        </p:sp>
        <p:sp>
          <p:nvSpPr>
            <p:cNvPr id="12352" name="Rectangle 9"/>
            <p:cNvSpPr>
              <a:spLocks noChangeArrowheads="1"/>
            </p:cNvSpPr>
            <p:nvPr/>
          </p:nvSpPr>
          <p:spPr bwMode="auto">
            <a:xfrm>
              <a:off x="1728" y="1392"/>
              <a:ext cx="432" cy="5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s.s</a:t>
              </a:r>
            </a:p>
          </p:txBody>
        </p:sp>
        <p:sp>
          <p:nvSpPr>
            <p:cNvPr id="12353" name="Line 10"/>
            <p:cNvSpPr>
              <a:spLocks noChangeShapeType="1"/>
            </p:cNvSpPr>
            <p:nvPr/>
          </p:nvSpPr>
          <p:spPr bwMode="auto">
            <a:xfrm>
              <a:off x="1392" y="1632"/>
              <a:ext cx="336" cy="0"/>
            </a:xfrm>
            <a:prstGeom prst="line">
              <a:avLst/>
            </a:prstGeom>
            <a:noFill/>
            <a:ln w="28575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17451" name="Group 11"/>
          <p:cNvGrpSpPr>
            <a:grpSpLocks/>
          </p:cNvGrpSpPr>
          <p:nvPr/>
        </p:nvGrpSpPr>
        <p:grpSpPr bwMode="auto">
          <a:xfrm>
            <a:off x="3505200" y="1905000"/>
            <a:ext cx="2743200" cy="838200"/>
            <a:chOff x="2160" y="1344"/>
            <a:chExt cx="1728" cy="528"/>
          </a:xfrm>
        </p:grpSpPr>
        <p:sp>
          <p:nvSpPr>
            <p:cNvPr id="12345" name="Rectangle 12"/>
            <p:cNvSpPr>
              <a:spLocks noChangeArrowheads="1"/>
            </p:cNvSpPr>
            <p:nvPr/>
          </p:nvSpPr>
          <p:spPr bwMode="auto">
            <a:xfrm>
              <a:off x="2496" y="1488"/>
              <a:ext cx="576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as</a:t>
              </a:r>
            </a:p>
          </p:txBody>
        </p:sp>
        <p:sp>
          <p:nvSpPr>
            <p:cNvPr id="12346" name="Line 13"/>
            <p:cNvSpPr>
              <a:spLocks noChangeShapeType="1"/>
            </p:cNvSpPr>
            <p:nvPr/>
          </p:nvSpPr>
          <p:spPr bwMode="auto">
            <a:xfrm>
              <a:off x="2160" y="1632"/>
              <a:ext cx="336" cy="0"/>
            </a:xfrm>
            <a:prstGeom prst="line">
              <a:avLst/>
            </a:prstGeom>
            <a:noFill/>
            <a:ln w="28575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7" name="Line 14"/>
            <p:cNvSpPr>
              <a:spLocks noChangeShapeType="1"/>
            </p:cNvSpPr>
            <p:nvPr/>
          </p:nvSpPr>
          <p:spPr bwMode="auto">
            <a:xfrm>
              <a:off x="3072" y="1632"/>
              <a:ext cx="384" cy="1"/>
            </a:xfrm>
            <a:prstGeom prst="line">
              <a:avLst/>
            </a:prstGeom>
            <a:noFill/>
            <a:ln w="28575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8" name="Rectangle 15"/>
            <p:cNvSpPr>
              <a:spLocks noChangeArrowheads="1"/>
            </p:cNvSpPr>
            <p:nvPr/>
          </p:nvSpPr>
          <p:spPr bwMode="auto">
            <a:xfrm>
              <a:off x="3456" y="1344"/>
              <a:ext cx="432" cy="5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s.o</a:t>
              </a:r>
            </a:p>
          </p:txBody>
        </p:sp>
      </p:grpSp>
      <p:sp>
        <p:nvSpPr>
          <p:cNvPr id="317456" name="Line 16"/>
          <p:cNvSpPr>
            <a:spLocks noChangeShapeType="1"/>
          </p:cNvSpPr>
          <p:nvPr/>
        </p:nvSpPr>
        <p:spPr bwMode="auto">
          <a:xfrm>
            <a:off x="6248400" y="2362200"/>
            <a:ext cx="685800" cy="457200"/>
          </a:xfrm>
          <a:prstGeom prst="line">
            <a:avLst/>
          </a:prstGeom>
          <a:noFill/>
          <a:ln w="28575">
            <a:solidFill>
              <a:srgbClr val="0F0C19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57" name="Rectangle 17"/>
          <p:cNvSpPr>
            <a:spLocks noChangeArrowheads="1"/>
          </p:cNvSpPr>
          <p:nvPr/>
        </p:nvSpPr>
        <p:spPr bwMode="auto">
          <a:xfrm>
            <a:off x="6934200" y="2481263"/>
            <a:ext cx="6096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ld</a:t>
            </a:r>
          </a:p>
        </p:txBody>
      </p:sp>
      <p:grpSp>
        <p:nvGrpSpPr>
          <p:cNvPr id="317458" name="Group 18"/>
          <p:cNvGrpSpPr>
            <a:grpSpLocks/>
          </p:cNvGrpSpPr>
          <p:nvPr/>
        </p:nvGrpSpPr>
        <p:grpSpPr bwMode="auto">
          <a:xfrm>
            <a:off x="7543800" y="2438400"/>
            <a:ext cx="1524000" cy="685800"/>
            <a:chOff x="4704" y="1680"/>
            <a:chExt cx="960" cy="432"/>
          </a:xfrm>
        </p:grpSpPr>
        <p:sp>
          <p:nvSpPr>
            <p:cNvPr id="12343" name="Line 19"/>
            <p:cNvSpPr>
              <a:spLocks noChangeShapeType="1"/>
            </p:cNvSpPr>
            <p:nvPr/>
          </p:nvSpPr>
          <p:spPr bwMode="auto">
            <a:xfrm>
              <a:off x="4704" y="1899"/>
              <a:ext cx="384" cy="0"/>
            </a:xfrm>
            <a:prstGeom prst="line">
              <a:avLst/>
            </a:prstGeom>
            <a:noFill/>
            <a:ln w="28575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4" name="Rectangle 20"/>
            <p:cNvSpPr>
              <a:spLocks noChangeArrowheads="1"/>
            </p:cNvSpPr>
            <p:nvPr/>
          </p:nvSpPr>
          <p:spPr bwMode="auto">
            <a:xfrm>
              <a:off x="5088" y="1680"/>
              <a:ext cx="576" cy="4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a.out</a:t>
              </a:r>
            </a:p>
          </p:txBody>
        </p:sp>
      </p:grpSp>
      <p:grpSp>
        <p:nvGrpSpPr>
          <p:cNvPr id="317461" name="Group 21"/>
          <p:cNvGrpSpPr>
            <a:grpSpLocks/>
          </p:cNvGrpSpPr>
          <p:nvPr/>
        </p:nvGrpSpPr>
        <p:grpSpPr bwMode="auto">
          <a:xfrm>
            <a:off x="152400" y="3124200"/>
            <a:ext cx="3352800" cy="838200"/>
            <a:chOff x="48" y="1392"/>
            <a:chExt cx="2112" cy="528"/>
          </a:xfrm>
        </p:grpSpPr>
        <p:sp>
          <p:nvSpPr>
            <p:cNvPr id="12338" name="Rectangle 22"/>
            <p:cNvSpPr>
              <a:spLocks noChangeArrowheads="1"/>
            </p:cNvSpPr>
            <p:nvPr/>
          </p:nvSpPr>
          <p:spPr bwMode="auto">
            <a:xfrm>
              <a:off x="48" y="1392"/>
              <a:ext cx="432" cy="5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f.c</a:t>
              </a:r>
            </a:p>
          </p:txBody>
        </p:sp>
        <p:sp>
          <p:nvSpPr>
            <p:cNvPr id="12339" name="Line 23"/>
            <p:cNvSpPr>
              <a:spLocks noChangeShapeType="1"/>
            </p:cNvSpPr>
            <p:nvPr/>
          </p:nvSpPr>
          <p:spPr bwMode="auto">
            <a:xfrm>
              <a:off x="480" y="1632"/>
              <a:ext cx="336" cy="0"/>
            </a:xfrm>
            <a:prstGeom prst="line">
              <a:avLst/>
            </a:prstGeom>
            <a:noFill/>
            <a:ln w="28575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0" name="Rectangle 24"/>
            <p:cNvSpPr>
              <a:spLocks noChangeArrowheads="1"/>
            </p:cNvSpPr>
            <p:nvPr/>
          </p:nvSpPr>
          <p:spPr bwMode="auto">
            <a:xfrm>
              <a:off x="816" y="1488"/>
              <a:ext cx="576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gcc</a:t>
              </a:r>
            </a:p>
          </p:txBody>
        </p:sp>
        <p:sp>
          <p:nvSpPr>
            <p:cNvPr id="12341" name="Rectangle 25"/>
            <p:cNvSpPr>
              <a:spLocks noChangeArrowheads="1"/>
            </p:cNvSpPr>
            <p:nvPr/>
          </p:nvSpPr>
          <p:spPr bwMode="auto">
            <a:xfrm>
              <a:off x="1728" y="1392"/>
              <a:ext cx="432" cy="5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f.s</a:t>
              </a:r>
            </a:p>
          </p:txBody>
        </p:sp>
        <p:sp>
          <p:nvSpPr>
            <p:cNvPr id="12342" name="Line 26"/>
            <p:cNvSpPr>
              <a:spLocks noChangeShapeType="1"/>
            </p:cNvSpPr>
            <p:nvPr/>
          </p:nvSpPr>
          <p:spPr bwMode="auto">
            <a:xfrm>
              <a:off x="1392" y="1632"/>
              <a:ext cx="336" cy="0"/>
            </a:xfrm>
            <a:prstGeom prst="line">
              <a:avLst/>
            </a:prstGeom>
            <a:noFill/>
            <a:ln w="28575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17467" name="Group 27"/>
          <p:cNvGrpSpPr>
            <a:grpSpLocks/>
          </p:cNvGrpSpPr>
          <p:nvPr/>
        </p:nvGrpSpPr>
        <p:grpSpPr bwMode="auto">
          <a:xfrm>
            <a:off x="3505200" y="3048000"/>
            <a:ext cx="2743200" cy="838200"/>
            <a:chOff x="2160" y="1344"/>
            <a:chExt cx="1728" cy="528"/>
          </a:xfrm>
        </p:grpSpPr>
        <p:sp>
          <p:nvSpPr>
            <p:cNvPr id="12334" name="Rectangle 28"/>
            <p:cNvSpPr>
              <a:spLocks noChangeArrowheads="1"/>
            </p:cNvSpPr>
            <p:nvPr/>
          </p:nvSpPr>
          <p:spPr bwMode="auto">
            <a:xfrm>
              <a:off x="2496" y="1488"/>
              <a:ext cx="576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as</a:t>
              </a:r>
            </a:p>
          </p:txBody>
        </p:sp>
        <p:sp>
          <p:nvSpPr>
            <p:cNvPr id="12335" name="Line 29"/>
            <p:cNvSpPr>
              <a:spLocks noChangeShapeType="1"/>
            </p:cNvSpPr>
            <p:nvPr/>
          </p:nvSpPr>
          <p:spPr bwMode="auto">
            <a:xfrm>
              <a:off x="2160" y="1632"/>
              <a:ext cx="336" cy="0"/>
            </a:xfrm>
            <a:prstGeom prst="line">
              <a:avLst/>
            </a:prstGeom>
            <a:noFill/>
            <a:ln w="28575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6" name="Line 30"/>
            <p:cNvSpPr>
              <a:spLocks noChangeShapeType="1"/>
            </p:cNvSpPr>
            <p:nvPr/>
          </p:nvSpPr>
          <p:spPr bwMode="auto">
            <a:xfrm>
              <a:off x="3072" y="1632"/>
              <a:ext cx="384" cy="1"/>
            </a:xfrm>
            <a:prstGeom prst="line">
              <a:avLst/>
            </a:prstGeom>
            <a:noFill/>
            <a:ln w="28575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7" name="Rectangle 31"/>
            <p:cNvSpPr>
              <a:spLocks noChangeArrowheads="1"/>
            </p:cNvSpPr>
            <p:nvPr/>
          </p:nvSpPr>
          <p:spPr bwMode="auto">
            <a:xfrm>
              <a:off x="3456" y="1344"/>
              <a:ext cx="432" cy="5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f.o</a:t>
              </a:r>
            </a:p>
          </p:txBody>
        </p:sp>
      </p:grpSp>
      <p:sp>
        <p:nvSpPr>
          <p:cNvPr id="317472" name="Line 32"/>
          <p:cNvSpPr>
            <a:spLocks noChangeShapeType="1"/>
          </p:cNvSpPr>
          <p:nvPr/>
        </p:nvSpPr>
        <p:spPr bwMode="auto">
          <a:xfrm flipV="1">
            <a:off x="6248400" y="2819400"/>
            <a:ext cx="685800" cy="685800"/>
          </a:xfrm>
          <a:prstGeom prst="line">
            <a:avLst/>
          </a:prstGeom>
          <a:noFill/>
          <a:ln w="28575">
            <a:solidFill>
              <a:srgbClr val="0F0C19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74" name="Line 34"/>
          <p:cNvSpPr>
            <a:spLocks noChangeShapeType="1"/>
          </p:cNvSpPr>
          <p:nvPr/>
        </p:nvSpPr>
        <p:spPr bwMode="auto">
          <a:xfrm flipV="1">
            <a:off x="7239000" y="3079750"/>
            <a:ext cx="0" cy="533400"/>
          </a:xfrm>
          <a:prstGeom prst="line">
            <a:avLst/>
          </a:prstGeom>
          <a:noFill/>
          <a:ln w="28575">
            <a:solidFill>
              <a:srgbClr val="0F0C19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75" name="Text Box 35"/>
          <p:cNvSpPr txBox="1">
            <a:spLocks noChangeArrowheads="1"/>
          </p:cNvSpPr>
          <p:nvPr/>
        </p:nvSpPr>
        <p:spPr bwMode="auto">
          <a:xfrm>
            <a:off x="6691313" y="19812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链接器</a:t>
            </a:r>
          </a:p>
        </p:txBody>
      </p:sp>
      <p:grpSp>
        <p:nvGrpSpPr>
          <p:cNvPr id="317476" name="Group 36"/>
          <p:cNvGrpSpPr>
            <a:grpSpLocks/>
          </p:cNvGrpSpPr>
          <p:nvPr/>
        </p:nvGrpSpPr>
        <p:grpSpPr bwMode="auto">
          <a:xfrm>
            <a:off x="457200" y="4267200"/>
            <a:ext cx="4343400" cy="990600"/>
            <a:chOff x="288" y="2736"/>
            <a:chExt cx="2736" cy="624"/>
          </a:xfrm>
        </p:grpSpPr>
        <p:sp>
          <p:nvSpPr>
            <p:cNvPr id="12327" name="Rectangle 37"/>
            <p:cNvSpPr>
              <a:spLocks noChangeArrowheads="1"/>
            </p:cNvSpPr>
            <p:nvPr/>
          </p:nvSpPr>
          <p:spPr bwMode="auto">
            <a:xfrm>
              <a:off x="624" y="2976"/>
              <a:ext cx="1200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28" name="Text Box 38"/>
            <p:cNvSpPr txBox="1">
              <a:spLocks noChangeArrowheads="1"/>
            </p:cNvSpPr>
            <p:nvPr/>
          </p:nvSpPr>
          <p:spPr bwMode="auto">
            <a:xfrm>
              <a:off x="720" y="3024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ccc</a:t>
              </a:r>
            </a:p>
          </p:txBody>
        </p:sp>
        <p:sp>
          <p:nvSpPr>
            <p:cNvPr id="12329" name="Rectangle 39"/>
            <p:cNvSpPr>
              <a:spLocks noChangeArrowheads="1"/>
            </p:cNvSpPr>
            <p:nvPr/>
          </p:nvSpPr>
          <p:spPr bwMode="auto">
            <a:xfrm>
              <a:off x="1824" y="2976"/>
              <a:ext cx="1200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30" name="Text Box 40"/>
            <p:cNvSpPr txBox="1">
              <a:spLocks noChangeArrowheads="1"/>
            </p:cNvSpPr>
            <p:nvPr/>
          </p:nvSpPr>
          <p:spPr bwMode="auto">
            <a:xfrm>
              <a:off x="1920" y="3024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ddd</a:t>
              </a:r>
            </a:p>
          </p:txBody>
        </p:sp>
        <p:sp>
          <p:nvSpPr>
            <p:cNvPr id="12331" name="Text Box 41"/>
            <p:cNvSpPr txBox="1">
              <a:spLocks noChangeArrowheads="1"/>
            </p:cNvSpPr>
            <p:nvPr/>
          </p:nvSpPr>
          <p:spPr bwMode="auto">
            <a:xfrm>
              <a:off x="1008" y="2736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.code</a:t>
              </a:r>
            </a:p>
          </p:txBody>
        </p:sp>
        <p:sp>
          <p:nvSpPr>
            <p:cNvPr id="12332" name="Text Box 42"/>
            <p:cNvSpPr txBox="1">
              <a:spLocks noChangeArrowheads="1"/>
            </p:cNvSpPr>
            <p:nvPr/>
          </p:nvSpPr>
          <p:spPr bwMode="auto">
            <a:xfrm>
              <a:off x="2160" y="2736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.data</a:t>
              </a:r>
            </a:p>
          </p:txBody>
        </p:sp>
        <p:sp>
          <p:nvSpPr>
            <p:cNvPr id="12333" name="Text Box 43"/>
            <p:cNvSpPr txBox="1">
              <a:spLocks noChangeArrowheads="1"/>
            </p:cNvSpPr>
            <p:nvPr/>
          </p:nvSpPr>
          <p:spPr bwMode="auto">
            <a:xfrm>
              <a:off x="288" y="3024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s.o</a:t>
              </a:r>
            </a:p>
          </p:txBody>
        </p:sp>
      </p:grpSp>
      <p:grpSp>
        <p:nvGrpSpPr>
          <p:cNvPr id="317484" name="Group 44"/>
          <p:cNvGrpSpPr>
            <a:grpSpLocks/>
          </p:cNvGrpSpPr>
          <p:nvPr/>
        </p:nvGrpSpPr>
        <p:grpSpPr bwMode="auto">
          <a:xfrm>
            <a:off x="5105400" y="4267200"/>
            <a:ext cx="3124200" cy="990600"/>
            <a:chOff x="3216" y="2736"/>
            <a:chExt cx="1968" cy="624"/>
          </a:xfrm>
        </p:grpSpPr>
        <p:sp>
          <p:nvSpPr>
            <p:cNvPr id="12320" name="Rectangle 45"/>
            <p:cNvSpPr>
              <a:spLocks noChangeArrowheads="1"/>
            </p:cNvSpPr>
            <p:nvPr/>
          </p:nvSpPr>
          <p:spPr bwMode="auto">
            <a:xfrm>
              <a:off x="3552" y="2976"/>
              <a:ext cx="81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21" name="Text Box 46"/>
            <p:cNvSpPr txBox="1">
              <a:spLocks noChangeArrowheads="1"/>
            </p:cNvSpPr>
            <p:nvPr/>
          </p:nvSpPr>
          <p:spPr bwMode="auto">
            <a:xfrm>
              <a:off x="3648" y="3024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CC</a:t>
              </a:r>
            </a:p>
          </p:txBody>
        </p:sp>
        <p:sp>
          <p:nvSpPr>
            <p:cNvPr id="12322" name="Rectangle 47"/>
            <p:cNvSpPr>
              <a:spLocks noChangeArrowheads="1"/>
            </p:cNvSpPr>
            <p:nvPr/>
          </p:nvSpPr>
          <p:spPr bwMode="auto">
            <a:xfrm>
              <a:off x="4368" y="2976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23" name="Text Box 48"/>
            <p:cNvSpPr txBox="1">
              <a:spLocks noChangeArrowheads="1"/>
            </p:cNvSpPr>
            <p:nvPr/>
          </p:nvSpPr>
          <p:spPr bwMode="auto">
            <a:xfrm>
              <a:off x="4320" y="3024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DD</a:t>
              </a:r>
            </a:p>
          </p:txBody>
        </p:sp>
        <p:sp>
          <p:nvSpPr>
            <p:cNvPr id="12324" name="Text Box 49"/>
            <p:cNvSpPr txBox="1">
              <a:spLocks noChangeArrowheads="1"/>
            </p:cNvSpPr>
            <p:nvPr/>
          </p:nvSpPr>
          <p:spPr bwMode="auto">
            <a:xfrm>
              <a:off x="3744" y="2736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.code</a:t>
              </a:r>
            </a:p>
          </p:txBody>
        </p:sp>
        <p:sp>
          <p:nvSpPr>
            <p:cNvPr id="12325" name="Text Box 50"/>
            <p:cNvSpPr txBox="1">
              <a:spLocks noChangeArrowheads="1"/>
            </p:cNvSpPr>
            <p:nvPr/>
          </p:nvSpPr>
          <p:spPr bwMode="auto">
            <a:xfrm>
              <a:off x="4416" y="2736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.data</a:t>
              </a:r>
            </a:p>
          </p:txBody>
        </p:sp>
        <p:sp>
          <p:nvSpPr>
            <p:cNvPr id="12326" name="Text Box 51"/>
            <p:cNvSpPr txBox="1">
              <a:spLocks noChangeArrowheads="1"/>
            </p:cNvSpPr>
            <p:nvPr/>
          </p:nvSpPr>
          <p:spPr bwMode="auto">
            <a:xfrm>
              <a:off x="3216" y="307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f.o</a:t>
              </a:r>
            </a:p>
          </p:txBody>
        </p:sp>
      </p:grpSp>
      <p:grpSp>
        <p:nvGrpSpPr>
          <p:cNvPr id="317492" name="Group 52"/>
          <p:cNvGrpSpPr>
            <a:grpSpLocks/>
          </p:cNvGrpSpPr>
          <p:nvPr/>
        </p:nvGrpSpPr>
        <p:grpSpPr bwMode="auto">
          <a:xfrm>
            <a:off x="228600" y="5318125"/>
            <a:ext cx="6705600" cy="1082675"/>
            <a:chOff x="240" y="3350"/>
            <a:chExt cx="4224" cy="682"/>
          </a:xfrm>
        </p:grpSpPr>
        <p:sp>
          <p:nvSpPr>
            <p:cNvPr id="12307" name="Rectangle 53"/>
            <p:cNvSpPr>
              <a:spLocks noChangeArrowheads="1"/>
            </p:cNvSpPr>
            <p:nvPr/>
          </p:nvSpPr>
          <p:spPr bwMode="auto">
            <a:xfrm>
              <a:off x="720" y="3648"/>
              <a:ext cx="1200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08" name="Text Box 54"/>
            <p:cNvSpPr txBox="1">
              <a:spLocks noChangeArrowheads="1"/>
            </p:cNvSpPr>
            <p:nvPr/>
          </p:nvSpPr>
          <p:spPr bwMode="auto">
            <a:xfrm>
              <a:off x="816" y="3696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ccc</a:t>
              </a:r>
            </a:p>
          </p:txBody>
        </p:sp>
        <p:sp>
          <p:nvSpPr>
            <p:cNvPr id="12309" name="Rectangle 55"/>
            <p:cNvSpPr>
              <a:spLocks noChangeArrowheads="1"/>
            </p:cNvSpPr>
            <p:nvPr/>
          </p:nvSpPr>
          <p:spPr bwMode="auto">
            <a:xfrm>
              <a:off x="2640" y="3648"/>
              <a:ext cx="1200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10" name="Text Box 56"/>
            <p:cNvSpPr txBox="1">
              <a:spLocks noChangeArrowheads="1"/>
            </p:cNvSpPr>
            <p:nvPr/>
          </p:nvSpPr>
          <p:spPr bwMode="auto">
            <a:xfrm>
              <a:off x="2736" y="3696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ddd</a:t>
              </a:r>
            </a:p>
          </p:txBody>
        </p:sp>
        <p:sp>
          <p:nvSpPr>
            <p:cNvPr id="12311" name="Text Box 57"/>
            <p:cNvSpPr txBox="1">
              <a:spLocks noChangeArrowheads="1"/>
            </p:cNvSpPr>
            <p:nvPr/>
          </p:nvSpPr>
          <p:spPr bwMode="auto">
            <a:xfrm>
              <a:off x="1488" y="3350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.code</a:t>
              </a:r>
            </a:p>
          </p:txBody>
        </p:sp>
        <p:sp>
          <p:nvSpPr>
            <p:cNvPr id="12312" name="Text Box 58"/>
            <p:cNvSpPr txBox="1">
              <a:spLocks noChangeArrowheads="1"/>
            </p:cNvSpPr>
            <p:nvPr/>
          </p:nvSpPr>
          <p:spPr bwMode="auto">
            <a:xfrm>
              <a:off x="3360" y="3350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.data</a:t>
              </a:r>
            </a:p>
          </p:txBody>
        </p:sp>
        <p:sp>
          <p:nvSpPr>
            <p:cNvPr id="12313" name="Text Box 59"/>
            <p:cNvSpPr txBox="1">
              <a:spLocks noChangeArrowheads="1"/>
            </p:cNvSpPr>
            <p:nvPr/>
          </p:nvSpPr>
          <p:spPr bwMode="auto">
            <a:xfrm>
              <a:off x="240" y="3696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a.out</a:t>
              </a:r>
            </a:p>
          </p:txBody>
        </p:sp>
        <p:sp>
          <p:nvSpPr>
            <p:cNvPr id="12314" name="Rectangle 60"/>
            <p:cNvSpPr>
              <a:spLocks noChangeArrowheads="1"/>
            </p:cNvSpPr>
            <p:nvPr/>
          </p:nvSpPr>
          <p:spPr bwMode="auto">
            <a:xfrm>
              <a:off x="1920" y="3648"/>
              <a:ext cx="81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15" name="Text Box 61"/>
            <p:cNvSpPr txBox="1">
              <a:spLocks noChangeArrowheads="1"/>
            </p:cNvSpPr>
            <p:nvPr/>
          </p:nvSpPr>
          <p:spPr bwMode="auto">
            <a:xfrm>
              <a:off x="2016" y="3696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CC</a:t>
              </a:r>
            </a:p>
          </p:txBody>
        </p:sp>
        <p:sp>
          <p:nvSpPr>
            <p:cNvPr id="12316" name="Rectangle 62"/>
            <p:cNvSpPr>
              <a:spLocks noChangeArrowheads="1"/>
            </p:cNvSpPr>
            <p:nvPr/>
          </p:nvSpPr>
          <p:spPr bwMode="auto">
            <a:xfrm>
              <a:off x="3840" y="364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17" name="Text Box 63"/>
            <p:cNvSpPr txBox="1">
              <a:spLocks noChangeArrowheads="1"/>
            </p:cNvSpPr>
            <p:nvPr/>
          </p:nvSpPr>
          <p:spPr bwMode="auto">
            <a:xfrm>
              <a:off x="3792" y="3696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DD</a:t>
              </a:r>
            </a:p>
          </p:txBody>
        </p:sp>
        <p:sp>
          <p:nvSpPr>
            <p:cNvPr id="12318" name="AutoShape 64"/>
            <p:cNvSpPr>
              <a:spLocks/>
            </p:cNvSpPr>
            <p:nvPr/>
          </p:nvSpPr>
          <p:spPr bwMode="auto">
            <a:xfrm rot="5400000">
              <a:off x="1680" y="2592"/>
              <a:ext cx="96" cy="2016"/>
            </a:xfrm>
            <a:prstGeom prst="leftBrace">
              <a:avLst>
                <a:gd name="adj1" fmla="val 1750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19" name="AutoShape 65"/>
            <p:cNvSpPr>
              <a:spLocks/>
            </p:cNvSpPr>
            <p:nvPr/>
          </p:nvSpPr>
          <p:spPr bwMode="auto">
            <a:xfrm rot="5400000">
              <a:off x="3552" y="2736"/>
              <a:ext cx="96" cy="1728"/>
            </a:xfrm>
            <a:prstGeom prst="leftBrace">
              <a:avLst>
                <a:gd name="adj1" fmla="val 1500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317473" name="Rectangle 33"/>
          <p:cNvSpPr>
            <a:spLocks noChangeArrowheads="1"/>
          </p:cNvSpPr>
          <p:nvPr/>
        </p:nvSpPr>
        <p:spPr bwMode="auto">
          <a:xfrm>
            <a:off x="6629400" y="3581400"/>
            <a:ext cx="12954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_printf.o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7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7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7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1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17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4" grpId="0"/>
      <p:bldP spid="317456" grpId="0" animBg="1"/>
      <p:bldP spid="317457" grpId="0" animBg="1"/>
      <p:bldP spid="317472" grpId="0" animBg="1"/>
      <p:bldP spid="317474" grpId="0" animBg="1"/>
      <p:bldP spid="317475" grpId="0"/>
      <p:bldP spid="31747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操作系统的可执行文件格式</a:t>
            </a:r>
          </a:p>
        </p:txBody>
      </p:sp>
      <p:sp>
        <p:nvSpPr>
          <p:cNvPr id="78851" name="文本占位符 2"/>
          <p:cNvSpPr>
            <a:spLocks noGrp="1"/>
          </p:cNvSpPr>
          <p:nvPr>
            <p:ph type="body" sz="half" idx="4294967295"/>
          </p:nvPr>
        </p:nvSpPr>
        <p:spPr>
          <a:xfrm>
            <a:off x="381000" y="1219200"/>
            <a:ext cx="8305800" cy="4525963"/>
          </a:xfrm>
        </p:spPr>
        <p:txBody>
          <a:bodyPr/>
          <a:lstStyle/>
          <a:p>
            <a:r>
              <a:rPr lang="zh-CN" altLang="en-US" smtClean="0"/>
              <a:t>每种操作系统都规定了可以运行文件格式（可执行文件）；</a:t>
            </a:r>
            <a:endParaRPr lang="en-US" altLang="zh-CN" smtClean="0"/>
          </a:p>
          <a:p>
            <a:r>
              <a:rPr lang="en-US" altLang="zh-CN" smtClean="0"/>
              <a:t>ELF\COFF\OUT</a:t>
            </a:r>
            <a:r>
              <a:rPr lang="zh-CN" altLang="en-US" smtClean="0"/>
              <a:t>等</a:t>
            </a:r>
          </a:p>
          <a:p>
            <a:endParaRPr lang="zh-CN" altLang="en-US" smtClean="0"/>
          </a:p>
        </p:txBody>
      </p:sp>
      <p:pic>
        <p:nvPicPr>
          <p:cNvPr id="78852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06600"/>
            <a:ext cx="56388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6705600" y="2147887"/>
            <a:ext cx="1066800" cy="3835401"/>
            <a:chOff x="4992" y="3024"/>
            <a:chExt cx="336" cy="1200"/>
          </a:xfrm>
        </p:grpSpPr>
        <p:sp>
          <p:nvSpPr>
            <p:cNvPr id="7" name="Rectangle 20" descr="浅色上对角线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4992" y="3500"/>
              <a:ext cx="336" cy="292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992" y="3190"/>
              <a:ext cx="336" cy="2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4992" y="3831"/>
              <a:ext cx="336" cy="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4992" y="3024"/>
              <a:ext cx="336" cy="103"/>
            </a:xfrm>
            <a:prstGeom prst="rect">
              <a:avLst/>
            </a:prstGeom>
            <a:solidFill>
              <a:srgbClr val="53FB2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4992" y="3024"/>
              <a:ext cx="336" cy="1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4992" y="4128"/>
              <a:ext cx="33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Helvetica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让段面向用户、让页面向硬件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63523" name="Group 3"/>
          <p:cNvGrpSpPr>
            <a:grpSpLocks/>
          </p:cNvGrpSpPr>
          <p:nvPr/>
        </p:nvGrpSpPr>
        <p:grpSpPr bwMode="auto">
          <a:xfrm>
            <a:off x="4160838" y="4572000"/>
            <a:ext cx="2392362" cy="1905000"/>
            <a:chOff x="2621" y="2880"/>
            <a:chExt cx="1411" cy="1200"/>
          </a:xfrm>
        </p:grpSpPr>
        <p:sp>
          <p:nvSpPr>
            <p:cNvPr id="80949" name="Rectangle 4"/>
            <p:cNvSpPr>
              <a:spLocks noChangeArrowheads="1"/>
            </p:cNvSpPr>
            <p:nvPr/>
          </p:nvSpPr>
          <p:spPr bwMode="auto">
            <a:xfrm>
              <a:off x="2621" y="2880"/>
              <a:ext cx="940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页框号</a:t>
              </a:r>
            </a:p>
          </p:txBody>
        </p:sp>
        <p:sp>
          <p:nvSpPr>
            <p:cNvPr id="80950" name="Rectangle 5"/>
            <p:cNvSpPr>
              <a:spLocks noChangeArrowheads="1"/>
            </p:cNvSpPr>
            <p:nvPr/>
          </p:nvSpPr>
          <p:spPr bwMode="auto">
            <a:xfrm>
              <a:off x="3528" y="2880"/>
              <a:ext cx="504" cy="269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80951" name="Rectangle 6"/>
            <p:cNvSpPr>
              <a:spLocks noChangeArrowheads="1"/>
            </p:cNvSpPr>
            <p:nvPr/>
          </p:nvSpPr>
          <p:spPr bwMode="auto">
            <a:xfrm>
              <a:off x="2621" y="3139"/>
              <a:ext cx="940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5</a:t>
              </a:r>
            </a:p>
          </p:txBody>
        </p:sp>
        <p:sp>
          <p:nvSpPr>
            <p:cNvPr id="80952" name="Rectangle 7"/>
            <p:cNvSpPr>
              <a:spLocks noChangeArrowheads="1"/>
            </p:cNvSpPr>
            <p:nvPr/>
          </p:nvSpPr>
          <p:spPr bwMode="auto">
            <a:xfrm>
              <a:off x="3528" y="3139"/>
              <a:ext cx="504" cy="22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80953" name="Rectangle 8"/>
            <p:cNvSpPr>
              <a:spLocks noChangeArrowheads="1"/>
            </p:cNvSpPr>
            <p:nvPr/>
          </p:nvSpPr>
          <p:spPr bwMode="auto">
            <a:xfrm>
              <a:off x="2621" y="3360"/>
              <a:ext cx="94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80954" name="Rectangle 9"/>
            <p:cNvSpPr>
              <a:spLocks noChangeArrowheads="1"/>
            </p:cNvSpPr>
            <p:nvPr/>
          </p:nvSpPr>
          <p:spPr bwMode="auto">
            <a:xfrm>
              <a:off x="3528" y="3360"/>
              <a:ext cx="504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80955" name="Rectangle 10"/>
            <p:cNvSpPr>
              <a:spLocks noChangeArrowheads="1"/>
            </p:cNvSpPr>
            <p:nvPr/>
          </p:nvSpPr>
          <p:spPr bwMode="auto">
            <a:xfrm>
              <a:off x="2621" y="3600"/>
              <a:ext cx="94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  <p:sp>
          <p:nvSpPr>
            <p:cNvPr id="80956" name="Rectangle 11"/>
            <p:cNvSpPr>
              <a:spLocks noChangeArrowheads="1"/>
            </p:cNvSpPr>
            <p:nvPr/>
          </p:nvSpPr>
          <p:spPr bwMode="auto">
            <a:xfrm>
              <a:off x="3528" y="3600"/>
              <a:ext cx="504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80957" name="Rectangle 12"/>
            <p:cNvSpPr>
              <a:spLocks noChangeArrowheads="1"/>
            </p:cNvSpPr>
            <p:nvPr/>
          </p:nvSpPr>
          <p:spPr bwMode="auto">
            <a:xfrm>
              <a:off x="2621" y="3840"/>
              <a:ext cx="940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7</a:t>
              </a:r>
            </a:p>
          </p:txBody>
        </p:sp>
        <p:sp>
          <p:nvSpPr>
            <p:cNvPr id="80958" name="Rectangle 13"/>
            <p:cNvSpPr>
              <a:spLocks noChangeArrowheads="1"/>
            </p:cNvSpPr>
            <p:nvPr/>
          </p:nvSpPr>
          <p:spPr bwMode="auto">
            <a:xfrm>
              <a:off x="3528" y="3840"/>
              <a:ext cx="504" cy="24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</p:grpSp>
      <p:sp>
        <p:nvSpPr>
          <p:cNvPr id="363534" name="AutoShape 14"/>
          <p:cNvSpPr>
            <a:spLocks noChangeArrowheads="1"/>
          </p:cNvSpPr>
          <p:nvPr/>
        </p:nvSpPr>
        <p:spPr bwMode="auto">
          <a:xfrm rot="10800000">
            <a:off x="6934200" y="4495800"/>
            <a:ext cx="2209800" cy="914400"/>
          </a:xfrm>
          <a:prstGeom prst="wedgeRoundRectCallout">
            <a:avLst>
              <a:gd name="adj1" fmla="val 12495"/>
              <a:gd name="adj2" fmla="val 7690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常称为线性地址，以示区别</a:t>
            </a:r>
          </a:p>
        </p:txBody>
      </p:sp>
      <p:grpSp>
        <p:nvGrpSpPr>
          <p:cNvPr id="363535" name="Group 15"/>
          <p:cNvGrpSpPr>
            <a:grpSpLocks/>
          </p:cNvGrpSpPr>
          <p:nvPr/>
        </p:nvGrpSpPr>
        <p:grpSpPr bwMode="auto">
          <a:xfrm>
            <a:off x="4405313" y="1371600"/>
            <a:ext cx="4724400" cy="1916113"/>
            <a:chOff x="2640" y="761"/>
            <a:chExt cx="2935" cy="1207"/>
          </a:xfrm>
        </p:grpSpPr>
        <p:sp>
          <p:nvSpPr>
            <p:cNvPr id="80929" name="Rectangle 16"/>
            <p:cNvSpPr>
              <a:spLocks noChangeArrowheads="1"/>
            </p:cNvSpPr>
            <p:nvPr/>
          </p:nvSpPr>
          <p:spPr bwMode="auto">
            <a:xfrm>
              <a:off x="3226" y="761"/>
              <a:ext cx="91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基址</a:t>
              </a:r>
            </a:p>
          </p:txBody>
        </p:sp>
        <p:sp>
          <p:nvSpPr>
            <p:cNvPr id="80930" name="Rectangle 17"/>
            <p:cNvSpPr>
              <a:spLocks noChangeArrowheads="1"/>
            </p:cNvSpPr>
            <p:nvPr/>
          </p:nvSpPr>
          <p:spPr bwMode="auto">
            <a:xfrm>
              <a:off x="4135" y="761"/>
              <a:ext cx="952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长度</a:t>
              </a:r>
            </a:p>
          </p:txBody>
        </p:sp>
        <p:sp>
          <p:nvSpPr>
            <p:cNvPr id="80931" name="Rectangle 18"/>
            <p:cNvSpPr>
              <a:spLocks noChangeArrowheads="1"/>
            </p:cNvSpPr>
            <p:nvPr/>
          </p:nvSpPr>
          <p:spPr bwMode="auto">
            <a:xfrm>
              <a:off x="5087" y="761"/>
              <a:ext cx="488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保护</a:t>
              </a:r>
            </a:p>
          </p:txBody>
        </p:sp>
        <p:sp>
          <p:nvSpPr>
            <p:cNvPr id="80932" name="Rectangle 19"/>
            <p:cNvSpPr>
              <a:spLocks noChangeArrowheads="1"/>
            </p:cNvSpPr>
            <p:nvPr/>
          </p:nvSpPr>
          <p:spPr bwMode="auto">
            <a:xfrm>
              <a:off x="2640" y="761"/>
              <a:ext cx="586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000"/>
                <a:t>段号</a:t>
              </a:r>
            </a:p>
          </p:txBody>
        </p:sp>
        <p:sp>
          <p:nvSpPr>
            <p:cNvPr id="80933" name="Rectangle 20"/>
            <p:cNvSpPr>
              <a:spLocks noChangeArrowheads="1"/>
            </p:cNvSpPr>
            <p:nvPr/>
          </p:nvSpPr>
          <p:spPr bwMode="auto">
            <a:xfrm>
              <a:off x="3226" y="1027"/>
              <a:ext cx="91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0x4000</a:t>
              </a:r>
            </a:p>
          </p:txBody>
        </p:sp>
        <p:sp>
          <p:nvSpPr>
            <p:cNvPr id="80934" name="Rectangle 21"/>
            <p:cNvSpPr>
              <a:spLocks noChangeArrowheads="1"/>
            </p:cNvSpPr>
            <p:nvPr/>
          </p:nvSpPr>
          <p:spPr bwMode="auto">
            <a:xfrm>
              <a:off x="4135" y="1027"/>
              <a:ext cx="952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0x0800</a:t>
              </a:r>
            </a:p>
          </p:txBody>
        </p:sp>
        <p:sp>
          <p:nvSpPr>
            <p:cNvPr id="80935" name="Rectangle 22"/>
            <p:cNvSpPr>
              <a:spLocks noChangeArrowheads="1"/>
            </p:cNvSpPr>
            <p:nvPr/>
          </p:nvSpPr>
          <p:spPr bwMode="auto">
            <a:xfrm>
              <a:off x="5087" y="1027"/>
              <a:ext cx="488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80936" name="Rectangle 23"/>
            <p:cNvSpPr>
              <a:spLocks noChangeArrowheads="1"/>
            </p:cNvSpPr>
            <p:nvPr/>
          </p:nvSpPr>
          <p:spPr bwMode="auto">
            <a:xfrm>
              <a:off x="2640" y="1027"/>
              <a:ext cx="586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80937" name="Rectangle 24"/>
            <p:cNvSpPr>
              <a:spLocks noChangeArrowheads="1"/>
            </p:cNvSpPr>
            <p:nvPr/>
          </p:nvSpPr>
          <p:spPr bwMode="auto">
            <a:xfrm>
              <a:off x="3226" y="124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0x4800</a:t>
              </a:r>
            </a:p>
          </p:txBody>
        </p:sp>
        <p:sp>
          <p:nvSpPr>
            <p:cNvPr id="80938" name="Rectangle 25"/>
            <p:cNvSpPr>
              <a:spLocks noChangeArrowheads="1"/>
            </p:cNvSpPr>
            <p:nvPr/>
          </p:nvSpPr>
          <p:spPr bwMode="auto">
            <a:xfrm>
              <a:off x="4135" y="124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0x1400</a:t>
              </a:r>
            </a:p>
          </p:txBody>
        </p:sp>
        <p:sp>
          <p:nvSpPr>
            <p:cNvPr id="80939" name="Rectangle 26"/>
            <p:cNvSpPr>
              <a:spLocks noChangeArrowheads="1"/>
            </p:cNvSpPr>
            <p:nvPr/>
          </p:nvSpPr>
          <p:spPr bwMode="auto">
            <a:xfrm>
              <a:off x="5087" y="124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80940" name="Rectangle 27"/>
            <p:cNvSpPr>
              <a:spLocks noChangeArrowheads="1"/>
            </p:cNvSpPr>
            <p:nvPr/>
          </p:nvSpPr>
          <p:spPr bwMode="auto">
            <a:xfrm>
              <a:off x="2640" y="124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80941" name="Rectangle 28"/>
            <p:cNvSpPr>
              <a:spLocks noChangeArrowheads="1"/>
            </p:cNvSpPr>
            <p:nvPr/>
          </p:nvSpPr>
          <p:spPr bwMode="auto">
            <a:xfrm>
              <a:off x="3226" y="148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0xF000</a:t>
              </a:r>
            </a:p>
          </p:txBody>
        </p:sp>
        <p:sp>
          <p:nvSpPr>
            <p:cNvPr id="80942" name="Rectangle 29"/>
            <p:cNvSpPr>
              <a:spLocks noChangeArrowheads="1"/>
            </p:cNvSpPr>
            <p:nvPr/>
          </p:nvSpPr>
          <p:spPr bwMode="auto">
            <a:xfrm>
              <a:off x="4135" y="148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0x1000</a:t>
              </a:r>
            </a:p>
          </p:txBody>
        </p:sp>
        <p:sp>
          <p:nvSpPr>
            <p:cNvPr id="80943" name="Rectangle 30"/>
            <p:cNvSpPr>
              <a:spLocks noChangeArrowheads="1"/>
            </p:cNvSpPr>
            <p:nvPr/>
          </p:nvSpPr>
          <p:spPr bwMode="auto">
            <a:xfrm>
              <a:off x="5087" y="148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R/W</a:t>
              </a:r>
            </a:p>
          </p:txBody>
        </p:sp>
        <p:sp>
          <p:nvSpPr>
            <p:cNvPr id="80944" name="Rectangle 31"/>
            <p:cNvSpPr>
              <a:spLocks noChangeArrowheads="1"/>
            </p:cNvSpPr>
            <p:nvPr/>
          </p:nvSpPr>
          <p:spPr bwMode="auto">
            <a:xfrm>
              <a:off x="2640" y="148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2</a:t>
              </a:r>
            </a:p>
          </p:txBody>
        </p:sp>
        <p:sp>
          <p:nvSpPr>
            <p:cNvPr id="80945" name="Rectangle 32"/>
            <p:cNvSpPr>
              <a:spLocks noChangeArrowheads="1"/>
            </p:cNvSpPr>
            <p:nvPr/>
          </p:nvSpPr>
          <p:spPr bwMode="auto">
            <a:xfrm>
              <a:off x="3226" y="172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0x0000</a:t>
              </a:r>
            </a:p>
          </p:txBody>
        </p:sp>
        <p:sp>
          <p:nvSpPr>
            <p:cNvPr id="80946" name="Rectangle 33"/>
            <p:cNvSpPr>
              <a:spLocks noChangeArrowheads="1"/>
            </p:cNvSpPr>
            <p:nvPr/>
          </p:nvSpPr>
          <p:spPr bwMode="auto">
            <a:xfrm>
              <a:off x="4135" y="172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0x3000</a:t>
              </a:r>
            </a:p>
          </p:txBody>
        </p:sp>
        <p:sp>
          <p:nvSpPr>
            <p:cNvPr id="80947" name="Rectangle 34"/>
            <p:cNvSpPr>
              <a:spLocks noChangeArrowheads="1"/>
            </p:cNvSpPr>
            <p:nvPr/>
          </p:nvSpPr>
          <p:spPr bwMode="auto">
            <a:xfrm>
              <a:off x="5087" y="172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R</a:t>
              </a:r>
            </a:p>
          </p:txBody>
        </p:sp>
        <p:sp>
          <p:nvSpPr>
            <p:cNvPr id="80948" name="Rectangle 35"/>
            <p:cNvSpPr>
              <a:spLocks noChangeArrowheads="1"/>
            </p:cNvSpPr>
            <p:nvPr/>
          </p:nvSpPr>
          <p:spPr bwMode="auto">
            <a:xfrm>
              <a:off x="2640" y="172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2000"/>
                <a:t>3</a:t>
              </a:r>
            </a:p>
          </p:txBody>
        </p:sp>
      </p:grpSp>
      <p:sp>
        <p:nvSpPr>
          <p:cNvPr id="363556" name="AutoShape 36"/>
          <p:cNvSpPr>
            <a:spLocks noChangeArrowheads="1"/>
          </p:cNvSpPr>
          <p:nvPr/>
        </p:nvSpPr>
        <p:spPr bwMode="auto">
          <a:xfrm>
            <a:off x="1447800" y="15240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63557" name="Rectangle 37"/>
          <p:cNvSpPr>
            <a:spLocks noChangeArrowheads="1"/>
          </p:cNvSpPr>
          <p:nvPr/>
        </p:nvSpPr>
        <p:spPr bwMode="auto">
          <a:xfrm>
            <a:off x="1828800" y="1371600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段号</a:t>
            </a:r>
            <a:r>
              <a:rPr lang="en-US" altLang="zh-CN" sz="2400">
                <a:solidFill>
                  <a:srgbClr val="FF0000"/>
                </a:solidFill>
              </a:rPr>
              <a:t>+</a:t>
            </a:r>
            <a:r>
              <a:rPr lang="zh-CN" altLang="en-US" sz="2400">
                <a:solidFill>
                  <a:srgbClr val="FF0000"/>
                </a:solidFill>
              </a:rPr>
              <a:t>偏移</a:t>
            </a:r>
            <a:r>
              <a:rPr lang="en-US" altLang="zh-CN" sz="2400">
                <a:solidFill>
                  <a:srgbClr val="FF0000"/>
                </a:solidFill>
              </a:rPr>
              <a:t>(cs:ip)</a:t>
            </a:r>
          </a:p>
        </p:txBody>
      </p:sp>
      <p:pic>
        <p:nvPicPr>
          <p:cNvPr id="363558" name="Picture 38" descr="j0292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99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559" name="Picture 39" descr="j02929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5194300"/>
            <a:ext cx="10668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3560" name="Freeform 40"/>
          <p:cNvSpPr>
            <a:spLocks/>
          </p:cNvSpPr>
          <p:nvPr/>
        </p:nvSpPr>
        <p:spPr bwMode="auto">
          <a:xfrm>
            <a:off x="3657600" y="1828800"/>
            <a:ext cx="1066800" cy="546100"/>
          </a:xfrm>
          <a:custGeom>
            <a:avLst/>
            <a:gdLst>
              <a:gd name="T0" fmla="*/ 0 w 672"/>
              <a:gd name="T1" fmla="*/ 0 h 344"/>
              <a:gd name="T2" fmla="*/ 2147483646 w 672"/>
              <a:gd name="T3" fmla="*/ 2147483646 h 344"/>
              <a:gd name="T4" fmla="*/ 2147483646 w 672"/>
              <a:gd name="T5" fmla="*/ 2147483646 h 3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344">
                <a:moveTo>
                  <a:pt x="0" y="0"/>
                </a:moveTo>
                <a:cubicBezTo>
                  <a:pt x="16" y="116"/>
                  <a:pt x="32" y="232"/>
                  <a:pt x="144" y="288"/>
                </a:cubicBezTo>
                <a:cubicBezTo>
                  <a:pt x="256" y="344"/>
                  <a:pt x="464" y="340"/>
                  <a:pt x="672" y="336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3561" name="Freeform 41"/>
          <p:cNvSpPr>
            <a:spLocks/>
          </p:cNvSpPr>
          <p:nvPr/>
        </p:nvSpPr>
        <p:spPr bwMode="auto">
          <a:xfrm>
            <a:off x="3962400" y="1828800"/>
            <a:ext cx="1828800" cy="1828800"/>
          </a:xfrm>
          <a:custGeom>
            <a:avLst/>
            <a:gdLst>
              <a:gd name="T0" fmla="*/ 0 w 912"/>
              <a:gd name="T1" fmla="*/ 0 h 1008"/>
              <a:gd name="T2" fmla="*/ 2147483646 w 912"/>
              <a:gd name="T3" fmla="*/ 2147483646 h 1008"/>
              <a:gd name="T4" fmla="*/ 2147483646 w 912"/>
              <a:gd name="T5" fmla="*/ 2147483646 h 1008"/>
              <a:gd name="T6" fmla="*/ 2147483646 w 912"/>
              <a:gd name="T7" fmla="*/ 2147483646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2" h="1008">
                <a:moveTo>
                  <a:pt x="0" y="0"/>
                </a:moveTo>
                <a:cubicBezTo>
                  <a:pt x="8" y="0"/>
                  <a:pt x="16" y="0"/>
                  <a:pt x="48" y="96"/>
                </a:cubicBezTo>
                <a:cubicBezTo>
                  <a:pt x="80" y="192"/>
                  <a:pt x="48" y="424"/>
                  <a:pt x="192" y="576"/>
                </a:cubicBezTo>
                <a:cubicBezTo>
                  <a:pt x="336" y="728"/>
                  <a:pt x="624" y="868"/>
                  <a:pt x="912" y="1008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3562" name="Group 42"/>
          <p:cNvGrpSpPr>
            <a:grpSpLocks/>
          </p:cNvGrpSpPr>
          <p:nvPr/>
        </p:nvGrpSpPr>
        <p:grpSpPr bwMode="auto">
          <a:xfrm>
            <a:off x="1371600" y="1828800"/>
            <a:ext cx="4876800" cy="2286000"/>
            <a:chOff x="864" y="1152"/>
            <a:chExt cx="3072" cy="1440"/>
          </a:xfrm>
        </p:grpSpPr>
        <p:sp>
          <p:nvSpPr>
            <p:cNvPr id="80926" name="Rectangle 43"/>
            <p:cNvSpPr>
              <a:spLocks noChangeArrowheads="1"/>
            </p:cNvSpPr>
            <p:nvPr/>
          </p:nvSpPr>
          <p:spPr bwMode="auto">
            <a:xfrm>
              <a:off x="864" y="1872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逻辑地址</a:t>
              </a:r>
            </a:p>
          </p:txBody>
        </p:sp>
        <p:sp>
          <p:nvSpPr>
            <p:cNvPr id="80927" name="Line 44"/>
            <p:cNvSpPr>
              <a:spLocks noChangeShapeType="1"/>
            </p:cNvSpPr>
            <p:nvPr/>
          </p:nvSpPr>
          <p:spPr bwMode="auto">
            <a:xfrm flipV="1">
              <a:off x="1440" y="1152"/>
              <a:ext cx="336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28" name="Line 45"/>
            <p:cNvSpPr>
              <a:spLocks noChangeShapeType="1"/>
            </p:cNvSpPr>
            <p:nvPr/>
          </p:nvSpPr>
          <p:spPr bwMode="auto">
            <a:xfrm>
              <a:off x="1824" y="2064"/>
              <a:ext cx="2112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3566" name="Line 46"/>
          <p:cNvSpPr>
            <a:spLocks noChangeShapeType="1"/>
          </p:cNvSpPr>
          <p:nvPr/>
        </p:nvSpPr>
        <p:spPr bwMode="auto">
          <a:xfrm>
            <a:off x="6019800" y="2438400"/>
            <a:ext cx="0" cy="990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3567" name="Group 47"/>
          <p:cNvGrpSpPr>
            <a:grpSpLocks/>
          </p:cNvGrpSpPr>
          <p:nvPr/>
        </p:nvGrpSpPr>
        <p:grpSpPr bwMode="auto">
          <a:xfrm>
            <a:off x="5791200" y="3441700"/>
            <a:ext cx="457200" cy="444500"/>
            <a:chOff x="2832" y="2312"/>
            <a:chExt cx="624" cy="576"/>
          </a:xfrm>
        </p:grpSpPr>
        <p:sp>
          <p:nvSpPr>
            <p:cNvPr id="80923" name="Oval 48"/>
            <p:cNvSpPr>
              <a:spLocks noChangeArrowheads="1"/>
            </p:cNvSpPr>
            <p:nvPr/>
          </p:nvSpPr>
          <p:spPr bwMode="auto">
            <a:xfrm>
              <a:off x="2832" y="2312"/>
              <a:ext cx="624" cy="576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endParaRPr lang="zh-CN" altLang="zh-CN" sz="2000">
                <a:solidFill>
                  <a:srgbClr val="00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924" name="Line 49"/>
            <p:cNvSpPr>
              <a:spLocks noChangeShapeType="1"/>
            </p:cNvSpPr>
            <p:nvPr/>
          </p:nvSpPr>
          <p:spPr bwMode="auto">
            <a:xfrm>
              <a:off x="2976" y="2600"/>
              <a:ext cx="351" cy="1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25" name="Line 50"/>
            <p:cNvSpPr>
              <a:spLocks noChangeShapeType="1"/>
            </p:cNvSpPr>
            <p:nvPr/>
          </p:nvSpPr>
          <p:spPr bwMode="auto">
            <a:xfrm flipV="1">
              <a:off x="3150" y="2435"/>
              <a:ext cx="1" cy="329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3571" name="Group 51"/>
          <p:cNvGrpSpPr>
            <a:grpSpLocks/>
          </p:cNvGrpSpPr>
          <p:nvPr/>
        </p:nvGrpSpPr>
        <p:grpSpPr bwMode="auto">
          <a:xfrm>
            <a:off x="6172200" y="3800475"/>
            <a:ext cx="2819400" cy="466725"/>
            <a:chOff x="3888" y="2394"/>
            <a:chExt cx="1776" cy="294"/>
          </a:xfrm>
        </p:grpSpPr>
        <p:sp>
          <p:nvSpPr>
            <p:cNvPr id="80920" name="Rectangle 52"/>
            <p:cNvSpPr>
              <a:spLocks noChangeArrowheads="1"/>
            </p:cNvSpPr>
            <p:nvPr/>
          </p:nvSpPr>
          <p:spPr bwMode="auto">
            <a:xfrm>
              <a:off x="4032" y="2394"/>
              <a:ext cx="76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页号</a:t>
              </a:r>
            </a:p>
          </p:txBody>
        </p:sp>
        <p:sp>
          <p:nvSpPr>
            <p:cNvPr id="80921" name="Rectangle 53"/>
            <p:cNvSpPr>
              <a:spLocks noChangeArrowheads="1"/>
            </p:cNvSpPr>
            <p:nvPr/>
          </p:nvSpPr>
          <p:spPr bwMode="auto">
            <a:xfrm>
              <a:off x="4800" y="2394"/>
              <a:ext cx="864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偏移</a:t>
              </a:r>
            </a:p>
          </p:txBody>
        </p:sp>
        <p:sp>
          <p:nvSpPr>
            <p:cNvPr id="80922" name="Line 54"/>
            <p:cNvSpPr>
              <a:spLocks noChangeShapeType="1"/>
            </p:cNvSpPr>
            <p:nvPr/>
          </p:nvSpPr>
          <p:spPr bwMode="auto">
            <a:xfrm>
              <a:off x="3888" y="2448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3575" name="Freeform 55"/>
          <p:cNvSpPr>
            <a:spLocks/>
          </p:cNvSpPr>
          <p:nvPr/>
        </p:nvSpPr>
        <p:spPr bwMode="auto">
          <a:xfrm>
            <a:off x="5181600" y="4267200"/>
            <a:ext cx="1752600" cy="1676400"/>
          </a:xfrm>
          <a:custGeom>
            <a:avLst/>
            <a:gdLst>
              <a:gd name="T0" fmla="*/ 2147483646 w 1104"/>
              <a:gd name="T1" fmla="*/ 0 h 1056"/>
              <a:gd name="T2" fmla="*/ 2147483646 w 1104"/>
              <a:gd name="T3" fmla="*/ 2147483646 h 1056"/>
              <a:gd name="T4" fmla="*/ 0 w 1104"/>
              <a:gd name="T5" fmla="*/ 2147483646 h 10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1056">
                <a:moveTo>
                  <a:pt x="1104" y="0"/>
                </a:moveTo>
                <a:cubicBezTo>
                  <a:pt x="1076" y="320"/>
                  <a:pt x="1048" y="640"/>
                  <a:pt x="864" y="816"/>
                </a:cubicBezTo>
                <a:cubicBezTo>
                  <a:pt x="680" y="992"/>
                  <a:pt x="340" y="1024"/>
                  <a:pt x="0" y="1056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3576" name="Group 56"/>
          <p:cNvGrpSpPr>
            <a:grpSpLocks/>
          </p:cNvGrpSpPr>
          <p:nvPr/>
        </p:nvGrpSpPr>
        <p:grpSpPr bwMode="auto">
          <a:xfrm>
            <a:off x="838200" y="3962400"/>
            <a:ext cx="3200400" cy="1066800"/>
            <a:chOff x="528" y="2496"/>
            <a:chExt cx="1968" cy="672"/>
          </a:xfrm>
        </p:grpSpPr>
        <p:sp>
          <p:nvSpPr>
            <p:cNvPr id="80917" name="Rectangle 57"/>
            <p:cNvSpPr>
              <a:spLocks noChangeArrowheads="1"/>
            </p:cNvSpPr>
            <p:nvPr/>
          </p:nvSpPr>
          <p:spPr bwMode="auto">
            <a:xfrm>
              <a:off x="1511" y="2832"/>
              <a:ext cx="985" cy="336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偏移</a:t>
              </a:r>
            </a:p>
          </p:txBody>
        </p:sp>
        <p:sp>
          <p:nvSpPr>
            <p:cNvPr id="80918" name="Text Box 58"/>
            <p:cNvSpPr txBox="1">
              <a:spLocks noChangeArrowheads="1"/>
            </p:cNvSpPr>
            <p:nvPr/>
          </p:nvSpPr>
          <p:spPr bwMode="auto">
            <a:xfrm>
              <a:off x="528" y="2496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物理地址</a:t>
              </a:r>
            </a:p>
          </p:txBody>
        </p:sp>
        <p:sp>
          <p:nvSpPr>
            <p:cNvPr id="80919" name="Rectangle 59"/>
            <p:cNvSpPr>
              <a:spLocks noChangeArrowheads="1"/>
            </p:cNvSpPr>
            <p:nvPr/>
          </p:nvSpPr>
          <p:spPr bwMode="auto">
            <a:xfrm>
              <a:off x="530" y="2832"/>
              <a:ext cx="985" cy="336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物理页号</a:t>
              </a:r>
            </a:p>
          </p:txBody>
        </p:sp>
      </p:grpSp>
      <p:sp>
        <p:nvSpPr>
          <p:cNvPr id="363580" name="Freeform 60"/>
          <p:cNvSpPr>
            <a:spLocks/>
          </p:cNvSpPr>
          <p:nvPr/>
        </p:nvSpPr>
        <p:spPr bwMode="auto">
          <a:xfrm>
            <a:off x="2057400" y="4953000"/>
            <a:ext cx="2362200" cy="977900"/>
          </a:xfrm>
          <a:custGeom>
            <a:avLst/>
            <a:gdLst>
              <a:gd name="T0" fmla="*/ 2147483646 w 1488"/>
              <a:gd name="T1" fmla="*/ 2147483646 h 808"/>
              <a:gd name="T2" fmla="*/ 2147483646 w 1488"/>
              <a:gd name="T3" fmla="*/ 2147483646 h 808"/>
              <a:gd name="T4" fmla="*/ 2147483646 w 1488"/>
              <a:gd name="T5" fmla="*/ 2147483646 h 808"/>
              <a:gd name="T6" fmla="*/ 0 w 1488"/>
              <a:gd name="T7" fmla="*/ 0 h 8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808">
                <a:moveTo>
                  <a:pt x="1488" y="768"/>
                </a:moveTo>
                <a:cubicBezTo>
                  <a:pt x="1276" y="788"/>
                  <a:pt x="1064" y="808"/>
                  <a:pt x="864" y="768"/>
                </a:cubicBezTo>
                <a:cubicBezTo>
                  <a:pt x="664" y="728"/>
                  <a:pt x="432" y="656"/>
                  <a:pt x="288" y="528"/>
                </a:cubicBezTo>
                <a:cubicBezTo>
                  <a:pt x="144" y="400"/>
                  <a:pt x="72" y="200"/>
                  <a:pt x="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3581" name="Freeform 61"/>
          <p:cNvSpPr>
            <a:spLocks/>
          </p:cNvSpPr>
          <p:nvPr/>
        </p:nvSpPr>
        <p:spPr bwMode="auto">
          <a:xfrm>
            <a:off x="3810000" y="3962400"/>
            <a:ext cx="4114800" cy="762000"/>
          </a:xfrm>
          <a:custGeom>
            <a:avLst/>
            <a:gdLst>
              <a:gd name="T0" fmla="*/ 2147483646 w 2592"/>
              <a:gd name="T1" fmla="*/ 0 h 480"/>
              <a:gd name="T2" fmla="*/ 2147483646 w 2592"/>
              <a:gd name="T3" fmla="*/ 2147483646 h 480"/>
              <a:gd name="T4" fmla="*/ 2147483646 w 2592"/>
              <a:gd name="T5" fmla="*/ 2147483646 h 480"/>
              <a:gd name="T6" fmla="*/ 0 w 2592"/>
              <a:gd name="T7" fmla="*/ 2147483646 h 4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92" h="480">
                <a:moveTo>
                  <a:pt x="2592" y="0"/>
                </a:moveTo>
                <a:cubicBezTo>
                  <a:pt x="2516" y="64"/>
                  <a:pt x="2440" y="128"/>
                  <a:pt x="2112" y="192"/>
                </a:cubicBezTo>
                <a:cubicBezTo>
                  <a:pt x="1784" y="256"/>
                  <a:pt x="976" y="336"/>
                  <a:pt x="624" y="384"/>
                </a:cubicBezTo>
                <a:cubicBezTo>
                  <a:pt x="272" y="432"/>
                  <a:pt x="136" y="456"/>
                  <a:pt x="0" y="48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3582" name="AutoShape 62"/>
          <p:cNvSpPr>
            <a:spLocks noChangeArrowheads="1"/>
          </p:cNvSpPr>
          <p:nvPr/>
        </p:nvSpPr>
        <p:spPr bwMode="auto">
          <a:xfrm>
            <a:off x="533400" y="2209800"/>
            <a:ext cx="76200" cy="2743200"/>
          </a:xfrm>
          <a:prstGeom prst="downArrow">
            <a:avLst>
              <a:gd name="adj1" fmla="val 50000"/>
              <a:gd name="adj2" fmla="val 90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6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6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6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6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6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6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34" grpId="0" animBg="1"/>
      <p:bldP spid="363556" grpId="0" animBg="1"/>
      <p:bldP spid="363557" grpId="0" animBg="1"/>
      <p:bldP spid="363560" grpId="0" animBg="1"/>
      <p:bldP spid="363561" grpId="0" animBg="1"/>
      <p:bldP spid="363566" grpId="0" animBg="1"/>
      <p:bldP spid="363575" grpId="0" animBg="1"/>
      <p:bldP spid="363580" grpId="0" animBg="1"/>
      <p:bldP spid="363581" grpId="0" animBg="1"/>
      <p:bldP spid="36358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段页式内存管理的基本视图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pic>
        <p:nvPicPr>
          <p:cNvPr id="364547" name="Picture 3" descr="j0292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29000"/>
            <a:ext cx="99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914400" y="4191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cs:ip</a:t>
            </a:r>
          </a:p>
        </p:txBody>
      </p:sp>
      <p:sp>
        <p:nvSpPr>
          <p:cNvPr id="364549" name="Line 5"/>
          <p:cNvSpPr>
            <a:spLocks noChangeShapeType="1"/>
          </p:cNvSpPr>
          <p:nvPr/>
        </p:nvSpPr>
        <p:spPr bwMode="auto">
          <a:xfrm flipV="1">
            <a:off x="4419600" y="36576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4550" name="AutoShape 6"/>
          <p:cNvSpPr>
            <a:spLocks noChangeArrowheads="1"/>
          </p:cNvSpPr>
          <p:nvPr/>
        </p:nvSpPr>
        <p:spPr bwMode="auto">
          <a:xfrm rot="10800000">
            <a:off x="152400" y="4800600"/>
            <a:ext cx="1676400" cy="533400"/>
          </a:xfrm>
          <a:prstGeom prst="wedgeRoundRectCallout">
            <a:avLst>
              <a:gd name="adj1" fmla="val -17806"/>
              <a:gd name="adj2" fmla="val 8690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逻辑地址</a:t>
            </a:r>
          </a:p>
        </p:txBody>
      </p:sp>
      <p:grpSp>
        <p:nvGrpSpPr>
          <p:cNvPr id="364551" name="Group 7"/>
          <p:cNvGrpSpPr>
            <a:grpSpLocks/>
          </p:cNvGrpSpPr>
          <p:nvPr/>
        </p:nvGrpSpPr>
        <p:grpSpPr bwMode="auto">
          <a:xfrm>
            <a:off x="4419600" y="3810000"/>
            <a:ext cx="1981200" cy="1066800"/>
            <a:chOff x="2784" y="2400"/>
            <a:chExt cx="1248" cy="672"/>
          </a:xfrm>
        </p:grpSpPr>
        <p:sp>
          <p:nvSpPr>
            <p:cNvPr id="81957" name="Text Box 8"/>
            <p:cNvSpPr txBox="1">
              <a:spLocks noChangeArrowheads="1"/>
            </p:cNvSpPr>
            <p:nvPr/>
          </p:nvSpPr>
          <p:spPr bwMode="auto">
            <a:xfrm>
              <a:off x="2784" y="2400"/>
              <a:ext cx="12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0x00345008</a:t>
              </a:r>
            </a:p>
          </p:txBody>
        </p:sp>
        <p:sp>
          <p:nvSpPr>
            <p:cNvPr id="81958" name="AutoShape 9"/>
            <p:cNvSpPr>
              <a:spLocks noChangeArrowheads="1"/>
            </p:cNvSpPr>
            <p:nvPr/>
          </p:nvSpPr>
          <p:spPr bwMode="auto">
            <a:xfrm rot="10800000">
              <a:off x="2976" y="2736"/>
              <a:ext cx="1056" cy="336"/>
            </a:xfrm>
            <a:prstGeom prst="wedgeRoundRectCallout">
              <a:avLst>
                <a:gd name="adj1" fmla="val 10319"/>
                <a:gd name="adj2" fmla="val 92259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线性地址</a:t>
              </a:r>
            </a:p>
          </p:txBody>
        </p:sp>
      </p:grpSp>
      <p:grpSp>
        <p:nvGrpSpPr>
          <p:cNvPr id="364554" name="Group 10"/>
          <p:cNvGrpSpPr>
            <a:grpSpLocks/>
          </p:cNvGrpSpPr>
          <p:nvPr/>
        </p:nvGrpSpPr>
        <p:grpSpPr bwMode="auto">
          <a:xfrm>
            <a:off x="7010400" y="1600200"/>
            <a:ext cx="1752600" cy="4419600"/>
            <a:chOff x="4416" y="1008"/>
            <a:chExt cx="1104" cy="2784"/>
          </a:xfrm>
        </p:grpSpPr>
        <p:sp>
          <p:nvSpPr>
            <p:cNvPr id="81952" name="Rectangle 11"/>
            <p:cNvSpPr>
              <a:spLocks noChangeArrowheads="1"/>
            </p:cNvSpPr>
            <p:nvPr/>
          </p:nvSpPr>
          <p:spPr bwMode="auto">
            <a:xfrm>
              <a:off x="4416" y="1008"/>
              <a:ext cx="1104" cy="24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53" name="Rectangle 12"/>
            <p:cNvSpPr>
              <a:spLocks noChangeArrowheads="1"/>
            </p:cNvSpPr>
            <p:nvPr/>
          </p:nvSpPr>
          <p:spPr bwMode="auto">
            <a:xfrm>
              <a:off x="4416" y="1776"/>
              <a:ext cx="1104" cy="192"/>
            </a:xfrm>
            <a:prstGeom prst="rect">
              <a:avLst/>
            </a:prstGeom>
            <a:solidFill>
              <a:srgbClr val="FF66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54" name="Rectangle 13"/>
            <p:cNvSpPr>
              <a:spLocks noChangeArrowheads="1"/>
            </p:cNvSpPr>
            <p:nvPr/>
          </p:nvSpPr>
          <p:spPr bwMode="auto">
            <a:xfrm>
              <a:off x="4416" y="1488"/>
              <a:ext cx="1104" cy="192"/>
            </a:xfrm>
            <a:prstGeom prst="rect">
              <a:avLst/>
            </a:prstGeom>
            <a:solidFill>
              <a:srgbClr val="FF66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55" name="Rectangle 14"/>
            <p:cNvSpPr>
              <a:spLocks noChangeArrowheads="1"/>
            </p:cNvSpPr>
            <p:nvPr/>
          </p:nvSpPr>
          <p:spPr bwMode="auto">
            <a:xfrm>
              <a:off x="4416" y="2880"/>
              <a:ext cx="1104" cy="192"/>
            </a:xfrm>
            <a:prstGeom prst="rect">
              <a:avLst/>
            </a:prstGeom>
            <a:solidFill>
              <a:srgbClr val="FF66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56" name="Text Box 15"/>
            <p:cNvSpPr txBox="1">
              <a:spLocks noChangeArrowheads="1"/>
            </p:cNvSpPr>
            <p:nvPr/>
          </p:nvSpPr>
          <p:spPr bwMode="auto">
            <a:xfrm>
              <a:off x="4416" y="3504"/>
              <a:ext cx="11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内存</a:t>
              </a:r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762000" y="1295400"/>
            <a:ext cx="3657600" cy="5338763"/>
            <a:chOff x="480" y="816"/>
            <a:chExt cx="2304" cy="3363"/>
          </a:xfrm>
        </p:grpSpPr>
        <p:sp>
          <p:nvSpPr>
            <p:cNvPr id="81939" name="Rectangle 17"/>
            <p:cNvSpPr>
              <a:spLocks noChangeArrowheads="1"/>
            </p:cNvSpPr>
            <p:nvPr/>
          </p:nvSpPr>
          <p:spPr bwMode="auto">
            <a:xfrm>
              <a:off x="1296" y="816"/>
              <a:ext cx="1488" cy="57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40" name="Rectangle 18"/>
            <p:cNvSpPr>
              <a:spLocks noChangeArrowheads="1"/>
            </p:cNvSpPr>
            <p:nvPr/>
          </p:nvSpPr>
          <p:spPr bwMode="auto">
            <a:xfrm>
              <a:off x="1296" y="816"/>
              <a:ext cx="1488" cy="302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41" name="Text Box 19"/>
            <p:cNvSpPr txBox="1">
              <a:spLocks noChangeArrowheads="1"/>
            </p:cNvSpPr>
            <p:nvPr/>
          </p:nvSpPr>
          <p:spPr bwMode="auto">
            <a:xfrm>
              <a:off x="1488" y="960"/>
              <a:ext cx="11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操作系统段</a:t>
              </a:r>
            </a:p>
          </p:txBody>
        </p:sp>
        <p:sp>
          <p:nvSpPr>
            <p:cNvPr id="81942" name="Text Box 20"/>
            <p:cNvSpPr txBox="1">
              <a:spLocks noChangeArrowheads="1"/>
            </p:cNvSpPr>
            <p:nvPr/>
          </p:nvSpPr>
          <p:spPr bwMode="auto">
            <a:xfrm>
              <a:off x="1056" y="364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0</a:t>
              </a:r>
            </a:p>
          </p:txBody>
        </p:sp>
        <p:sp>
          <p:nvSpPr>
            <p:cNvPr id="81943" name="Text Box 21"/>
            <p:cNvSpPr txBox="1">
              <a:spLocks noChangeArrowheads="1"/>
            </p:cNvSpPr>
            <p:nvPr/>
          </p:nvSpPr>
          <p:spPr bwMode="auto">
            <a:xfrm>
              <a:off x="480" y="912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4G</a:t>
              </a:r>
            </a:p>
          </p:txBody>
        </p:sp>
        <p:sp>
          <p:nvSpPr>
            <p:cNvPr id="81944" name="Rectangle 22"/>
            <p:cNvSpPr>
              <a:spLocks noChangeArrowheads="1"/>
            </p:cNvSpPr>
            <p:nvPr/>
          </p:nvSpPr>
          <p:spPr bwMode="auto">
            <a:xfrm>
              <a:off x="1296" y="1920"/>
              <a:ext cx="1488" cy="576"/>
            </a:xfrm>
            <a:prstGeom prst="rect">
              <a:avLst/>
            </a:prstGeom>
            <a:solidFill>
              <a:srgbClr val="FF66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45" name="Text Box 23"/>
            <p:cNvSpPr txBox="1">
              <a:spLocks noChangeArrowheads="1"/>
            </p:cNvSpPr>
            <p:nvPr/>
          </p:nvSpPr>
          <p:spPr bwMode="auto">
            <a:xfrm>
              <a:off x="1488" y="2064"/>
              <a:ext cx="11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用户代码段</a:t>
              </a:r>
            </a:p>
          </p:txBody>
        </p:sp>
        <p:sp>
          <p:nvSpPr>
            <p:cNvPr id="81946" name="Rectangle 24"/>
            <p:cNvSpPr>
              <a:spLocks noChangeArrowheads="1"/>
            </p:cNvSpPr>
            <p:nvPr/>
          </p:nvSpPr>
          <p:spPr bwMode="auto">
            <a:xfrm>
              <a:off x="1296" y="2640"/>
              <a:ext cx="1488" cy="48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47" name="Text Box 25"/>
            <p:cNvSpPr txBox="1">
              <a:spLocks noChangeArrowheads="1"/>
            </p:cNvSpPr>
            <p:nvPr/>
          </p:nvSpPr>
          <p:spPr bwMode="auto">
            <a:xfrm>
              <a:off x="1488" y="2736"/>
              <a:ext cx="11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用户数据段</a:t>
              </a:r>
            </a:p>
          </p:txBody>
        </p:sp>
        <p:sp>
          <p:nvSpPr>
            <p:cNvPr id="81948" name="Rectangle 26"/>
            <p:cNvSpPr>
              <a:spLocks noChangeArrowheads="1"/>
            </p:cNvSpPr>
            <p:nvPr/>
          </p:nvSpPr>
          <p:spPr bwMode="auto">
            <a:xfrm>
              <a:off x="1296" y="3456"/>
              <a:ext cx="1488" cy="384"/>
            </a:xfrm>
            <a:prstGeom prst="rect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49" name="Text Box 27"/>
            <p:cNvSpPr txBox="1">
              <a:spLocks noChangeArrowheads="1"/>
            </p:cNvSpPr>
            <p:nvPr/>
          </p:nvSpPr>
          <p:spPr bwMode="auto">
            <a:xfrm>
              <a:off x="1488" y="3504"/>
              <a:ext cx="11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用户栈段</a:t>
              </a:r>
            </a:p>
          </p:txBody>
        </p:sp>
        <p:sp>
          <p:nvSpPr>
            <p:cNvPr id="81950" name="Line 28"/>
            <p:cNvSpPr>
              <a:spLocks noChangeShapeType="1"/>
            </p:cNvSpPr>
            <p:nvPr/>
          </p:nvSpPr>
          <p:spPr bwMode="auto">
            <a:xfrm flipV="1">
              <a:off x="864" y="2304"/>
              <a:ext cx="432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51" name="Text Box 29"/>
            <p:cNvSpPr txBox="1">
              <a:spLocks noChangeArrowheads="1"/>
            </p:cNvSpPr>
            <p:nvPr/>
          </p:nvSpPr>
          <p:spPr bwMode="auto">
            <a:xfrm>
              <a:off x="1152" y="3888"/>
              <a:ext cx="14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虚拟地址空间</a:t>
              </a:r>
            </a:p>
          </p:txBody>
        </p:sp>
      </p:grpSp>
      <p:sp>
        <p:nvSpPr>
          <p:cNvPr id="364574" name="Rectangle 30"/>
          <p:cNvSpPr>
            <a:spLocks noChangeArrowheads="1"/>
          </p:cNvSpPr>
          <p:nvPr/>
        </p:nvSpPr>
        <p:spPr bwMode="auto">
          <a:xfrm>
            <a:off x="5638800" y="3352800"/>
            <a:ext cx="685800" cy="533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6324600" y="3048000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4576" name="Group 32"/>
          <p:cNvGrpSpPr>
            <a:grpSpLocks/>
          </p:cNvGrpSpPr>
          <p:nvPr/>
        </p:nvGrpSpPr>
        <p:grpSpPr bwMode="auto">
          <a:xfrm>
            <a:off x="5181600" y="2133600"/>
            <a:ext cx="1905000" cy="1006475"/>
            <a:chOff x="3264" y="1344"/>
            <a:chExt cx="1200" cy="634"/>
          </a:xfrm>
        </p:grpSpPr>
        <p:sp>
          <p:nvSpPr>
            <p:cNvPr id="81937" name="AutoShape 33"/>
            <p:cNvSpPr>
              <a:spLocks noChangeArrowheads="1"/>
            </p:cNvSpPr>
            <p:nvPr/>
          </p:nvSpPr>
          <p:spPr bwMode="auto">
            <a:xfrm rot="10800000">
              <a:off x="3264" y="1344"/>
              <a:ext cx="1056" cy="336"/>
            </a:xfrm>
            <a:prstGeom prst="wedgeRoundRectCallout">
              <a:avLst>
                <a:gd name="adj1" fmla="val -22255"/>
                <a:gd name="adj2" fmla="val -79167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物理地址</a:t>
              </a:r>
            </a:p>
          </p:txBody>
        </p:sp>
        <p:sp>
          <p:nvSpPr>
            <p:cNvPr id="81938" name="Text Box 34"/>
            <p:cNvSpPr txBox="1">
              <a:spLocks noChangeArrowheads="1"/>
            </p:cNvSpPr>
            <p:nvPr/>
          </p:nvSpPr>
          <p:spPr bwMode="auto">
            <a:xfrm>
              <a:off x="3744" y="1728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0x7008</a:t>
              </a:r>
            </a:p>
          </p:txBody>
        </p:sp>
      </p:grpSp>
      <p:sp>
        <p:nvSpPr>
          <p:cNvPr id="364579" name="Line 35"/>
          <p:cNvSpPr>
            <a:spLocks noChangeShapeType="1"/>
          </p:cNvSpPr>
          <p:nvPr/>
        </p:nvSpPr>
        <p:spPr bwMode="auto">
          <a:xfrm>
            <a:off x="4481513" y="1066800"/>
            <a:ext cx="0" cy="5562600"/>
          </a:xfrm>
          <a:prstGeom prst="line">
            <a:avLst/>
          </a:prstGeom>
          <a:noFill/>
          <a:ln w="76200" cmpd="tri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4580" name="Group 36"/>
          <p:cNvGrpSpPr>
            <a:grpSpLocks/>
          </p:cNvGrpSpPr>
          <p:nvPr/>
        </p:nvGrpSpPr>
        <p:grpSpPr bwMode="auto">
          <a:xfrm>
            <a:off x="4495800" y="5791200"/>
            <a:ext cx="2133600" cy="831850"/>
            <a:chOff x="2832" y="3696"/>
            <a:chExt cx="1344" cy="524"/>
          </a:xfrm>
        </p:grpSpPr>
        <p:sp>
          <p:nvSpPr>
            <p:cNvPr id="81935" name="AutoShape 37"/>
            <p:cNvSpPr>
              <a:spLocks noChangeArrowheads="1"/>
            </p:cNvSpPr>
            <p:nvPr/>
          </p:nvSpPr>
          <p:spPr bwMode="auto">
            <a:xfrm>
              <a:off x="2832" y="3840"/>
              <a:ext cx="336" cy="192"/>
            </a:xfrm>
            <a:prstGeom prst="rightArrow">
              <a:avLst>
                <a:gd name="adj1" fmla="val 50000"/>
                <a:gd name="adj2" fmla="val 4375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81936" name="Text Box 38"/>
            <p:cNvSpPr txBox="1">
              <a:spLocks noChangeArrowheads="1"/>
            </p:cNvSpPr>
            <p:nvPr/>
          </p:nvSpPr>
          <p:spPr bwMode="auto">
            <a:xfrm>
              <a:off x="3168" y="3696"/>
              <a:ext cx="1008" cy="52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对用户是透明的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4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4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4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4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4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6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8" grpId="0"/>
      <p:bldP spid="364549" grpId="0" animBg="1"/>
      <p:bldP spid="364550" grpId="0" animBg="1"/>
      <p:bldP spid="364574" grpId="0" animBg="1"/>
      <p:bldP spid="364575" grpId="0" animBg="1"/>
      <p:bldP spid="36457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段页结合技术总结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65571" name="Group 3"/>
          <p:cNvGrpSpPr>
            <a:grpSpLocks/>
          </p:cNvGrpSpPr>
          <p:nvPr/>
        </p:nvGrpSpPr>
        <p:grpSpPr bwMode="auto">
          <a:xfrm>
            <a:off x="1143000" y="2368550"/>
            <a:ext cx="7696200" cy="603250"/>
            <a:chOff x="720" y="1152"/>
            <a:chExt cx="4848" cy="380"/>
          </a:xfrm>
        </p:grpSpPr>
        <p:sp>
          <p:nvSpPr>
            <p:cNvPr id="87062" name="Rectangle 4"/>
            <p:cNvSpPr>
              <a:spLocks noChangeArrowheads="1"/>
            </p:cNvSpPr>
            <p:nvPr/>
          </p:nvSpPr>
          <p:spPr bwMode="auto">
            <a:xfrm>
              <a:off x="720" y="1152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线性地址空间和内存被分割大小相等的片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页和页框</a:t>
              </a:r>
              <a:r>
                <a:rPr lang="en-US" altLang="zh-CN" sz="2400">
                  <a:solidFill>
                    <a:srgbClr val="FF0000"/>
                  </a:solidFill>
                </a:rPr>
                <a:t>)</a:t>
              </a:r>
            </a:p>
          </p:txBody>
        </p:sp>
        <p:pic>
          <p:nvPicPr>
            <p:cNvPr id="87063" name="Picture 5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32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5574" name="Group 6"/>
          <p:cNvGrpSpPr>
            <a:grpSpLocks/>
          </p:cNvGrpSpPr>
          <p:nvPr/>
        </p:nvGrpSpPr>
        <p:grpSpPr bwMode="auto">
          <a:xfrm>
            <a:off x="1143000" y="2895600"/>
            <a:ext cx="7696200" cy="603250"/>
            <a:chOff x="720" y="1492"/>
            <a:chExt cx="4848" cy="380"/>
          </a:xfrm>
        </p:grpSpPr>
        <p:sp>
          <p:nvSpPr>
            <p:cNvPr id="87060" name="Rectangle 7"/>
            <p:cNvSpPr>
              <a:spLocks noChangeArrowheads="1"/>
            </p:cNvSpPr>
            <p:nvPr/>
          </p:nvSpPr>
          <p:spPr bwMode="auto">
            <a:xfrm>
              <a:off x="720" y="1492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进程用页表建立页和页框的映射</a:t>
              </a:r>
            </a:p>
          </p:txBody>
        </p:sp>
        <p:pic>
          <p:nvPicPr>
            <p:cNvPr id="87061" name="Picture 8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66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5577" name="Group 9"/>
          <p:cNvGrpSpPr>
            <a:grpSpLocks/>
          </p:cNvGrpSpPr>
          <p:nvPr/>
        </p:nvGrpSpPr>
        <p:grpSpPr bwMode="auto">
          <a:xfrm>
            <a:off x="1143000" y="4121150"/>
            <a:ext cx="7696200" cy="603250"/>
            <a:chOff x="720" y="2185"/>
            <a:chExt cx="4848" cy="380"/>
          </a:xfrm>
        </p:grpSpPr>
        <p:sp>
          <p:nvSpPr>
            <p:cNvPr id="87058" name="Rectangle 10"/>
            <p:cNvSpPr>
              <a:spLocks noChangeArrowheads="1"/>
            </p:cNvSpPr>
            <p:nvPr/>
          </p:nvSpPr>
          <p:spPr bwMode="auto">
            <a:xfrm>
              <a:off x="720" y="2185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逻辑地址</a:t>
              </a:r>
              <a:r>
                <a:rPr lang="zh-CN" altLang="en-US" sz="2400">
                  <a:solidFill>
                    <a:srgbClr val="FF0000"/>
                  </a:solidFill>
                </a:rPr>
                <a:t>通过段表加页表算出物理地址</a:t>
              </a:r>
              <a:r>
                <a:rPr lang="zh-CN" altLang="en-US" sz="2400"/>
                <a:t>，到达内存</a:t>
              </a:r>
            </a:p>
          </p:txBody>
        </p:sp>
        <p:pic>
          <p:nvPicPr>
            <p:cNvPr id="87059" name="Picture 11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33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5580" name="Group 12"/>
          <p:cNvGrpSpPr>
            <a:grpSpLocks/>
          </p:cNvGrpSpPr>
          <p:nvPr/>
        </p:nvGrpSpPr>
        <p:grpSpPr bwMode="auto">
          <a:xfrm>
            <a:off x="1143000" y="1828800"/>
            <a:ext cx="7696200" cy="603250"/>
            <a:chOff x="720" y="2500"/>
            <a:chExt cx="4848" cy="380"/>
          </a:xfrm>
        </p:grpSpPr>
        <p:sp>
          <p:nvSpPr>
            <p:cNvPr id="87056" name="Rectangle 13"/>
            <p:cNvSpPr>
              <a:spLocks noChangeArrowheads="1"/>
            </p:cNvSpPr>
            <p:nvPr/>
          </p:nvSpPr>
          <p:spPr bwMode="auto">
            <a:xfrm>
              <a:off x="720" y="2500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程序的段划分的是</a:t>
              </a:r>
              <a:r>
                <a:rPr lang="zh-CN" altLang="en-US" sz="2400">
                  <a:solidFill>
                    <a:srgbClr val="FF0000"/>
                  </a:solidFill>
                </a:rPr>
                <a:t>线性地址空间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如</a:t>
              </a:r>
              <a:r>
                <a:rPr lang="en-US" altLang="zh-CN" sz="2400">
                  <a:solidFill>
                    <a:srgbClr val="FF0000"/>
                  </a:solidFill>
                </a:rPr>
                <a:t>0-4G)</a:t>
              </a:r>
            </a:p>
          </p:txBody>
        </p:sp>
        <p:pic>
          <p:nvPicPr>
            <p:cNvPr id="87057" name="Picture 14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67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5583" name="Group 15"/>
          <p:cNvGrpSpPr>
            <a:grpSpLocks/>
          </p:cNvGrpSpPr>
          <p:nvPr/>
        </p:nvGrpSpPr>
        <p:grpSpPr bwMode="auto">
          <a:xfrm>
            <a:off x="1143000" y="3511550"/>
            <a:ext cx="7696200" cy="603250"/>
            <a:chOff x="720" y="1828"/>
            <a:chExt cx="4848" cy="380"/>
          </a:xfrm>
        </p:grpSpPr>
        <p:sp>
          <p:nvSpPr>
            <p:cNvPr id="87054" name="Rectangle 16"/>
            <p:cNvSpPr>
              <a:spLocks noChangeArrowheads="1"/>
            </p:cNvSpPr>
            <p:nvPr/>
          </p:nvSpPr>
          <p:spPr bwMode="auto">
            <a:xfrm>
              <a:off x="720" y="1828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进程创建申请段</a:t>
              </a:r>
              <a:r>
                <a:rPr lang="en-US" altLang="zh-CN" sz="2400"/>
                <a:t>(</a:t>
              </a:r>
              <a:r>
                <a:rPr lang="zh-CN" altLang="en-US" sz="2400"/>
                <a:t>线性地址空间</a:t>
              </a:r>
              <a:r>
                <a:rPr lang="en-US" altLang="zh-CN" sz="2400"/>
                <a:t>)</a:t>
              </a:r>
              <a:r>
                <a:rPr lang="zh-CN" altLang="en-US" sz="2400"/>
                <a:t>，段申请页</a:t>
              </a:r>
              <a:r>
                <a:rPr lang="en-US" altLang="zh-CN" sz="2400"/>
                <a:t>(</a:t>
              </a:r>
              <a:r>
                <a:rPr lang="zh-CN" altLang="en-US" sz="2400"/>
                <a:t>物理内存</a:t>
              </a:r>
              <a:r>
                <a:rPr lang="en-US" altLang="zh-CN" sz="2400"/>
                <a:t>)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pic>
          <p:nvPicPr>
            <p:cNvPr id="87055" name="Picture 17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199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5586" name="Rectangle 18"/>
          <p:cNvSpPr>
            <a:spLocks noChangeArrowheads="1"/>
          </p:cNvSpPr>
          <p:nvPr/>
        </p:nvSpPr>
        <p:spPr bwMode="auto">
          <a:xfrm>
            <a:off x="762000" y="1192213"/>
            <a:ext cx="52578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实现机理</a:t>
            </a:r>
          </a:p>
        </p:txBody>
      </p:sp>
      <p:sp>
        <p:nvSpPr>
          <p:cNvPr id="365587" name="Rectangle 19"/>
          <p:cNvSpPr>
            <a:spLocks noChangeArrowheads="1"/>
          </p:cNvSpPr>
          <p:nvPr/>
        </p:nvSpPr>
        <p:spPr bwMode="auto">
          <a:xfrm>
            <a:off x="762000" y="5307013"/>
            <a:ext cx="7848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优点：符合程序员习惯，并可高效利用内存</a:t>
            </a:r>
          </a:p>
        </p:txBody>
      </p:sp>
      <p:sp>
        <p:nvSpPr>
          <p:cNvPr id="365588" name="Rectangle 20"/>
          <p:cNvSpPr>
            <a:spLocks noChangeArrowheads="1"/>
          </p:cNvSpPr>
          <p:nvPr/>
        </p:nvSpPr>
        <p:spPr bwMode="auto">
          <a:xfrm>
            <a:off x="762000" y="5916613"/>
            <a:ext cx="7848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缺点：复杂，访问一次地址需要查表好多次</a:t>
            </a:r>
            <a:r>
              <a:rPr lang="en-US" altLang="zh-CN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365589" name="Group 21"/>
          <p:cNvGrpSpPr>
            <a:grpSpLocks/>
          </p:cNvGrpSpPr>
          <p:nvPr/>
        </p:nvGrpSpPr>
        <p:grpSpPr bwMode="auto">
          <a:xfrm>
            <a:off x="1143000" y="4730750"/>
            <a:ext cx="7696200" cy="603250"/>
            <a:chOff x="720" y="2500"/>
            <a:chExt cx="4848" cy="380"/>
          </a:xfrm>
        </p:grpSpPr>
        <p:sp>
          <p:nvSpPr>
            <p:cNvPr id="87052" name="Rectangle 22"/>
            <p:cNvSpPr>
              <a:spLocks noChangeArrowheads="1"/>
            </p:cNvSpPr>
            <p:nvPr/>
          </p:nvSpPr>
          <p:spPr bwMode="auto">
            <a:xfrm>
              <a:off x="720" y="2500"/>
              <a:ext cx="48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进程切换时，段表和页表都跟着切换</a:t>
              </a:r>
            </a:p>
          </p:txBody>
        </p:sp>
        <p:pic>
          <p:nvPicPr>
            <p:cNvPr id="87053" name="Picture 23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267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86" grpId="0"/>
      <p:bldP spid="365587" grpId="0"/>
      <p:bldP spid="36558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04800" y="2492375"/>
            <a:ext cx="86106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8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Intel </a:t>
            </a:r>
            <a:r>
              <a:rPr lang="en-US" altLang="zh-CN" sz="4800" dirty="0" err="1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x86</a:t>
            </a:r>
            <a:r>
              <a:rPr lang="zh-CN" altLang="en-US" sz="48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的</a:t>
            </a:r>
            <a:r>
              <a:rPr lang="zh-CN" altLang="en-US" sz="4800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内存</a:t>
            </a:r>
            <a:endParaRPr lang="en-US" altLang="zh-CN" sz="4800" dirty="0">
              <a:solidFill>
                <a:srgbClr val="FF0000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Symbol" panose="05050102010706020507" pitchFamily="18" charset="2"/>
              </a:rPr>
              <a:t>操作系统课讲硬件，大家可能觉得奇怪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765175" y="1158875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段页结合时，进行一次地址翻译需要</a:t>
            </a:r>
            <a:r>
              <a:rPr lang="en-US" altLang="zh-CN"/>
              <a:t>: (1)</a:t>
            </a:r>
            <a:r>
              <a:rPr lang="zh-CN" altLang="en-US"/>
              <a:t>找到段表；</a:t>
            </a:r>
            <a:r>
              <a:rPr lang="en-US" altLang="zh-CN"/>
              <a:t>(2)</a:t>
            </a:r>
            <a:r>
              <a:rPr lang="zh-CN" altLang="en-US"/>
              <a:t>查段表；</a:t>
            </a:r>
            <a:r>
              <a:rPr lang="en-US" altLang="zh-CN"/>
              <a:t>(3)</a:t>
            </a:r>
            <a:r>
              <a:rPr lang="zh-CN" altLang="en-US"/>
              <a:t>找</a:t>
            </a:r>
            <a:r>
              <a:rPr lang="en-US" altLang="zh-CN"/>
              <a:t>TLB</a:t>
            </a:r>
            <a:r>
              <a:rPr lang="zh-CN" altLang="en-US"/>
              <a:t>；</a:t>
            </a:r>
            <a:r>
              <a:rPr lang="en-US" altLang="zh-CN"/>
              <a:t>(4)</a:t>
            </a:r>
            <a:r>
              <a:rPr lang="zh-CN" altLang="en-US"/>
              <a:t>找到页目录表；</a:t>
            </a:r>
            <a:r>
              <a:rPr lang="en-US" altLang="zh-CN"/>
              <a:t>(5)</a:t>
            </a:r>
            <a:r>
              <a:rPr lang="zh-CN" altLang="en-US"/>
              <a:t>查找页目录项；</a:t>
            </a:r>
            <a:r>
              <a:rPr lang="en-US" altLang="zh-CN"/>
              <a:t>(6)</a:t>
            </a:r>
            <a:r>
              <a:rPr lang="zh-CN" altLang="en-US"/>
              <a:t>找到页表；</a:t>
            </a:r>
            <a:r>
              <a:rPr lang="en-US" altLang="zh-CN"/>
              <a:t>(7)</a:t>
            </a:r>
            <a:r>
              <a:rPr lang="zh-CN" altLang="en-US"/>
              <a:t>查找页表；</a:t>
            </a:r>
            <a:r>
              <a:rPr lang="en-US" altLang="zh-CN"/>
              <a:t>(8)</a:t>
            </a:r>
            <a:r>
              <a:rPr lang="zh-CN" altLang="en-US"/>
              <a:t>形成物理地址；</a:t>
            </a:r>
            <a:r>
              <a:rPr lang="en-US" altLang="zh-CN"/>
              <a:t>(9)</a:t>
            </a:r>
            <a:r>
              <a:rPr lang="zh-CN" altLang="en-US"/>
              <a:t>需要段越界检查；</a:t>
            </a:r>
            <a:r>
              <a:rPr lang="en-US" altLang="zh-CN"/>
              <a:t>(10)</a:t>
            </a:r>
            <a:r>
              <a:rPr lang="zh-CN" altLang="en-US"/>
              <a:t>需要进行段保护权限检查；</a:t>
            </a:r>
            <a:r>
              <a:rPr lang="en-US" altLang="zh-CN"/>
              <a:t>(11)</a:t>
            </a:r>
            <a:r>
              <a:rPr lang="zh-CN" altLang="en-US"/>
              <a:t>需要进行页保护权限检查</a:t>
            </a:r>
            <a:r>
              <a:rPr lang="en-US" altLang="zh-CN"/>
              <a:t>…</a:t>
            </a:r>
          </a:p>
        </p:txBody>
      </p:sp>
      <p:grpSp>
        <p:nvGrpSpPr>
          <p:cNvPr id="368644" name="Group 4"/>
          <p:cNvGrpSpPr>
            <a:grpSpLocks/>
          </p:cNvGrpSpPr>
          <p:nvPr/>
        </p:nvGrpSpPr>
        <p:grpSpPr bwMode="auto">
          <a:xfrm>
            <a:off x="914400" y="4724400"/>
            <a:ext cx="6934200" cy="603250"/>
            <a:chOff x="576" y="3216"/>
            <a:chExt cx="4368" cy="380"/>
          </a:xfrm>
        </p:grpSpPr>
        <p:sp>
          <p:nvSpPr>
            <p:cNvPr id="90125" name="Rectangle 5"/>
            <p:cNvSpPr>
              <a:spLocks noChangeArrowheads="1"/>
            </p:cNvSpPr>
            <p:nvPr/>
          </p:nvSpPr>
          <p:spPr bwMode="auto">
            <a:xfrm>
              <a:off x="576" y="3216"/>
              <a:ext cx="43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如此多的事情都用软件实现，其效率会很低</a:t>
              </a:r>
            </a:p>
          </p:txBody>
        </p:sp>
        <p:pic>
          <p:nvPicPr>
            <p:cNvPr id="90126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8647" name="Group 7"/>
          <p:cNvGrpSpPr>
            <a:grpSpLocks/>
          </p:cNvGrpSpPr>
          <p:nvPr/>
        </p:nvGrpSpPr>
        <p:grpSpPr bwMode="auto">
          <a:xfrm>
            <a:off x="1636713" y="5365750"/>
            <a:ext cx="6440487" cy="1384300"/>
            <a:chOff x="1031" y="3380"/>
            <a:chExt cx="4057" cy="872"/>
          </a:xfrm>
        </p:grpSpPr>
        <p:pic>
          <p:nvPicPr>
            <p:cNvPr id="90118" name="Picture 8" descr="memory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-5555559">
              <a:off x="4193" y="3357"/>
              <a:ext cx="872" cy="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19" name="Text Box 9"/>
            <p:cNvSpPr txBox="1">
              <a:spLocks noChangeArrowheads="1"/>
            </p:cNvSpPr>
            <p:nvPr/>
          </p:nvSpPr>
          <p:spPr bwMode="auto">
            <a:xfrm>
              <a:off x="3384" y="3456"/>
              <a:ext cx="8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物理地址</a:t>
              </a:r>
            </a:p>
          </p:txBody>
        </p:sp>
        <p:sp>
          <p:nvSpPr>
            <p:cNvPr id="90120" name="Oval 10"/>
            <p:cNvSpPr>
              <a:spLocks noChangeArrowheads="1"/>
            </p:cNvSpPr>
            <p:nvPr/>
          </p:nvSpPr>
          <p:spPr bwMode="auto">
            <a:xfrm>
              <a:off x="1031" y="3447"/>
              <a:ext cx="574" cy="5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CPU</a:t>
              </a:r>
            </a:p>
          </p:txBody>
        </p:sp>
        <p:sp>
          <p:nvSpPr>
            <p:cNvPr id="90121" name="Line 11"/>
            <p:cNvSpPr>
              <a:spLocks noChangeShapeType="1"/>
            </p:cNvSpPr>
            <p:nvPr/>
          </p:nvSpPr>
          <p:spPr bwMode="auto">
            <a:xfrm>
              <a:off x="1584" y="3744"/>
              <a:ext cx="10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2" name="Rectangle 12"/>
            <p:cNvSpPr>
              <a:spLocks noChangeArrowheads="1"/>
            </p:cNvSpPr>
            <p:nvPr/>
          </p:nvSpPr>
          <p:spPr bwMode="auto">
            <a:xfrm>
              <a:off x="2623" y="3484"/>
              <a:ext cx="689" cy="5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MMU</a:t>
              </a:r>
            </a:p>
          </p:txBody>
        </p:sp>
        <p:sp>
          <p:nvSpPr>
            <p:cNvPr id="90123" name="Line 13"/>
            <p:cNvSpPr>
              <a:spLocks noChangeShapeType="1"/>
            </p:cNvSpPr>
            <p:nvPr/>
          </p:nvSpPr>
          <p:spPr bwMode="auto">
            <a:xfrm>
              <a:off x="3312" y="3744"/>
              <a:ext cx="10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4" name="Text Box 14"/>
            <p:cNvSpPr txBox="1">
              <a:spLocks noChangeArrowheads="1"/>
            </p:cNvSpPr>
            <p:nvPr/>
          </p:nvSpPr>
          <p:spPr bwMode="auto">
            <a:xfrm>
              <a:off x="1608" y="3456"/>
              <a:ext cx="8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逻辑地址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8333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Intel </a:t>
            </a:r>
            <a:r>
              <a:rPr lang="en-US" altLang="zh-CN" dirty="0" err="1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x86</a:t>
            </a:r>
            <a:r>
              <a:rPr lang="zh-CN" altLang="en-US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的内存管理硬件</a:t>
            </a:r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7467600" cy="4525963"/>
          </a:xfrm>
        </p:spPr>
        <p:txBody>
          <a:bodyPr/>
          <a:lstStyle/>
          <a:p>
            <a:r>
              <a:rPr lang="zh-CN" altLang="en-US" dirty="0" smtClean="0"/>
              <a:t>实模式，内存地址</a:t>
            </a:r>
            <a:r>
              <a:rPr lang="en-US" altLang="zh-CN" dirty="0" smtClean="0"/>
              <a:t>20</a:t>
            </a:r>
            <a:r>
              <a:rPr lang="zh-CN" altLang="en-US" dirty="0" smtClean="0"/>
              <a:t>位，</a:t>
            </a:r>
            <a:r>
              <a:rPr lang="en-US" altLang="zh-CN" dirty="0" err="1" smtClean="0"/>
              <a:t>1M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保护模式，地址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位，</a:t>
            </a:r>
            <a:r>
              <a:rPr lang="en-US" altLang="zh-CN" dirty="0" err="1" smtClean="0"/>
              <a:t>4G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CR0.PE</a:t>
            </a:r>
            <a:r>
              <a:rPr lang="zh-CN" altLang="en-US" dirty="0" smtClean="0"/>
              <a:t>位</a:t>
            </a:r>
            <a:r>
              <a:rPr lang="en-US" altLang="zh-CN" dirty="0" smtClean="0"/>
              <a:t>=1</a:t>
            </a:r>
            <a:r>
              <a:rPr lang="zh-CN" altLang="en-US" dirty="0" smtClean="0"/>
              <a:t>进入实模式。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284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X86</a:t>
            </a:r>
            <a:r>
              <a:rPr lang="zh-CN" altLang="en-US" smtClean="0"/>
              <a:t>地址变换</a:t>
            </a:r>
          </a:p>
        </p:txBody>
      </p:sp>
      <p:sp>
        <p:nvSpPr>
          <p:cNvPr id="82947" name="内容占位符 7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7924800" cy="4525963"/>
          </a:xfrm>
        </p:spPr>
        <p:txBody>
          <a:bodyPr/>
          <a:lstStyle/>
          <a:p>
            <a:r>
              <a:rPr lang="zh-CN" altLang="en-US" dirty="0" smtClean="0"/>
              <a:t>保护模式开启分页机制；</a:t>
            </a:r>
            <a:endParaRPr lang="en-US" altLang="zh-CN" dirty="0" smtClean="0"/>
          </a:p>
          <a:p>
            <a:r>
              <a:rPr lang="zh-CN" altLang="en-US" dirty="0"/>
              <a:t>实</a:t>
            </a:r>
            <a:r>
              <a:rPr lang="zh-CN" altLang="en-US" dirty="0" smtClean="0"/>
              <a:t>模式和保护模式分段管理有区别；</a:t>
            </a:r>
            <a:endParaRPr lang="en-US" altLang="zh-CN" dirty="0" smtClean="0"/>
          </a:p>
          <a:p>
            <a:r>
              <a:rPr lang="zh-CN" altLang="en-US" dirty="0"/>
              <a:t>实</a:t>
            </a:r>
            <a:r>
              <a:rPr lang="zh-CN" altLang="en-US" dirty="0" smtClean="0"/>
              <a:t>模式</a:t>
            </a:r>
            <a:r>
              <a:rPr lang="zh-CN" altLang="en-US" dirty="0" smtClean="0">
                <a:solidFill>
                  <a:srgbClr val="FF0000"/>
                </a:solidFill>
              </a:rPr>
              <a:t>段寄存器</a:t>
            </a:r>
            <a:r>
              <a:rPr lang="zh-CN" altLang="en-US" dirty="0" smtClean="0"/>
              <a:t>中存储段基址；</a:t>
            </a:r>
            <a:endParaRPr lang="en-US" altLang="zh-CN" dirty="0" smtClean="0"/>
          </a:p>
          <a:p>
            <a:r>
              <a:rPr lang="zh-CN" altLang="en-US" dirty="0"/>
              <a:t>保护</a:t>
            </a:r>
            <a:r>
              <a:rPr lang="zh-CN" altLang="en-US" dirty="0" smtClean="0"/>
              <a:t>模式</a:t>
            </a:r>
            <a:r>
              <a:rPr lang="zh-CN" altLang="en-US" dirty="0" smtClean="0">
                <a:solidFill>
                  <a:srgbClr val="FF0000"/>
                </a:solidFill>
              </a:rPr>
              <a:t>段选择器</a:t>
            </a:r>
            <a:r>
              <a:rPr lang="zh-CN" altLang="en-US" dirty="0" smtClean="0"/>
              <a:t>存储段描述符表中的索引；</a:t>
            </a:r>
          </a:p>
        </p:txBody>
      </p:sp>
      <p:pic>
        <p:nvPicPr>
          <p:cNvPr id="8294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247" t="42636" r="11981" b="25764"/>
          <a:stretch>
            <a:fillRect/>
          </a:stretch>
        </p:blipFill>
        <p:spPr bwMode="auto">
          <a:xfrm>
            <a:off x="12357" y="3558381"/>
            <a:ext cx="8991600" cy="210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5054" y="5821363"/>
            <a:ext cx="89792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嵌入式软件多数运行在没有（未开启）分页机制的处理器</a:t>
            </a:r>
            <a:r>
              <a:rPr lang="zh-CN" altLang="en-US" dirty="0" smtClean="0">
                <a:solidFill>
                  <a:srgbClr val="0070C0"/>
                </a:solidFill>
              </a:rPr>
              <a:t>上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线程和任务进行直接全局数据共享有什么区别。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903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Intel </a:t>
            </a:r>
            <a:r>
              <a:rPr lang="en-US" altLang="zh-CN" dirty="0" err="1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x86</a:t>
            </a:r>
            <a:r>
              <a:rPr lang="zh-CN" altLang="en-US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的内存管理硬件</a:t>
            </a:r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!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67" t="19999" r="14166" b="18890"/>
          <a:stretch/>
        </p:blipFill>
        <p:spPr>
          <a:xfrm>
            <a:off x="375834" y="2362200"/>
            <a:ext cx="6553200" cy="41910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8305800" cy="4525963"/>
          </a:xfrm>
        </p:spPr>
        <p:txBody>
          <a:bodyPr/>
          <a:lstStyle/>
          <a:p>
            <a:r>
              <a:rPr lang="zh-CN" altLang="en-US" dirty="0"/>
              <a:t>实</a:t>
            </a:r>
            <a:r>
              <a:rPr lang="zh-CN" altLang="en-US" dirty="0" smtClean="0"/>
              <a:t>模式称为：段寄存器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CS,DS,ES,SS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en-US" altLang="zh-CN" dirty="0"/>
          </a:p>
          <a:p>
            <a:r>
              <a:rPr lang="zh-CN" altLang="en-US" dirty="0"/>
              <a:t>保护</a:t>
            </a:r>
            <a:r>
              <a:rPr lang="zh-CN" altLang="en-US" dirty="0" smtClean="0"/>
              <a:t>模式称为：段</a:t>
            </a:r>
            <a:r>
              <a:rPr lang="zh-CN" altLang="en-US" dirty="0"/>
              <a:t>选择</a:t>
            </a:r>
            <a:r>
              <a:rPr lang="zh-CN" altLang="en-US" dirty="0" smtClean="0"/>
              <a:t>器（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7672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Intel </a:t>
            </a:r>
            <a:r>
              <a:rPr lang="en-US" altLang="zh-CN" dirty="0" err="1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x86</a:t>
            </a:r>
            <a:r>
              <a:rPr lang="zh-CN" altLang="en-US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的内存管理硬件</a:t>
            </a:r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1536555"/>
            <a:ext cx="7467600" cy="194656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实模式下：</a:t>
            </a:r>
            <a:r>
              <a:rPr lang="en-US" altLang="zh-CN" dirty="0" smtClean="0">
                <a:solidFill>
                  <a:srgbClr val="FF0000"/>
                </a:solidFill>
              </a:rPr>
              <a:t>(CS,DS,ES, SS)</a:t>
            </a:r>
          </a:p>
          <a:p>
            <a:r>
              <a:rPr lang="en-US" altLang="zh-CN" dirty="0" err="1"/>
              <a:t>m</a:t>
            </a:r>
            <a:r>
              <a:rPr lang="en-US" altLang="zh-CN" dirty="0" err="1" smtClean="0"/>
              <a:t>ov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cx,0x2000</a:t>
            </a:r>
            <a:endParaRPr lang="en-US" altLang="zh-CN" dirty="0" smtClean="0"/>
          </a:p>
          <a:p>
            <a:r>
              <a:rPr lang="en-US" altLang="zh-CN" dirty="0" err="1" smtClean="0"/>
              <a:t>mov</a:t>
            </a:r>
            <a:r>
              <a:rPr lang="en-US" altLang="zh-CN" dirty="0"/>
              <a:t> </a:t>
            </a:r>
            <a:r>
              <a:rPr lang="en-US" altLang="zh-CN" dirty="0" err="1" smtClean="0"/>
              <a:t>ds,cx</a:t>
            </a:r>
            <a:endParaRPr lang="en-US" altLang="zh-CN" dirty="0" smtClean="0"/>
          </a:p>
          <a:p>
            <a:r>
              <a:rPr lang="en-US" altLang="zh-CN" dirty="0" err="1" smtClean="0"/>
              <a:t>Mov</a:t>
            </a:r>
            <a:r>
              <a:rPr lang="en-US" altLang="zh-CN" dirty="0" smtClean="0"/>
              <a:t> [</a:t>
            </a:r>
            <a:r>
              <a:rPr lang="en-US" altLang="zh-CN" dirty="0" err="1" smtClean="0"/>
              <a:t>0xc0</a:t>
            </a:r>
            <a:r>
              <a:rPr lang="en-US" altLang="zh-CN" dirty="0" smtClean="0"/>
              <a:t>],ax</a:t>
            </a:r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571500" y="4038600"/>
            <a:ext cx="7467600" cy="1905000"/>
          </a:xfrm>
        </p:spPr>
        <p:txBody>
          <a:bodyPr/>
          <a:lstStyle/>
          <a:p>
            <a:r>
              <a:rPr lang="zh-CN" altLang="en-US" dirty="0" smtClean="0"/>
              <a:t>基地址</a:t>
            </a:r>
            <a:r>
              <a:rPr lang="en-US" altLang="zh-CN" dirty="0" err="1" smtClean="0"/>
              <a:t>0x20000</a:t>
            </a:r>
            <a:r>
              <a:rPr lang="zh-CN" altLang="en-US" dirty="0" smtClean="0"/>
              <a:t>（左移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字节对齐）</a:t>
            </a:r>
            <a:endParaRPr lang="en-US" altLang="zh-CN" dirty="0" smtClean="0"/>
          </a:p>
          <a:p>
            <a:r>
              <a:rPr lang="zh-CN" altLang="en-US" dirty="0" smtClean="0"/>
              <a:t>实际写入物理地址</a:t>
            </a:r>
            <a:r>
              <a:rPr lang="en-US" altLang="zh-CN" dirty="0" err="1" smtClean="0"/>
              <a:t>0x200c0</a:t>
            </a:r>
            <a:endParaRPr lang="en-US" altLang="zh-CN" dirty="0" smtClean="0"/>
          </a:p>
          <a:p>
            <a:r>
              <a:rPr lang="zh-CN" altLang="en-US" dirty="0" smtClean="0"/>
              <a:t>逻辑地址与物理地址一致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6243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前面的程序经过链接以后</a:t>
            </a:r>
            <a:r>
              <a:rPr lang="en-US" altLang="zh-CN" smtClean="0"/>
              <a:t>…</a:t>
            </a:r>
          </a:p>
        </p:txBody>
      </p:sp>
      <p:graphicFrame>
        <p:nvGraphicFramePr>
          <p:cNvPr id="1331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p:oleObj spid="_x0000_s13483" name="剪辑" r:id="rId3" imgW="2166845" imgH="2287575" progId="">
              <p:embed/>
            </p:oleObj>
          </a:graphicData>
        </a:graphic>
      </p:graphicFrame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23888" y="1244600"/>
            <a:ext cx="2500312" cy="29464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33400" y="1219200"/>
            <a:ext cx="2667000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000"/>
              <a:t>_entry: </a:t>
            </a:r>
            <a:r>
              <a:rPr lang="en-US" altLang="zh-CN" sz="2000">
                <a:solidFill>
                  <a:srgbClr val="FF0000"/>
                </a:solidFill>
              </a:rPr>
              <a:t>//</a:t>
            </a:r>
            <a:r>
              <a:rPr lang="zh-CN" altLang="en-US" sz="2000">
                <a:solidFill>
                  <a:srgbClr val="FF0000"/>
                </a:solidFill>
              </a:rPr>
              <a:t>入口地址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000"/>
              <a:t>    </a:t>
            </a:r>
            <a:r>
              <a:rPr lang="en-US" altLang="zh-CN" sz="2000"/>
              <a:t>call _main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/>
              <a:t>_main: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/>
              <a:t>    mov [_sum],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1: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    j&gt; 2f, [_i], [_to]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2: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    call _printf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    ret  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228600" y="1219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152400" y="1965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52400" y="32607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80</a:t>
            </a: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623888" y="4343400"/>
            <a:ext cx="2500312" cy="11176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609600" y="4392613"/>
            <a:ext cx="2286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000"/>
              <a:t>.data: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     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     _sum:  .int  0</a:t>
            </a:r>
            <a:r>
              <a:rPr lang="en-US" altLang="zh-CN" sz="1800"/>
              <a:t>   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228600" y="439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152400" y="4987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623888" y="5603875"/>
            <a:ext cx="2500312" cy="9652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609600" y="5653088"/>
            <a:ext cx="2286000" cy="97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000"/>
              <a:t>_printf: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     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     </a:t>
            </a:r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228600" y="566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18480" name="Rectangle 16"/>
          <p:cNvSpPr>
            <a:spLocks noChangeArrowheads="1"/>
          </p:cNvSpPr>
          <p:nvPr/>
        </p:nvSpPr>
        <p:spPr bwMode="auto">
          <a:xfrm>
            <a:off x="4343400" y="3200400"/>
            <a:ext cx="1143000" cy="99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ld</a:t>
            </a:r>
          </a:p>
        </p:txBody>
      </p:sp>
      <p:grpSp>
        <p:nvGrpSpPr>
          <p:cNvPr id="318481" name="Group 17"/>
          <p:cNvGrpSpPr>
            <a:grpSpLocks/>
          </p:cNvGrpSpPr>
          <p:nvPr/>
        </p:nvGrpSpPr>
        <p:grpSpPr bwMode="auto">
          <a:xfrm>
            <a:off x="3124200" y="2667000"/>
            <a:ext cx="1752600" cy="3429000"/>
            <a:chOff x="1968" y="1680"/>
            <a:chExt cx="1104" cy="2160"/>
          </a:xfrm>
        </p:grpSpPr>
        <p:sp>
          <p:nvSpPr>
            <p:cNvPr id="13339" name="Line 18"/>
            <p:cNvSpPr>
              <a:spLocks noChangeShapeType="1"/>
            </p:cNvSpPr>
            <p:nvPr/>
          </p:nvSpPr>
          <p:spPr bwMode="auto">
            <a:xfrm>
              <a:off x="1968" y="1776"/>
              <a:ext cx="72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Line 19"/>
            <p:cNvSpPr>
              <a:spLocks noChangeShapeType="1"/>
            </p:cNvSpPr>
            <p:nvPr/>
          </p:nvSpPr>
          <p:spPr bwMode="auto">
            <a:xfrm flipV="1">
              <a:off x="1968" y="2352"/>
              <a:ext cx="72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Line 20"/>
            <p:cNvSpPr>
              <a:spLocks noChangeShapeType="1"/>
            </p:cNvSpPr>
            <p:nvPr/>
          </p:nvSpPr>
          <p:spPr bwMode="auto">
            <a:xfrm flipV="1">
              <a:off x="1968" y="2400"/>
              <a:ext cx="720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Text Box 21"/>
            <p:cNvSpPr txBox="1">
              <a:spLocks noChangeArrowheads="1"/>
            </p:cNvSpPr>
            <p:nvPr/>
          </p:nvSpPr>
          <p:spPr bwMode="auto">
            <a:xfrm>
              <a:off x="2256" y="3120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printf.o</a:t>
              </a:r>
            </a:p>
          </p:txBody>
        </p:sp>
        <p:sp>
          <p:nvSpPr>
            <p:cNvPr id="13343" name="Text Box 22"/>
            <p:cNvSpPr txBox="1">
              <a:spLocks noChangeArrowheads="1"/>
            </p:cNvSpPr>
            <p:nvPr/>
          </p:nvSpPr>
          <p:spPr bwMode="auto">
            <a:xfrm>
              <a:off x="2112" y="1680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sum.o</a:t>
              </a:r>
            </a:p>
          </p:txBody>
        </p:sp>
      </p:grpSp>
      <p:sp>
        <p:nvSpPr>
          <p:cNvPr id="318487" name="Line 23"/>
          <p:cNvSpPr>
            <a:spLocks noChangeShapeType="1"/>
          </p:cNvSpPr>
          <p:nvPr/>
        </p:nvSpPr>
        <p:spPr bwMode="auto">
          <a:xfrm>
            <a:off x="5562600" y="3733800"/>
            <a:ext cx="685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8488" name="Group 24"/>
          <p:cNvGrpSpPr>
            <a:grpSpLocks/>
          </p:cNvGrpSpPr>
          <p:nvPr/>
        </p:nvGrpSpPr>
        <p:grpSpPr bwMode="auto">
          <a:xfrm>
            <a:off x="5715000" y="1295400"/>
            <a:ext cx="3109913" cy="5130800"/>
            <a:chOff x="3600" y="800"/>
            <a:chExt cx="1959" cy="3232"/>
          </a:xfrm>
        </p:grpSpPr>
        <p:sp>
          <p:nvSpPr>
            <p:cNvPr id="13332" name="Rectangle 25"/>
            <p:cNvSpPr>
              <a:spLocks noChangeArrowheads="1"/>
            </p:cNvSpPr>
            <p:nvPr/>
          </p:nvSpPr>
          <p:spPr bwMode="auto">
            <a:xfrm>
              <a:off x="3984" y="816"/>
              <a:ext cx="1575" cy="3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3333" name="Text Box 26"/>
            <p:cNvSpPr txBox="1">
              <a:spLocks noChangeArrowheads="1"/>
            </p:cNvSpPr>
            <p:nvPr/>
          </p:nvSpPr>
          <p:spPr bwMode="auto">
            <a:xfrm>
              <a:off x="3927" y="800"/>
              <a:ext cx="1545" cy="3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/>
                <a:t>_entry: </a:t>
              </a:r>
              <a:r>
                <a:rPr lang="en-US" altLang="zh-CN" sz="2000">
                  <a:solidFill>
                    <a:srgbClr val="FF0000"/>
                  </a:solidFill>
                </a:rPr>
                <a:t>//</a:t>
              </a:r>
              <a:r>
                <a:rPr lang="zh-CN" altLang="en-US" sz="2000">
                  <a:solidFill>
                    <a:srgbClr val="FF0000"/>
                  </a:solidFill>
                </a:rPr>
                <a:t>入口地址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zh-CN" altLang="en-US" sz="2000"/>
                <a:t>    </a:t>
              </a:r>
              <a:r>
                <a:rPr lang="en-US" altLang="zh-CN" sz="2000"/>
                <a:t>call </a:t>
              </a:r>
              <a:r>
                <a:rPr lang="en-US" altLang="zh-CN" sz="2000">
                  <a:solidFill>
                    <a:srgbClr val="FF0000"/>
                  </a:solidFill>
                </a:rPr>
                <a:t>40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/>
                <a:t>_main: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/>
                <a:t>    mov [</a:t>
              </a:r>
              <a:r>
                <a:rPr lang="en-US" altLang="zh-CN" sz="2000">
                  <a:solidFill>
                    <a:srgbClr val="FF0000"/>
                  </a:solidFill>
                </a:rPr>
                <a:t>300</a:t>
              </a:r>
              <a:r>
                <a:rPr lang="en-US" altLang="zh-CN" sz="2000"/>
                <a:t>],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 j&gt; </a:t>
              </a:r>
              <a:r>
                <a:rPr lang="en-US" altLang="zh-CN" sz="2000">
                  <a:solidFill>
                    <a:srgbClr val="FF0000"/>
                  </a:solidFill>
                </a:rPr>
                <a:t>80</a:t>
              </a:r>
              <a:r>
                <a:rPr lang="en-US" altLang="zh-CN" sz="2000"/>
                <a:t>, [_i], [_to]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2: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 call </a:t>
              </a:r>
              <a:r>
                <a:rPr lang="en-US" altLang="zh-CN" sz="2000">
                  <a:solidFill>
                    <a:srgbClr val="FF0000"/>
                  </a:solidFill>
                </a:rPr>
                <a:t>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 ret 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00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_printf: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  …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000" b="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/>
                <a:t>     </a:t>
              </a:r>
              <a:r>
                <a:rPr lang="en-US" altLang="zh-CN" sz="2000"/>
                <a:t>…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_sum:  .int  0</a:t>
              </a:r>
              <a:r>
                <a:rPr lang="en-US" altLang="zh-CN" sz="2000" b="0"/>
                <a:t> </a:t>
              </a:r>
            </a:p>
          </p:txBody>
        </p:sp>
        <p:sp>
          <p:nvSpPr>
            <p:cNvPr id="13334" name="Text Box 27"/>
            <p:cNvSpPr txBox="1">
              <a:spLocks noChangeArrowheads="1"/>
            </p:cNvSpPr>
            <p:nvPr/>
          </p:nvSpPr>
          <p:spPr bwMode="auto">
            <a:xfrm>
              <a:off x="3735" y="80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335" name="Text Box 28"/>
            <p:cNvSpPr txBox="1">
              <a:spLocks noChangeArrowheads="1"/>
            </p:cNvSpPr>
            <p:nvPr/>
          </p:nvSpPr>
          <p:spPr bwMode="auto">
            <a:xfrm>
              <a:off x="3687" y="127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40</a:t>
              </a:r>
            </a:p>
          </p:txBody>
        </p:sp>
        <p:sp>
          <p:nvSpPr>
            <p:cNvPr id="13336" name="Text Box 29"/>
            <p:cNvSpPr txBox="1">
              <a:spLocks noChangeArrowheads="1"/>
            </p:cNvSpPr>
            <p:nvPr/>
          </p:nvSpPr>
          <p:spPr bwMode="auto">
            <a:xfrm>
              <a:off x="3687" y="2064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80</a:t>
              </a:r>
            </a:p>
          </p:txBody>
        </p:sp>
        <p:sp>
          <p:nvSpPr>
            <p:cNvPr id="13337" name="Text Box 30"/>
            <p:cNvSpPr txBox="1">
              <a:spLocks noChangeArrowheads="1"/>
            </p:cNvSpPr>
            <p:nvPr/>
          </p:nvSpPr>
          <p:spPr bwMode="auto">
            <a:xfrm>
              <a:off x="3600" y="288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100</a:t>
              </a:r>
            </a:p>
          </p:txBody>
        </p:sp>
        <p:sp>
          <p:nvSpPr>
            <p:cNvPr id="13338" name="Text Box 31"/>
            <p:cNvSpPr txBox="1">
              <a:spLocks noChangeArrowheads="1"/>
            </p:cNvSpPr>
            <p:nvPr/>
          </p:nvSpPr>
          <p:spPr bwMode="auto">
            <a:xfrm>
              <a:off x="3600" y="3648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300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8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8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8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8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8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8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80" grpId="0" animBg="1"/>
      <p:bldP spid="31848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</a:t>
            </a:r>
            <a:endParaRPr lang="zh-CN" altLang="en-US" smtClean="0"/>
          </a:p>
        </p:txBody>
      </p:sp>
      <p:sp>
        <p:nvSpPr>
          <p:cNvPr id="93187" name="内容占位符 2"/>
          <p:cNvSpPr>
            <a:spLocks noGrp="1"/>
          </p:cNvSpPr>
          <p:nvPr>
            <p:ph sz="half" idx="1"/>
          </p:nvPr>
        </p:nvSpPr>
        <p:spPr>
          <a:xfrm>
            <a:off x="152400" y="1166018"/>
            <a:ext cx="8305800" cy="4525963"/>
          </a:xfrm>
        </p:spPr>
        <p:txBody>
          <a:bodyPr/>
          <a:lstStyle/>
          <a:p>
            <a:r>
              <a:rPr lang="zh-CN" altLang="en-US" sz="2400" dirty="0" smtClean="0"/>
              <a:t>保护模式：</a:t>
            </a:r>
            <a:r>
              <a:rPr lang="en-US" altLang="zh-CN" sz="2400" dirty="0">
                <a:solidFill>
                  <a:srgbClr val="FF0000"/>
                </a:solidFill>
              </a:rPr>
              <a:t>(CS,DS,ES, FS,GS,SS)</a:t>
            </a:r>
          </a:p>
          <a:p>
            <a:r>
              <a:rPr lang="zh-CN" altLang="zh-CN" sz="2400" dirty="0" smtClean="0"/>
              <a:t>存放段描述符在段描述符表中的索引值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err="1" smtClean="0"/>
              <a:t>D3-D15</a:t>
            </a:r>
            <a:r>
              <a:rPr lang="zh-CN" altLang="zh-CN" sz="2400" dirty="0" smtClean="0"/>
              <a:t>位是索引值</a:t>
            </a:r>
            <a:r>
              <a:rPr lang="en-US" altLang="zh-CN" sz="2400" dirty="0" smtClean="0"/>
              <a:t>,</a:t>
            </a:r>
            <a:r>
              <a:rPr lang="en-US" altLang="zh-CN" sz="2400" dirty="0" err="1" smtClean="0"/>
              <a:t>D0-D1</a:t>
            </a:r>
            <a:r>
              <a:rPr lang="zh-CN" altLang="zh-CN" sz="2400" dirty="0" smtClean="0"/>
              <a:t>位是优先级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RPL</a:t>
            </a:r>
            <a:r>
              <a:rPr lang="en-US" altLang="zh-CN" sz="2400" dirty="0" smtClean="0"/>
              <a:t>)</a:t>
            </a:r>
            <a:r>
              <a:rPr lang="zh-CN" altLang="zh-CN" sz="2400" dirty="0" smtClean="0"/>
              <a:t>用于特权检查</a:t>
            </a:r>
            <a:r>
              <a:rPr lang="en-US" altLang="zh-CN" sz="2400" dirty="0" smtClean="0"/>
              <a:t>,</a:t>
            </a:r>
            <a:r>
              <a:rPr lang="en-US" altLang="zh-CN" sz="2400" dirty="0" err="1" smtClean="0"/>
              <a:t>D2</a:t>
            </a:r>
            <a:r>
              <a:rPr lang="zh-CN" altLang="zh-CN" sz="2400" dirty="0" smtClean="0"/>
              <a:t>位是描述符表引用指示位</a:t>
            </a:r>
            <a:r>
              <a:rPr lang="en-US" altLang="zh-CN" sz="2400" dirty="0" smtClean="0"/>
              <a:t>TI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TI=0</a:t>
            </a:r>
            <a:r>
              <a:rPr lang="zh-CN" altLang="zh-CN" sz="2400" dirty="0" smtClean="0"/>
              <a:t>指示从全局描述表</a:t>
            </a:r>
            <a:r>
              <a:rPr lang="en-US" altLang="zh-CN" sz="2400" dirty="0" err="1" smtClean="0"/>
              <a:t>GDT</a:t>
            </a:r>
            <a:r>
              <a:rPr lang="zh-CN" altLang="zh-CN" sz="2400" dirty="0" smtClean="0"/>
              <a:t>中读取描述符，</a:t>
            </a:r>
            <a:r>
              <a:rPr lang="en-US" altLang="zh-CN" sz="2400" dirty="0" smtClean="0"/>
              <a:t>TI=1</a:t>
            </a:r>
            <a:r>
              <a:rPr lang="zh-CN" altLang="zh-CN" sz="2400" dirty="0" smtClean="0"/>
              <a:t>指示从局部描述符中</a:t>
            </a:r>
            <a:r>
              <a:rPr lang="en-US" altLang="zh-CN" sz="2400" dirty="0" err="1" smtClean="0"/>
              <a:t>LDT</a:t>
            </a:r>
            <a:r>
              <a:rPr lang="zh-CN" altLang="zh-CN" sz="2400" dirty="0" smtClean="0"/>
              <a:t>中读取描述符。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20001" b="3999"/>
          <a:stretch/>
        </p:blipFill>
        <p:spPr>
          <a:xfrm>
            <a:off x="1248571" y="3643392"/>
            <a:ext cx="6371429" cy="321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655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ym typeface="Symbol" panose="05050102010706020507" pitchFamily="18" charset="2"/>
              </a:rPr>
              <a:t>Intel x86</a:t>
            </a:r>
            <a:r>
              <a:rPr lang="zh-CN" altLang="en-US" dirty="0" smtClean="0">
                <a:sym typeface="Symbol" panose="05050102010706020507" pitchFamily="18" charset="2"/>
              </a:rPr>
              <a:t>的分段硬件</a:t>
            </a:r>
            <a:endParaRPr lang="zh-CN" altLang="zh-CN" dirty="0" smtClean="0">
              <a:sym typeface="Symbol" panose="05050102010706020507" pitchFamily="18" charset="2"/>
            </a:endParaRPr>
          </a:p>
        </p:txBody>
      </p:sp>
      <p:grpSp>
        <p:nvGrpSpPr>
          <p:cNvPr id="369678" name="Group 14"/>
          <p:cNvGrpSpPr>
            <a:grpSpLocks/>
          </p:cNvGrpSpPr>
          <p:nvPr/>
        </p:nvGrpSpPr>
        <p:grpSpPr bwMode="auto">
          <a:xfrm>
            <a:off x="304800" y="1371600"/>
            <a:ext cx="6934200" cy="603250"/>
            <a:chOff x="576" y="3216"/>
            <a:chExt cx="4368" cy="380"/>
          </a:xfrm>
        </p:grpSpPr>
        <p:sp>
          <p:nvSpPr>
            <p:cNvPr id="91164" name="Rectangle 15"/>
            <p:cNvSpPr>
              <a:spLocks noChangeArrowheads="1"/>
            </p:cNvSpPr>
            <p:nvPr/>
          </p:nvSpPr>
          <p:spPr bwMode="auto">
            <a:xfrm>
              <a:off x="576" y="3216"/>
              <a:ext cx="43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选择符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: CS, SS, DS, 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ES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, FS, 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GS</a:t>
              </a:r>
              <a:r>
                <a:rPr lang="en-US" altLang="zh-CN" sz="2400" dirty="0">
                  <a:sym typeface="Symbol" panose="05050102010706020507" pitchFamily="18" charset="2"/>
                </a:rPr>
                <a:t>(16</a:t>
              </a:r>
              <a:r>
                <a:rPr lang="zh-CN" altLang="en-US" sz="2400" dirty="0">
                  <a:sym typeface="Symbol" panose="05050102010706020507" pitchFamily="18" charset="2"/>
                </a:rPr>
                <a:t>位寄存器</a:t>
              </a:r>
              <a:r>
                <a:rPr lang="en-US" altLang="zh-CN" sz="2400" dirty="0"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91165" name="Picture 16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9691" name="Group 27"/>
          <p:cNvGrpSpPr>
            <a:grpSpLocks/>
          </p:cNvGrpSpPr>
          <p:nvPr/>
        </p:nvGrpSpPr>
        <p:grpSpPr bwMode="auto">
          <a:xfrm>
            <a:off x="304800" y="1911350"/>
            <a:ext cx="6934200" cy="603250"/>
            <a:chOff x="576" y="3216"/>
            <a:chExt cx="4368" cy="380"/>
          </a:xfrm>
        </p:grpSpPr>
        <p:sp>
          <p:nvSpPr>
            <p:cNvPr id="91153" name="Rectangle 28"/>
            <p:cNvSpPr>
              <a:spLocks noChangeArrowheads="1"/>
            </p:cNvSpPr>
            <p:nvPr/>
          </p:nvSpPr>
          <p:spPr bwMode="auto">
            <a:xfrm>
              <a:off x="576" y="3216"/>
              <a:ext cx="43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偏移值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: 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EIP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, ESP, 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ESI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, EDI</a:t>
              </a:r>
              <a:r>
                <a:rPr lang="en-US" altLang="zh-CN" sz="2400" dirty="0">
                  <a:sym typeface="Symbol" panose="05050102010706020507" pitchFamily="18" charset="2"/>
                </a:rPr>
                <a:t>(32</a:t>
              </a:r>
              <a:r>
                <a:rPr lang="zh-CN" altLang="en-US" sz="2400" dirty="0">
                  <a:sym typeface="Symbol" panose="05050102010706020507" pitchFamily="18" charset="2"/>
                </a:rPr>
                <a:t>位寄存器</a:t>
              </a:r>
              <a:r>
                <a:rPr lang="en-US" altLang="zh-CN" sz="2400" dirty="0"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91154" name="Picture 29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9694" name="Group 30"/>
          <p:cNvGrpSpPr>
            <a:grpSpLocks/>
          </p:cNvGrpSpPr>
          <p:nvPr/>
        </p:nvGrpSpPr>
        <p:grpSpPr bwMode="auto">
          <a:xfrm>
            <a:off x="228600" y="2438400"/>
            <a:ext cx="8839200" cy="609600"/>
            <a:chOff x="576" y="3216"/>
            <a:chExt cx="4368" cy="384"/>
          </a:xfrm>
        </p:grpSpPr>
        <p:sp>
          <p:nvSpPr>
            <p:cNvPr id="91151" name="Rectangle 31"/>
            <p:cNvSpPr>
              <a:spLocks noChangeArrowheads="1"/>
            </p:cNvSpPr>
            <p:nvPr/>
          </p:nvSpPr>
          <p:spPr bwMode="auto">
            <a:xfrm>
              <a:off x="576" y="3216"/>
              <a:ext cx="4368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GDT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: 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全局段表</a:t>
              </a:r>
              <a:r>
                <a:rPr lang="en-US" altLang="zh-CN" sz="2400" dirty="0" smtClean="0">
                  <a:sym typeface="Symbol" panose="05050102010706020507" pitchFamily="18" charset="2"/>
                </a:rPr>
                <a:t>(</a:t>
              </a:r>
              <a:r>
                <a:rPr lang="zh-CN" altLang="en-US" sz="2400" dirty="0" smtClean="0">
                  <a:sym typeface="Symbol" panose="05050102010706020507" pitchFamily="18" charset="2"/>
                </a:rPr>
                <a:t>进程共享</a:t>
              </a:r>
              <a:r>
                <a:rPr lang="en-US" altLang="zh-CN" sz="2400" dirty="0" smtClean="0">
                  <a:sym typeface="Symbol" panose="05050102010706020507" pitchFamily="18" charset="2"/>
                </a:rPr>
                <a:t>,OS</a:t>
              </a:r>
              <a:r>
                <a:rPr lang="zh-CN" altLang="en-US" sz="2400" dirty="0">
                  <a:sym typeface="Symbol" panose="05050102010706020507" pitchFamily="18" charset="2"/>
                </a:rPr>
                <a:t>各段</a:t>
              </a:r>
              <a:r>
                <a:rPr lang="en-US" altLang="zh-CN" sz="2400" dirty="0" smtClean="0">
                  <a:sym typeface="Symbol" panose="05050102010706020507" pitchFamily="18" charset="2"/>
                </a:rPr>
                <a:t>,</a:t>
              </a:r>
              <a:r>
                <a:rPr lang="zh-CN" altLang="en-US" sz="2400" dirty="0" smtClean="0">
                  <a:sym typeface="Symbol" panose="05050102010706020507" pitchFamily="18" charset="2"/>
                </a:rPr>
                <a:t>进程</a:t>
              </a:r>
              <a:r>
                <a:rPr lang="en-US" altLang="zh-CN" sz="2400" dirty="0" err="1" smtClean="0">
                  <a:sym typeface="Symbol" panose="05050102010706020507" pitchFamily="18" charset="2"/>
                </a:rPr>
                <a:t>LDT</a:t>
              </a:r>
              <a:r>
                <a:rPr lang="en-US" altLang="zh-CN" sz="2400" dirty="0" smtClean="0">
                  <a:sym typeface="Symbol" panose="05050102010706020507" pitchFamily="18" charset="2"/>
                </a:rPr>
                <a:t>/</a:t>
              </a:r>
              <a:r>
                <a:rPr lang="en-US" altLang="zh-CN" sz="2400" dirty="0" err="1" smtClean="0">
                  <a:sym typeface="Symbol" panose="05050102010706020507" pitchFamily="18" charset="2"/>
                </a:rPr>
                <a:t>TSS</a:t>
              </a:r>
              <a:r>
                <a:rPr lang="zh-CN" altLang="en-US" sz="2400" dirty="0" smtClean="0">
                  <a:sym typeface="Symbol" panose="05050102010706020507" pitchFamily="18" charset="2"/>
                </a:rPr>
                <a:t>入口</a:t>
              </a:r>
              <a:r>
                <a:rPr lang="en-US" altLang="zh-CN" sz="2400" dirty="0" smtClean="0">
                  <a:sym typeface="Symbol" panose="05050102010706020507" pitchFamily="18" charset="2"/>
                </a:rPr>
                <a:t>)</a:t>
              </a:r>
              <a:endParaRPr lang="en-US" altLang="zh-CN" sz="2400" dirty="0">
                <a:sym typeface="Symbol" panose="05050102010706020507" pitchFamily="18" charset="2"/>
              </a:endParaRPr>
            </a:p>
          </p:txBody>
        </p:sp>
        <p:pic>
          <p:nvPicPr>
            <p:cNvPr id="91152" name="Picture 32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9697" name="Group 33"/>
          <p:cNvGrpSpPr>
            <a:grpSpLocks/>
          </p:cNvGrpSpPr>
          <p:nvPr/>
        </p:nvGrpSpPr>
        <p:grpSpPr bwMode="auto">
          <a:xfrm>
            <a:off x="304800" y="2971800"/>
            <a:ext cx="6934200" cy="603250"/>
            <a:chOff x="576" y="3216"/>
            <a:chExt cx="4368" cy="380"/>
          </a:xfrm>
        </p:grpSpPr>
        <p:sp>
          <p:nvSpPr>
            <p:cNvPr id="91149" name="Rectangle 34"/>
            <p:cNvSpPr>
              <a:spLocks noChangeArrowheads="1"/>
            </p:cNvSpPr>
            <p:nvPr/>
          </p:nvSpPr>
          <p:spPr bwMode="auto">
            <a:xfrm>
              <a:off x="576" y="3216"/>
              <a:ext cx="43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LDT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: 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局部段表</a:t>
              </a:r>
              <a:r>
                <a:rPr lang="en-US" altLang="zh-CN" sz="2400" dirty="0">
                  <a:sym typeface="Symbol" panose="05050102010706020507" pitchFamily="18" charset="2"/>
                </a:rPr>
                <a:t>(</a:t>
              </a:r>
              <a:r>
                <a:rPr lang="zh-CN" altLang="en-US" sz="2400" dirty="0">
                  <a:sym typeface="Symbol" panose="05050102010706020507" pitchFamily="18" charset="2"/>
                </a:rPr>
                <a:t>各进程独有，描述进程各段</a:t>
              </a:r>
              <a:r>
                <a:rPr lang="en-US" altLang="zh-CN" sz="2400" dirty="0"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91150" name="Picture 35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9700" name="Group 36"/>
          <p:cNvGrpSpPr>
            <a:grpSpLocks/>
          </p:cNvGrpSpPr>
          <p:nvPr/>
        </p:nvGrpSpPr>
        <p:grpSpPr bwMode="auto">
          <a:xfrm>
            <a:off x="304800" y="3511550"/>
            <a:ext cx="6934200" cy="1114425"/>
            <a:chOff x="576" y="3216"/>
            <a:chExt cx="4368" cy="702"/>
          </a:xfrm>
        </p:grpSpPr>
        <p:sp>
          <p:nvSpPr>
            <p:cNvPr id="91147" name="Rectangle 37"/>
            <p:cNvSpPr>
              <a:spLocks noChangeArrowheads="1"/>
            </p:cNvSpPr>
            <p:nvPr/>
          </p:nvSpPr>
          <p:spPr bwMode="auto">
            <a:xfrm>
              <a:off x="576" y="3216"/>
              <a:ext cx="436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GDTR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和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LDTR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: 32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位段表基址</a:t>
              </a:r>
              <a:r>
                <a:rPr lang="en-US" altLang="zh-CN" sz="2400" dirty="0">
                  <a:sym typeface="Symbol" panose="05050102010706020507" pitchFamily="18" charset="2"/>
                </a:rPr>
                <a:t>(</a:t>
              </a:r>
              <a:r>
                <a:rPr lang="zh-CN" altLang="en-US" sz="2400" dirty="0">
                  <a:sym typeface="Symbol" panose="05050102010706020507" pitchFamily="18" charset="2"/>
                </a:rPr>
                <a:t>线性地址</a:t>
              </a:r>
              <a:r>
                <a:rPr lang="en-US" altLang="zh-CN" sz="2400" dirty="0">
                  <a:sym typeface="Symbol" panose="05050102010706020507" pitchFamily="18" charset="2"/>
                </a:rPr>
                <a:t>)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+16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位段表长度。</a:t>
              </a:r>
              <a:r>
                <a:rPr lang="zh-CN" altLang="en-US" sz="2400" dirty="0">
                  <a:sym typeface="Symbol" panose="05050102010706020507" pitchFamily="18" charset="2"/>
                </a:rPr>
                <a:t>需用特权指令</a:t>
              </a:r>
              <a:r>
                <a:rPr lang="en-US" altLang="zh-CN" sz="2400" dirty="0" err="1">
                  <a:sym typeface="Symbol" panose="05050102010706020507" pitchFamily="18" charset="2"/>
                </a:rPr>
                <a:t>LLDT</a:t>
              </a:r>
              <a:r>
                <a:rPr lang="zh-CN" altLang="en-US" sz="2400" dirty="0">
                  <a:sym typeface="Symbol" panose="05050102010706020507" pitchFamily="18" charset="2"/>
                </a:rPr>
                <a:t>和</a:t>
              </a:r>
              <a:r>
                <a:rPr lang="en-US" altLang="zh-CN" sz="2400" dirty="0" err="1">
                  <a:sym typeface="Symbol" panose="05050102010706020507" pitchFamily="18" charset="2"/>
                </a:rPr>
                <a:t>SLDT</a:t>
              </a:r>
              <a:r>
                <a:rPr lang="zh-CN" altLang="en-US" sz="2400" dirty="0">
                  <a:sym typeface="Symbol" panose="05050102010706020507" pitchFamily="18" charset="2"/>
                </a:rPr>
                <a:t>等。</a:t>
              </a:r>
            </a:p>
          </p:txBody>
        </p:sp>
        <p:pic>
          <p:nvPicPr>
            <p:cNvPr id="91148" name="Picture 38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33"/>
          <p:cNvGrpSpPr>
            <a:grpSpLocks/>
          </p:cNvGrpSpPr>
          <p:nvPr/>
        </p:nvGrpSpPr>
        <p:grpSpPr bwMode="auto">
          <a:xfrm>
            <a:off x="228600" y="4486275"/>
            <a:ext cx="8915400" cy="546100"/>
            <a:chOff x="576" y="3216"/>
            <a:chExt cx="4368" cy="344"/>
          </a:xfrm>
        </p:grpSpPr>
        <p:sp>
          <p:nvSpPr>
            <p:cNvPr id="47" name="Rectangle 34"/>
            <p:cNvSpPr>
              <a:spLocks noChangeArrowheads="1"/>
            </p:cNvSpPr>
            <p:nvPr/>
          </p:nvSpPr>
          <p:spPr bwMode="auto">
            <a:xfrm>
              <a:off x="576" y="3216"/>
              <a:ext cx="4368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 err="1" smtClean="0">
                  <a:sym typeface="Symbol" panose="05050102010706020507" pitchFamily="18" charset="2"/>
                </a:rPr>
                <a:t>TSS</a:t>
              </a:r>
              <a:r>
                <a:rPr lang="en-US" altLang="zh-CN" sz="2400" dirty="0" smtClean="0">
                  <a:sym typeface="Symbol" panose="05050102010706020507" pitchFamily="18" charset="2"/>
                </a:rPr>
                <a:t>: </a:t>
              </a:r>
              <a:r>
                <a:rPr lang="zh-CN" altLang="en-US" sz="2400" dirty="0" smtClean="0">
                  <a:sym typeface="Symbol" panose="05050102010706020507" pitchFamily="18" charset="2"/>
                </a:rPr>
                <a:t>任务状态段，保存任务各寄存器值。通过</a:t>
              </a:r>
              <a:r>
                <a:rPr lang="en-US" altLang="zh-CN" sz="2400" dirty="0" err="1" smtClean="0">
                  <a:sym typeface="Symbol" panose="05050102010706020507" pitchFamily="18" charset="2"/>
                </a:rPr>
                <a:t>TR</a:t>
              </a:r>
              <a:r>
                <a:rPr lang="zh-CN" altLang="en-US" sz="2400" dirty="0" smtClean="0">
                  <a:sym typeface="Symbol" panose="05050102010706020507" pitchFamily="18" charset="2"/>
                </a:rPr>
                <a:t>寄存器访问</a:t>
              </a:r>
              <a:endParaRPr lang="en-US" altLang="zh-CN" sz="2400" dirty="0">
                <a:sym typeface="Symbol" panose="05050102010706020507" pitchFamily="18" charset="2"/>
              </a:endParaRPr>
            </a:p>
          </p:txBody>
        </p:sp>
        <p:pic>
          <p:nvPicPr>
            <p:cNvPr id="48" name="Picture 35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4"/>
          <p:cNvGrpSpPr>
            <a:grpSpLocks/>
          </p:cNvGrpSpPr>
          <p:nvPr/>
        </p:nvGrpSpPr>
        <p:grpSpPr bwMode="auto">
          <a:xfrm>
            <a:off x="887748" y="5145087"/>
            <a:ext cx="3048000" cy="1357312"/>
            <a:chOff x="2640" y="761"/>
            <a:chExt cx="2935" cy="1207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3226" y="761"/>
              <a:ext cx="910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400"/>
                <a:t>基址</a:t>
              </a:r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4135" y="761"/>
              <a:ext cx="952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400"/>
                <a:t>长度</a:t>
              </a: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5087" y="761"/>
              <a:ext cx="488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400"/>
                <a:t>保护</a:t>
              </a: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2640" y="761"/>
              <a:ext cx="586" cy="269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400"/>
                <a:t>段号</a:t>
              </a:r>
            </a:p>
          </p:txBody>
        </p:sp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3226" y="1027"/>
              <a:ext cx="910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0x4000</a:t>
              </a:r>
            </a:p>
          </p:txBody>
        </p: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4135" y="1027"/>
              <a:ext cx="952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0x0800</a:t>
              </a:r>
            </a:p>
          </p:txBody>
        </p:sp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5087" y="1027"/>
              <a:ext cx="488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R</a:t>
              </a: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640" y="1027"/>
              <a:ext cx="586" cy="22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0</a:t>
              </a:r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3226" y="124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0x4800</a:t>
              </a:r>
            </a:p>
          </p:txBody>
        </p:sp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4135" y="124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0x1400</a:t>
              </a: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5087" y="124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R/W</a:t>
              </a: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2640" y="124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1</a:t>
              </a:r>
            </a:p>
          </p:txBody>
        </p:sp>
        <p:sp>
          <p:nvSpPr>
            <p:cNvPr id="34" name="Rectangle 17"/>
            <p:cNvSpPr>
              <a:spLocks noChangeArrowheads="1"/>
            </p:cNvSpPr>
            <p:nvPr/>
          </p:nvSpPr>
          <p:spPr bwMode="auto">
            <a:xfrm>
              <a:off x="3226" y="148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0xF000</a:t>
              </a: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135" y="148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0x1000</a:t>
              </a:r>
            </a:p>
          </p:txBody>
        </p:sp>
        <p:sp>
          <p:nvSpPr>
            <p:cNvPr id="36" name="Rectangle 19"/>
            <p:cNvSpPr>
              <a:spLocks noChangeArrowheads="1"/>
            </p:cNvSpPr>
            <p:nvPr/>
          </p:nvSpPr>
          <p:spPr bwMode="auto">
            <a:xfrm>
              <a:off x="5087" y="148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R/W</a:t>
              </a: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640" y="148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2</a:t>
              </a: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3226" y="1728"/>
              <a:ext cx="910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0x0000</a:t>
              </a: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4135" y="1728"/>
              <a:ext cx="952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0x3000</a:t>
              </a:r>
            </a:p>
          </p:txBody>
        </p:sp>
        <p:sp>
          <p:nvSpPr>
            <p:cNvPr id="40" name="Rectangle 23"/>
            <p:cNvSpPr>
              <a:spLocks noChangeArrowheads="1"/>
            </p:cNvSpPr>
            <p:nvPr/>
          </p:nvSpPr>
          <p:spPr bwMode="auto">
            <a:xfrm>
              <a:off x="5087" y="1728"/>
              <a:ext cx="488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R</a:t>
              </a: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2640" y="1728"/>
              <a:ext cx="586" cy="2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en-US" altLang="zh-CN" sz="14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40489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9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9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69667" name="Group 3"/>
          <p:cNvGrpSpPr>
            <a:grpSpLocks/>
          </p:cNvGrpSpPr>
          <p:nvPr/>
        </p:nvGrpSpPr>
        <p:grpSpPr bwMode="auto">
          <a:xfrm>
            <a:off x="0" y="1524000"/>
            <a:ext cx="8936504" cy="2430464"/>
            <a:chOff x="1008" y="1008"/>
            <a:chExt cx="4866" cy="1531"/>
          </a:xfrm>
        </p:grpSpPr>
        <p:sp>
          <p:nvSpPr>
            <p:cNvPr id="91166" name="Text Box 4"/>
            <p:cNvSpPr txBox="1">
              <a:spLocks noChangeArrowheads="1"/>
            </p:cNvSpPr>
            <p:nvPr/>
          </p:nvSpPr>
          <p:spPr bwMode="auto">
            <a:xfrm>
              <a:off x="1104" y="1248"/>
              <a:ext cx="816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选择符</a:t>
              </a:r>
            </a:p>
          </p:txBody>
        </p:sp>
        <p:sp>
          <p:nvSpPr>
            <p:cNvPr id="91167" name="Text Box 5"/>
            <p:cNvSpPr txBox="1">
              <a:spLocks noChangeArrowheads="1"/>
            </p:cNvSpPr>
            <p:nvPr/>
          </p:nvSpPr>
          <p:spPr bwMode="auto">
            <a:xfrm>
              <a:off x="2112" y="1242"/>
              <a:ext cx="960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偏移值</a:t>
              </a:r>
            </a:p>
          </p:txBody>
        </p:sp>
        <p:sp>
          <p:nvSpPr>
            <p:cNvPr id="91168" name="Text Box 6"/>
            <p:cNvSpPr txBox="1">
              <a:spLocks noChangeArrowheads="1"/>
            </p:cNvSpPr>
            <p:nvPr/>
          </p:nvSpPr>
          <p:spPr bwMode="auto">
            <a:xfrm>
              <a:off x="1920" y="124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:</a:t>
              </a:r>
            </a:p>
          </p:txBody>
        </p:sp>
        <p:sp>
          <p:nvSpPr>
            <p:cNvPr id="91169" name="AutoShape 7"/>
            <p:cNvSpPr>
              <a:spLocks/>
            </p:cNvSpPr>
            <p:nvPr/>
          </p:nvSpPr>
          <p:spPr bwMode="auto">
            <a:xfrm rot="-5400000">
              <a:off x="1992" y="648"/>
              <a:ext cx="192" cy="1968"/>
            </a:xfrm>
            <a:prstGeom prst="leftBrace">
              <a:avLst>
                <a:gd name="adj1" fmla="val 85417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1170" name="Text Box 8"/>
            <p:cNvSpPr txBox="1">
              <a:spLocks noChangeArrowheads="1"/>
            </p:cNvSpPr>
            <p:nvPr/>
          </p:nvSpPr>
          <p:spPr bwMode="auto">
            <a:xfrm>
              <a:off x="1200" y="2016"/>
              <a:ext cx="2064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逻辑地址</a:t>
              </a:r>
              <a:r>
                <a:rPr lang="en-US" altLang="zh-CN" sz="2400" dirty="0"/>
                <a:t>(</a:t>
              </a:r>
              <a:r>
                <a:rPr lang="zh-CN" altLang="en-US" sz="2400" dirty="0"/>
                <a:t>如</a:t>
              </a:r>
              <a:r>
                <a:rPr lang="en-US" altLang="zh-CN" sz="2400" dirty="0" smtClean="0"/>
                <a:t>PC-CS</a:t>
              </a:r>
              <a:r>
                <a:rPr lang="zh-CN" altLang="en-US" sz="2400" dirty="0" smtClean="0"/>
                <a:t>：</a:t>
              </a:r>
              <a:r>
                <a:rPr lang="en-US" altLang="zh-CN" sz="2400" dirty="0" smtClean="0"/>
                <a:t>IP</a:t>
              </a:r>
              <a:r>
                <a:rPr lang="zh-CN" altLang="en-US" sz="2400" dirty="0"/>
                <a:t>）</a:t>
              </a:r>
            </a:p>
          </p:txBody>
        </p:sp>
        <p:sp>
          <p:nvSpPr>
            <p:cNvPr id="91171" name="Text Box 9"/>
            <p:cNvSpPr txBox="1">
              <a:spLocks noChangeArrowheads="1"/>
            </p:cNvSpPr>
            <p:nvPr/>
          </p:nvSpPr>
          <p:spPr bwMode="auto">
            <a:xfrm>
              <a:off x="2928" y="100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91172" name="Text Box 10"/>
            <p:cNvSpPr txBox="1">
              <a:spLocks noChangeArrowheads="1"/>
            </p:cNvSpPr>
            <p:nvPr/>
          </p:nvSpPr>
          <p:spPr bwMode="auto">
            <a:xfrm>
              <a:off x="2016" y="100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31</a:t>
              </a:r>
            </a:p>
          </p:txBody>
        </p:sp>
        <p:sp>
          <p:nvSpPr>
            <p:cNvPr id="91173" name="Text Box 11"/>
            <p:cNvSpPr txBox="1">
              <a:spLocks noChangeArrowheads="1"/>
            </p:cNvSpPr>
            <p:nvPr/>
          </p:nvSpPr>
          <p:spPr bwMode="auto">
            <a:xfrm>
              <a:off x="1776" y="100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91174" name="Text Box 12"/>
            <p:cNvSpPr txBox="1">
              <a:spLocks noChangeArrowheads="1"/>
            </p:cNvSpPr>
            <p:nvPr/>
          </p:nvSpPr>
          <p:spPr bwMode="auto">
            <a:xfrm>
              <a:off x="1008" y="100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15</a:t>
              </a: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3810" y="2065"/>
              <a:ext cx="206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dirty="0" smtClean="0"/>
                <a:t>线性地址</a:t>
              </a:r>
              <a:endParaRPr lang="zh-CN" altLang="en-US" sz="2400" dirty="0"/>
            </a:p>
          </p:txBody>
        </p:sp>
      </p:grpSp>
      <p:sp>
        <p:nvSpPr>
          <p:cNvPr id="369677" name="AutoShape 13"/>
          <p:cNvSpPr>
            <a:spLocks noChangeArrowheads="1"/>
          </p:cNvSpPr>
          <p:nvPr/>
        </p:nvSpPr>
        <p:spPr bwMode="auto">
          <a:xfrm>
            <a:off x="4114800" y="20574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69681" name="Group 17"/>
          <p:cNvGrpSpPr>
            <a:grpSpLocks/>
          </p:cNvGrpSpPr>
          <p:nvPr/>
        </p:nvGrpSpPr>
        <p:grpSpPr bwMode="auto">
          <a:xfrm>
            <a:off x="4691063" y="1143000"/>
            <a:ext cx="4343400" cy="1981200"/>
            <a:chOff x="2955" y="720"/>
            <a:chExt cx="2736" cy="1248"/>
          </a:xfrm>
        </p:grpSpPr>
        <p:sp>
          <p:nvSpPr>
            <p:cNvPr id="91155" name="AutoShape 18"/>
            <p:cNvSpPr>
              <a:spLocks noChangeArrowheads="1"/>
            </p:cNvSpPr>
            <p:nvPr/>
          </p:nvSpPr>
          <p:spPr bwMode="auto">
            <a:xfrm>
              <a:off x="2955" y="720"/>
              <a:ext cx="2736" cy="124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1156" name="Rectangle 19"/>
            <p:cNvSpPr>
              <a:spLocks noChangeArrowheads="1"/>
            </p:cNvSpPr>
            <p:nvPr/>
          </p:nvSpPr>
          <p:spPr bwMode="auto">
            <a:xfrm>
              <a:off x="3792" y="816"/>
              <a:ext cx="912" cy="81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1157" name="Text Box 20"/>
            <p:cNvSpPr txBox="1">
              <a:spLocks noChangeArrowheads="1"/>
            </p:cNvSpPr>
            <p:nvPr/>
          </p:nvSpPr>
          <p:spPr bwMode="auto">
            <a:xfrm>
              <a:off x="3840" y="816"/>
              <a:ext cx="8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全局段描述符表</a:t>
              </a:r>
              <a:r>
                <a:rPr lang="en-US" altLang="zh-CN" sz="2400"/>
                <a:t>(GDT)</a:t>
              </a:r>
            </a:p>
          </p:txBody>
        </p:sp>
        <p:sp>
          <p:nvSpPr>
            <p:cNvPr id="91158" name="Rectangle 21"/>
            <p:cNvSpPr>
              <a:spLocks noChangeArrowheads="1"/>
            </p:cNvSpPr>
            <p:nvPr/>
          </p:nvSpPr>
          <p:spPr bwMode="auto">
            <a:xfrm>
              <a:off x="4752" y="1008"/>
              <a:ext cx="912" cy="81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1159" name="Text Box 22"/>
            <p:cNvSpPr txBox="1">
              <a:spLocks noChangeArrowheads="1"/>
            </p:cNvSpPr>
            <p:nvPr/>
          </p:nvSpPr>
          <p:spPr bwMode="auto">
            <a:xfrm>
              <a:off x="4800" y="1028"/>
              <a:ext cx="8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局部段描述符表</a:t>
              </a:r>
              <a:r>
                <a:rPr lang="en-US" altLang="zh-CN" sz="2400"/>
                <a:t>(LDT)</a:t>
              </a:r>
            </a:p>
          </p:txBody>
        </p:sp>
        <p:sp>
          <p:nvSpPr>
            <p:cNvPr id="91160" name="Text Box 23"/>
            <p:cNvSpPr txBox="1">
              <a:spLocks noChangeArrowheads="1"/>
            </p:cNvSpPr>
            <p:nvPr/>
          </p:nvSpPr>
          <p:spPr bwMode="auto">
            <a:xfrm>
              <a:off x="2976" y="1467"/>
              <a:ext cx="624" cy="2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GDTR</a:t>
              </a:r>
            </a:p>
          </p:txBody>
        </p:sp>
        <p:sp>
          <p:nvSpPr>
            <p:cNvPr id="91161" name="Line 24"/>
            <p:cNvSpPr>
              <a:spLocks noChangeShapeType="1"/>
            </p:cNvSpPr>
            <p:nvPr/>
          </p:nvSpPr>
          <p:spPr bwMode="auto">
            <a:xfrm>
              <a:off x="3552" y="1611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2" name="Text Box 25"/>
            <p:cNvSpPr txBox="1">
              <a:spLocks noChangeArrowheads="1"/>
            </p:cNvSpPr>
            <p:nvPr/>
          </p:nvSpPr>
          <p:spPr bwMode="auto">
            <a:xfrm>
              <a:off x="3936" y="1664"/>
              <a:ext cx="624" cy="2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LDTR</a:t>
              </a:r>
            </a:p>
          </p:txBody>
        </p:sp>
        <p:sp>
          <p:nvSpPr>
            <p:cNvPr id="91163" name="Line 26"/>
            <p:cNvSpPr>
              <a:spLocks noChangeShapeType="1"/>
            </p:cNvSpPr>
            <p:nvPr/>
          </p:nvSpPr>
          <p:spPr bwMode="auto">
            <a:xfrm>
              <a:off x="4512" y="1808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内容占位符 2"/>
          <p:cNvSpPr>
            <a:spLocks noGrp="1"/>
          </p:cNvSpPr>
          <p:nvPr>
            <p:ph sz="half" idx="1"/>
          </p:nvPr>
        </p:nvSpPr>
        <p:spPr>
          <a:xfrm>
            <a:off x="304800" y="3962400"/>
            <a:ext cx="8153400" cy="2209799"/>
          </a:xfrm>
        </p:spPr>
        <p:txBody>
          <a:bodyPr/>
          <a:lstStyle/>
          <a:p>
            <a:r>
              <a:rPr lang="zh-CN" altLang="en-US" dirty="0"/>
              <a:t>每个</a:t>
            </a:r>
            <a:r>
              <a:rPr lang="zh-CN" altLang="en-US" dirty="0" smtClean="0"/>
              <a:t>进程需要有自己的段表</a:t>
            </a:r>
            <a:endParaRPr lang="en-US" altLang="zh-CN" dirty="0" smtClean="0"/>
          </a:p>
          <a:p>
            <a:r>
              <a:rPr lang="zh-CN" altLang="en-US" dirty="0" smtClean="0"/>
              <a:t>操作系统有自己的段表，同时还要记录访问每个进程的段表</a:t>
            </a:r>
            <a:r>
              <a:rPr lang="zh-CN" altLang="en-US" dirty="0"/>
              <a:t>入口</a:t>
            </a:r>
          </a:p>
          <a:p>
            <a:endParaRPr lang="zh-CN" altLang="zh-CN" b="0" dirty="0" smtClean="0"/>
          </a:p>
          <a:p>
            <a:endParaRPr lang="zh-CN" altLang="en-US" dirty="0" smtClean="0"/>
          </a:p>
        </p:txBody>
      </p:sp>
      <p:sp>
        <p:nvSpPr>
          <p:cNvPr id="41" name="AutoShape 13"/>
          <p:cNvSpPr>
            <a:spLocks noChangeArrowheads="1"/>
          </p:cNvSpPr>
          <p:nvPr/>
        </p:nvSpPr>
        <p:spPr bwMode="auto">
          <a:xfrm>
            <a:off x="4283530" y="328057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  <p:extLst>
      <p:ext uri="{BB962C8B-B14F-4D97-AF65-F5344CB8AC3E}">
        <p14:creationId xmlns:p14="http://schemas.microsoft.com/office/powerpoint/2010/main" xmlns="" val="5070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9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9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77" grpId="0" animBg="1"/>
      <p:bldP spid="4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  </a:t>
            </a:r>
            <a:r>
              <a:rPr lang="en-US" altLang="zh-CN" smtClean="0">
                <a:sym typeface="Symbol" panose="05050102010706020507" pitchFamily="18" charset="2"/>
              </a:rPr>
              <a:t>LDT</a:t>
            </a:r>
            <a:r>
              <a:rPr lang="zh-CN" altLang="en-US" smtClean="0">
                <a:sym typeface="Symbol" panose="05050102010706020507" pitchFamily="18" charset="2"/>
              </a:rPr>
              <a:t>、</a:t>
            </a:r>
            <a:r>
              <a:rPr lang="en-US" altLang="zh-CN" smtClean="0">
                <a:sym typeface="Symbol" panose="05050102010706020507" pitchFamily="18" charset="2"/>
              </a:rPr>
              <a:t>GDT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71715" name="Group 3"/>
          <p:cNvGrpSpPr>
            <a:grpSpLocks/>
          </p:cNvGrpSpPr>
          <p:nvPr/>
        </p:nvGrpSpPr>
        <p:grpSpPr bwMode="auto">
          <a:xfrm>
            <a:off x="520700" y="1143000"/>
            <a:ext cx="8089900" cy="3535363"/>
            <a:chOff x="136" y="720"/>
            <a:chExt cx="5096" cy="2227"/>
          </a:xfrm>
        </p:grpSpPr>
        <p:sp>
          <p:nvSpPr>
            <p:cNvPr id="99356" name="Text Box 4"/>
            <p:cNvSpPr txBox="1">
              <a:spLocks noChangeArrowheads="1"/>
            </p:cNvSpPr>
            <p:nvPr/>
          </p:nvSpPr>
          <p:spPr bwMode="auto">
            <a:xfrm>
              <a:off x="2256" y="2016"/>
              <a:ext cx="672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9357" name="Text Box 5"/>
            <p:cNvSpPr txBox="1">
              <a:spLocks noChangeArrowheads="1"/>
            </p:cNvSpPr>
            <p:nvPr/>
          </p:nvSpPr>
          <p:spPr bwMode="auto">
            <a:xfrm>
              <a:off x="2256" y="2256"/>
              <a:ext cx="672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9358" name="Text Box 6"/>
            <p:cNvSpPr txBox="1">
              <a:spLocks noChangeArrowheads="1"/>
            </p:cNvSpPr>
            <p:nvPr/>
          </p:nvSpPr>
          <p:spPr bwMode="auto">
            <a:xfrm>
              <a:off x="2256" y="2496"/>
              <a:ext cx="672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9359" name="Text Box 7"/>
            <p:cNvSpPr txBox="1">
              <a:spLocks noChangeArrowheads="1"/>
            </p:cNvSpPr>
            <p:nvPr/>
          </p:nvSpPr>
          <p:spPr bwMode="auto">
            <a:xfrm>
              <a:off x="2382" y="2697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GDT</a:t>
              </a:r>
            </a:p>
          </p:txBody>
        </p:sp>
        <p:sp>
          <p:nvSpPr>
            <p:cNvPr id="99360" name="Text Box 8"/>
            <p:cNvSpPr txBox="1">
              <a:spLocks noChangeArrowheads="1"/>
            </p:cNvSpPr>
            <p:nvPr/>
          </p:nvSpPr>
          <p:spPr bwMode="auto">
            <a:xfrm>
              <a:off x="3600" y="1863"/>
              <a:ext cx="672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9361" name="Text Box 9"/>
            <p:cNvSpPr txBox="1">
              <a:spLocks noChangeArrowheads="1"/>
            </p:cNvSpPr>
            <p:nvPr/>
          </p:nvSpPr>
          <p:spPr bwMode="auto">
            <a:xfrm>
              <a:off x="3600" y="2103"/>
              <a:ext cx="672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9362" name="Text Box 10"/>
            <p:cNvSpPr txBox="1">
              <a:spLocks noChangeArrowheads="1"/>
            </p:cNvSpPr>
            <p:nvPr/>
          </p:nvSpPr>
          <p:spPr bwMode="auto">
            <a:xfrm>
              <a:off x="3600" y="2343"/>
              <a:ext cx="672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9363" name="Text Box 11"/>
            <p:cNvSpPr txBox="1">
              <a:spLocks noChangeArrowheads="1"/>
            </p:cNvSpPr>
            <p:nvPr/>
          </p:nvSpPr>
          <p:spPr bwMode="auto">
            <a:xfrm>
              <a:off x="3726" y="2544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LDT</a:t>
              </a:r>
              <a:r>
                <a:rPr lang="en-US" altLang="zh-CN" sz="2000" baseline="-25000"/>
                <a:t>2</a:t>
              </a:r>
            </a:p>
          </p:txBody>
        </p:sp>
        <p:sp>
          <p:nvSpPr>
            <p:cNvPr id="99364" name="Rectangle 12"/>
            <p:cNvSpPr>
              <a:spLocks noChangeArrowheads="1"/>
            </p:cNvSpPr>
            <p:nvPr/>
          </p:nvSpPr>
          <p:spPr bwMode="auto">
            <a:xfrm>
              <a:off x="3408" y="864"/>
              <a:ext cx="624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65" name="Rectangle 13"/>
            <p:cNvSpPr>
              <a:spLocks noChangeArrowheads="1"/>
            </p:cNvSpPr>
            <p:nvPr/>
          </p:nvSpPr>
          <p:spPr bwMode="auto">
            <a:xfrm>
              <a:off x="4464" y="1056"/>
              <a:ext cx="624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66" name="Text Box 14"/>
            <p:cNvSpPr txBox="1">
              <a:spLocks noChangeArrowheads="1"/>
            </p:cNvSpPr>
            <p:nvPr/>
          </p:nvSpPr>
          <p:spPr bwMode="auto">
            <a:xfrm>
              <a:off x="3456" y="1104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Data</a:t>
              </a:r>
              <a:r>
                <a:rPr lang="en-US" altLang="zh-CN" sz="2000" baseline="-25000"/>
                <a:t>2</a:t>
              </a:r>
            </a:p>
          </p:txBody>
        </p:sp>
        <p:sp>
          <p:nvSpPr>
            <p:cNvPr id="99367" name="Text Box 15"/>
            <p:cNvSpPr txBox="1">
              <a:spLocks noChangeArrowheads="1"/>
            </p:cNvSpPr>
            <p:nvPr/>
          </p:nvSpPr>
          <p:spPr bwMode="auto">
            <a:xfrm>
              <a:off x="4506" y="1326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Code</a:t>
              </a:r>
              <a:r>
                <a:rPr lang="en-US" altLang="zh-CN" sz="2000" baseline="-25000"/>
                <a:t>2</a:t>
              </a:r>
            </a:p>
          </p:txBody>
        </p:sp>
        <p:sp>
          <p:nvSpPr>
            <p:cNvPr id="99368" name="AutoShape 16"/>
            <p:cNvSpPr>
              <a:spLocks noChangeArrowheads="1"/>
            </p:cNvSpPr>
            <p:nvPr/>
          </p:nvSpPr>
          <p:spPr bwMode="auto">
            <a:xfrm>
              <a:off x="3312" y="720"/>
              <a:ext cx="1872" cy="211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69" name="Text Box 17"/>
            <p:cNvSpPr txBox="1">
              <a:spLocks noChangeArrowheads="1"/>
            </p:cNvSpPr>
            <p:nvPr/>
          </p:nvSpPr>
          <p:spPr bwMode="auto">
            <a:xfrm>
              <a:off x="4896" y="2064"/>
              <a:ext cx="33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进程</a:t>
              </a:r>
              <a:r>
                <a:rPr lang="en-US" altLang="zh-CN" sz="24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9370" name="Text Box 18"/>
            <p:cNvSpPr txBox="1">
              <a:spLocks noChangeArrowheads="1"/>
            </p:cNvSpPr>
            <p:nvPr/>
          </p:nvSpPr>
          <p:spPr bwMode="auto">
            <a:xfrm>
              <a:off x="432" y="1863"/>
              <a:ext cx="672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9371" name="Text Box 19"/>
            <p:cNvSpPr txBox="1">
              <a:spLocks noChangeArrowheads="1"/>
            </p:cNvSpPr>
            <p:nvPr/>
          </p:nvSpPr>
          <p:spPr bwMode="auto">
            <a:xfrm>
              <a:off x="432" y="2103"/>
              <a:ext cx="672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9372" name="Text Box 20"/>
            <p:cNvSpPr txBox="1">
              <a:spLocks noChangeArrowheads="1"/>
            </p:cNvSpPr>
            <p:nvPr/>
          </p:nvSpPr>
          <p:spPr bwMode="auto">
            <a:xfrm>
              <a:off x="432" y="2343"/>
              <a:ext cx="672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9373" name="Text Box 21"/>
            <p:cNvSpPr txBox="1">
              <a:spLocks noChangeArrowheads="1"/>
            </p:cNvSpPr>
            <p:nvPr/>
          </p:nvSpPr>
          <p:spPr bwMode="auto">
            <a:xfrm>
              <a:off x="558" y="2544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LDT</a:t>
              </a:r>
              <a:r>
                <a:rPr lang="en-US" altLang="zh-CN" sz="2000" baseline="-25000"/>
                <a:t>1</a:t>
              </a:r>
            </a:p>
          </p:txBody>
        </p:sp>
        <p:sp>
          <p:nvSpPr>
            <p:cNvPr id="99374" name="Rectangle 22"/>
            <p:cNvSpPr>
              <a:spLocks noChangeArrowheads="1"/>
            </p:cNvSpPr>
            <p:nvPr/>
          </p:nvSpPr>
          <p:spPr bwMode="auto">
            <a:xfrm>
              <a:off x="240" y="864"/>
              <a:ext cx="624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75" name="Rectangle 23"/>
            <p:cNvSpPr>
              <a:spLocks noChangeArrowheads="1"/>
            </p:cNvSpPr>
            <p:nvPr/>
          </p:nvSpPr>
          <p:spPr bwMode="auto">
            <a:xfrm>
              <a:off x="1296" y="1056"/>
              <a:ext cx="624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76" name="Text Box 24"/>
            <p:cNvSpPr txBox="1">
              <a:spLocks noChangeArrowheads="1"/>
            </p:cNvSpPr>
            <p:nvPr/>
          </p:nvSpPr>
          <p:spPr bwMode="auto">
            <a:xfrm>
              <a:off x="288" y="1104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Data</a:t>
              </a:r>
              <a:r>
                <a:rPr lang="en-US" altLang="zh-CN" sz="2000" baseline="-25000"/>
                <a:t>1</a:t>
              </a:r>
            </a:p>
          </p:txBody>
        </p:sp>
        <p:sp>
          <p:nvSpPr>
            <p:cNvPr id="99377" name="Text Box 25"/>
            <p:cNvSpPr txBox="1">
              <a:spLocks noChangeArrowheads="1"/>
            </p:cNvSpPr>
            <p:nvPr/>
          </p:nvSpPr>
          <p:spPr bwMode="auto">
            <a:xfrm>
              <a:off x="1338" y="1326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Code</a:t>
              </a:r>
              <a:r>
                <a:rPr lang="en-US" altLang="zh-CN" sz="2000" baseline="-25000"/>
                <a:t>1</a:t>
              </a:r>
            </a:p>
          </p:txBody>
        </p:sp>
        <p:sp>
          <p:nvSpPr>
            <p:cNvPr id="99378" name="AutoShape 26"/>
            <p:cNvSpPr>
              <a:spLocks noChangeArrowheads="1"/>
            </p:cNvSpPr>
            <p:nvPr/>
          </p:nvSpPr>
          <p:spPr bwMode="auto">
            <a:xfrm>
              <a:off x="144" y="720"/>
              <a:ext cx="1872" cy="211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79" name="Text Box 27"/>
            <p:cNvSpPr txBox="1">
              <a:spLocks noChangeArrowheads="1"/>
            </p:cNvSpPr>
            <p:nvPr/>
          </p:nvSpPr>
          <p:spPr bwMode="auto">
            <a:xfrm>
              <a:off x="1728" y="2064"/>
              <a:ext cx="33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进程</a:t>
              </a:r>
              <a:r>
                <a:rPr lang="en-US" altLang="zh-CN" sz="24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9380" name="Rectangle 28"/>
            <p:cNvSpPr>
              <a:spLocks noChangeArrowheads="1"/>
            </p:cNvSpPr>
            <p:nvPr/>
          </p:nvSpPr>
          <p:spPr bwMode="auto">
            <a:xfrm>
              <a:off x="2256" y="864"/>
              <a:ext cx="672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81" name="Text Box 29"/>
            <p:cNvSpPr txBox="1">
              <a:spLocks noChangeArrowheads="1"/>
            </p:cNvSpPr>
            <p:nvPr/>
          </p:nvSpPr>
          <p:spPr bwMode="auto">
            <a:xfrm>
              <a:off x="2298" y="1134"/>
              <a:ext cx="67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Code</a:t>
              </a:r>
              <a:r>
                <a:rPr lang="en-US" altLang="zh-CN" sz="2000" baseline="-25000"/>
                <a:t>os</a:t>
              </a:r>
            </a:p>
          </p:txBody>
        </p:sp>
        <p:sp>
          <p:nvSpPr>
            <p:cNvPr id="99382" name="Freeform 30"/>
            <p:cNvSpPr>
              <a:spLocks/>
            </p:cNvSpPr>
            <p:nvPr/>
          </p:nvSpPr>
          <p:spPr bwMode="auto">
            <a:xfrm>
              <a:off x="1104" y="2352"/>
              <a:ext cx="1296" cy="240"/>
            </a:xfrm>
            <a:custGeom>
              <a:avLst/>
              <a:gdLst>
                <a:gd name="T0" fmla="*/ 5181 w 1200"/>
                <a:gd name="T1" fmla="*/ 0 h 240"/>
                <a:gd name="T2" fmla="*/ 1867 w 1200"/>
                <a:gd name="T3" fmla="*/ 192 h 240"/>
                <a:gd name="T4" fmla="*/ 0 w 1200"/>
                <a:gd name="T5" fmla="*/ 240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00" h="240">
                  <a:moveTo>
                    <a:pt x="1200" y="0"/>
                  </a:moveTo>
                  <a:cubicBezTo>
                    <a:pt x="916" y="76"/>
                    <a:pt x="632" y="152"/>
                    <a:pt x="432" y="192"/>
                  </a:cubicBezTo>
                  <a:cubicBezTo>
                    <a:pt x="232" y="232"/>
                    <a:pt x="116" y="236"/>
                    <a:pt x="0" y="24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3" name="Freeform 31"/>
            <p:cNvSpPr>
              <a:spLocks/>
            </p:cNvSpPr>
            <p:nvPr/>
          </p:nvSpPr>
          <p:spPr bwMode="auto">
            <a:xfrm>
              <a:off x="2784" y="2544"/>
              <a:ext cx="816" cy="96"/>
            </a:xfrm>
            <a:custGeom>
              <a:avLst/>
              <a:gdLst>
                <a:gd name="T0" fmla="*/ 0 w 960"/>
                <a:gd name="T1" fmla="*/ 5 h 112"/>
                <a:gd name="T2" fmla="*/ 26 w 960"/>
                <a:gd name="T3" fmla="*/ 5 h 112"/>
                <a:gd name="T4" fmla="*/ 43 w 960"/>
                <a:gd name="T5" fmla="*/ 0 h 1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112">
                  <a:moveTo>
                    <a:pt x="0" y="96"/>
                  </a:moveTo>
                  <a:cubicBezTo>
                    <a:pt x="208" y="104"/>
                    <a:pt x="416" y="112"/>
                    <a:pt x="576" y="96"/>
                  </a:cubicBezTo>
                  <a:cubicBezTo>
                    <a:pt x="736" y="80"/>
                    <a:pt x="848" y="40"/>
                    <a:pt x="96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4" name="Freeform 32"/>
            <p:cNvSpPr>
              <a:spLocks/>
            </p:cNvSpPr>
            <p:nvPr/>
          </p:nvSpPr>
          <p:spPr bwMode="auto">
            <a:xfrm>
              <a:off x="2072" y="1592"/>
              <a:ext cx="280" cy="520"/>
            </a:xfrm>
            <a:custGeom>
              <a:avLst/>
              <a:gdLst>
                <a:gd name="T0" fmla="*/ 280 w 280"/>
                <a:gd name="T1" fmla="*/ 520 h 520"/>
                <a:gd name="T2" fmla="*/ 40 w 280"/>
                <a:gd name="T3" fmla="*/ 280 h 520"/>
                <a:gd name="T4" fmla="*/ 40 w 280"/>
                <a:gd name="T5" fmla="*/ 40 h 520"/>
                <a:gd name="T6" fmla="*/ 184 w 280"/>
                <a:gd name="T7" fmla="*/ 40 h 5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520">
                  <a:moveTo>
                    <a:pt x="280" y="520"/>
                  </a:moveTo>
                  <a:cubicBezTo>
                    <a:pt x="180" y="440"/>
                    <a:pt x="80" y="360"/>
                    <a:pt x="40" y="280"/>
                  </a:cubicBezTo>
                  <a:cubicBezTo>
                    <a:pt x="0" y="200"/>
                    <a:pt x="16" y="80"/>
                    <a:pt x="40" y="40"/>
                  </a:cubicBezTo>
                  <a:cubicBezTo>
                    <a:pt x="64" y="0"/>
                    <a:pt x="124" y="20"/>
                    <a:pt x="184" y="4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5" name="Freeform 33"/>
            <p:cNvSpPr>
              <a:spLocks/>
            </p:cNvSpPr>
            <p:nvPr/>
          </p:nvSpPr>
          <p:spPr bwMode="auto">
            <a:xfrm>
              <a:off x="136" y="1632"/>
              <a:ext cx="392" cy="648"/>
            </a:xfrm>
            <a:custGeom>
              <a:avLst/>
              <a:gdLst>
                <a:gd name="T0" fmla="*/ 392 w 392"/>
                <a:gd name="T1" fmla="*/ 624 h 648"/>
                <a:gd name="T2" fmla="*/ 56 w 392"/>
                <a:gd name="T3" fmla="*/ 576 h 648"/>
                <a:gd name="T4" fmla="*/ 56 w 392"/>
                <a:gd name="T5" fmla="*/ 192 h 648"/>
                <a:gd name="T6" fmla="*/ 104 w 392"/>
                <a:gd name="T7" fmla="*/ 0 h 6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2" h="648">
                  <a:moveTo>
                    <a:pt x="392" y="624"/>
                  </a:moveTo>
                  <a:cubicBezTo>
                    <a:pt x="252" y="636"/>
                    <a:pt x="112" y="648"/>
                    <a:pt x="56" y="576"/>
                  </a:cubicBezTo>
                  <a:cubicBezTo>
                    <a:pt x="0" y="504"/>
                    <a:pt x="48" y="288"/>
                    <a:pt x="56" y="192"/>
                  </a:cubicBezTo>
                  <a:cubicBezTo>
                    <a:pt x="64" y="96"/>
                    <a:pt x="84" y="48"/>
                    <a:pt x="10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6" name="Freeform 34"/>
            <p:cNvSpPr>
              <a:spLocks/>
            </p:cNvSpPr>
            <p:nvPr/>
          </p:nvSpPr>
          <p:spPr bwMode="auto">
            <a:xfrm>
              <a:off x="960" y="1824"/>
              <a:ext cx="344" cy="216"/>
            </a:xfrm>
            <a:custGeom>
              <a:avLst/>
              <a:gdLst>
                <a:gd name="T0" fmla="*/ 0 w 344"/>
                <a:gd name="T1" fmla="*/ 144 h 216"/>
                <a:gd name="T2" fmla="*/ 288 w 344"/>
                <a:gd name="T3" fmla="*/ 192 h 216"/>
                <a:gd name="T4" fmla="*/ 336 w 344"/>
                <a:gd name="T5" fmla="*/ 0 h 2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4" h="216">
                  <a:moveTo>
                    <a:pt x="0" y="144"/>
                  </a:moveTo>
                  <a:cubicBezTo>
                    <a:pt x="116" y="180"/>
                    <a:pt x="232" y="216"/>
                    <a:pt x="288" y="192"/>
                  </a:cubicBezTo>
                  <a:cubicBezTo>
                    <a:pt x="344" y="168"/>
                    <a:pt x="340" y="84"/>
                    <a:pt x="336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7" name="Freeform 35"/>
            <p:cNvSpPr>
              <a:spLocks/>
            </p:cNvSpPr>
            <p:nvPr/>
          </p:nvSpPr>
          <p:spPr bwMode="auto">
            <a:xfrm>
              <a:off x="4176" y="1760"/>
              <a:ext cx="288" cy="512"/>
            </a:xfrm>
            <a:custGeom>
              <a:avLst/>
              <a:gdLst>
                <a:gd name="T0" fmla="*/ 0 w 288"/>
                <a:gd name="T1" fmla="*/ 448 h 512"/>
                <a:gd name="T2" fmla="*/ 240 w 288"/>
                <a:gd name="T3" fmla="*/ 448 h 512"/>
                <a:gd name="T4" fmla="*/ 192 w 288"/>
                <a:gd name="T5" fmla="*/ 64 h 512"/>
                <a:gd name="T6" fmla="*/ 288 w 288"/>
                <a:gd name="T7" fmla="*/ 64 h 5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512">
                  <a:moveTo>
                    <a:pt x="0" y="448"/>
                  </a:moveTo>
                  <a:cubicBezTo>
                    <a:pt x="104" y="480"/>
                    <a:pt x="208" y="512"/>
                    <a:pt x="240" y="448"/>
                  </a:cubicBezTo>
                  <a:cubicBezTo>
                    <a:pt x="272" y="384"/>
                    <a:pt x="184" y="128"/>
                    <a:pt x="192" y="64"/>
                  </a:cubicBezTo>
                  <a:cubicBezTo>
                    <a:pt x="200" y="0"/>
                    <a:pt x="244" y="32"/>
                    <a:pt x="288" y="6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88" name="Freeform 36"/>
            <p:cNvSpPr>
              <a:spLocks/>
            </p:cNvSpPr>
            <p:nvPr/>
          </p:nvSpPr>
          <p:spPr bwMode="auto">
            <a:xfrm>
              <a:off x="3648" y="1632"/>
              <a:ext cx="480" cy="336"/>
            </a:xfrm>
            <a:custGeom>
              <a:avLst/>
              <a:gdLst>
                <a:gd name="T0" fmla="*/ 0 w 480"/>
                <a:gd name="T1" fmla="*/ 336 h 336"/>
                <a:gd name="T2" fmla="*/ 384 w 480"/>
                <a:gd name="T3" fmla="*/ 144 h 336"/>
                <a:gd name="T4" fmla="*/ 480 w 480"/>
                <a:gd name="T5" fmla="*/ 48 h 336"/>
                <a:gd name="T6" fmla="*/ 384 w 480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36">
                  <a:moveTo>
                    <a:pt x="0" y="336"/>
                  </a:moveTo>
                  <a:cubicBezTo>
                    <a:pt x="152" y="264"/>
                    <a:pt x="304" y="192"/>
                    <a:pt x="384" y="144"/>
                  </a:cubicBezTo>
                  <a:cubicBezTo>
                    <a:pt x="464" y="96"/>
                    <a:pt x="480" y="72"/>
                    <a:pt x="480" y="48"/>
                  </a:cubicBezTo>
                  <a:cubicBezTo>
                    <a:pt x="480" y="24"/>
                    <a:pt x="432" y="12"/>
                    <a:pt x="38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1749" name="Group 37"/>
          <p:cNvGrpSpPr>
            <a:grpSpLocks/>
          </p:cNvGrpSpPr>
          <p:nvPr/>
        </p:nvGrpSpPr>
        <p:grpSpPr bwMode="auto">
          <a:xfrm>
            <a:off x="914400" y="4572000"/>
            <a:ext cx="6934200" cy="603250"/>
            <a:chOff x="576" y="3216"/>
            <a:chExt cx="4368" cy="380"/>
          </a:xfrm>
        </p:grpSpPr>
        <p:sp>
          <p:nvSpPr>
            <p:cNvPr id="99354" name="Rectangle 38"/>
            <p:cNvSpPr>
              <a:spLocks noChangeArrowheads="1"/>
            </p:cNvSpPr>
            <p:nvPr/>
          </p:nvSpPr>
          <p:spPr bwMode="auto">
            <a:xfrm>
              <a:off x="576" y="3216"/>
              <a:ext cx="43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段描述符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: LDT(GDT)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中的表项</a:t>
              </a:r>
            </a:p>
          </p:txBody>
        </p:sp>
        <p:pic>
          <p:nvPicPr>
            <p:cNvPr id="99355" name="Picture 39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1752" name="Group 40"/>
          <p:cNvGrpSpPr>
            <a:grpSpLocks/>
          </p:cNvGrpSpPr>
          <p:nvPr/>
        </p:nvGrpSpPr>
        <p:grpSpPr bwMode="auto">
          <a:xfrm>
            <a:off x="533400" y="5257800"/>
            <a:ext cx="8458200" cy="1219200"/>
            <a:chOff x="336" y="3312"/>
            <a:chExt cx="5328" cy="768"/>
          </a:xfrm>
        </p:grpSpPr>
        <p:sp>
          <p:nvSpPr>
            <p:cNvPr id="99334" name="Rectangle 41"/>
            <p:cNvSpPr>
              <a:spLocks noChangeArrowheads="1"/>
            </p:cNvSpPr>
            <p:nvPr/>
          </p:nvSpPr>
          <p:spPr bwMode="auto">
            <a:xfrm>
              <a:off x="556" y="3696"/>
              <a:ext cx="2471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35" name="Text Box 42"/>
            <p:cNvSpPr txBox="1">
              <a:spLocks noChangeArrowheads="1"/>
            </p:cNvSpPr>
            <p:nvPr/>
          </p:nvSpPr>
          <p:spPr bwMode="auto">
            <a:xfrm>
              <a:off x="995" y="3762"/>
              <a:ext cx="15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/>
                <a:t>段基址</a:t>
              </a:r>
              <a:r>
                <a:rPr lang="en-US" altLang="zh-CN" sz="2000" dirty="0"/>
                <a:t>15..0</a:t>
              </a:r>
            </a:p>
          </p:txBody>
        </p:sp>
        <p:sp>
          <p:nvSpPr>
            <p:cNvPr id="99336" name="Rectangle 43"/>
            <p:cNvSpPr>
              <a:spLocks noChangeArrowheads="1"/>
            </p:cNvSpPr>
            <p:nvPr/>
          </p:nvSpPr>
          <p:spPr bwMode="auto">
            <a:xfrm>
              <a:off x="3027" y="3696"/>
              <a:ext cx="2417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37" name="Text Box 44"/>
            <p:cNvSpPr txBox="1">
              <a:spLocks noChangeArrowheads="1"/>
            </p:cNvSpPr>
            <p:nvPr/>
          </p:nvSpPr>
          <p:spPr bwMode="auto">
            <a:xfrm>
              <a:off x="2863" y="3762"/>
              <a:ext cx="24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段限长</a:t>
              </a:r>
              <a:r>
                <a:rPr lang="en-US" altLang="zh-CN" sz="2000"/>
                <a:t>15..0</a:t>
              </a:r>
            </a:p>
          </p:txBody>
        </p:sp>
        <p:sp>
          <p:nvSpPr>
            <p:cNvPr id="99338" name="Text Box 45"/>
            <p:cNvSpPr txBox="1">
              <a:spLocks noChangeArrowheads="1"/>
            </p:cNvSpPr>
            <p:nvPr/>
          </p:nvSpPr>
          <p:spPr bwMode="auto">
            <a:xfrm>
              <a:off x="336" y="3782"/>
              <a:ext cx="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99339" name="Text Box 46"/>
            <p:cNvSpPr txBox="1">
              <a:spLocks noChangeArrowheads="1"/>
            </p:cNvSpPr>
            <p:nvPr/>
          </p:nvSpPr>
          <p:spPr bwMode="auto">
            <a:xfrm>
              <a:off x="336" y="3398"/>
              <a:ext cx="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99340" name="Rectangle 47"/>
            <p:cNvSpPr>
              <a:spLocks noChangeArrowheads="1"/>
            </p:cNvSpPr>
            <p:nvPr/>
          </p:nvSpPr>
          <p:spPr bwMode="auto">
            <a:xfrm>
              <a:off x="556" y="3312"/>
              <a:ext cx="1028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41" name="Text Box 48"/>
            <p:cNvSpPr txBox="1">
              <a:spLocks noChangeArrowheads="1"/>
            </p:cNvSpPr>
            <p:nvPr/>
          </p:nvSpPr>
          <p:spPr bwMode="auto">
            <a:xfrm>
              <a:off x="535" y="3378"/>
              <a:ext cx="15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段基址</a:t>
              </a:r>
              <a:r>
                <a:rPr lang="en-US" altLang="zh-CN" sz="2000"/>
                <a:t>31..24</a:t>
              </a:r>
            </a:p>
          </p:txBody>
        </p:sp>
        <p:sp>
          <p:nvSpPr>
            <p:cNvPr id="99342" name="Rectangle 49"/>
            <p:cNvSpPr>
              <a:spLocks noChangeArrowheads="1"/>
            </p:cNvSpPr>
            <p:nvPr/>
          </p:nvSpPr>
          <p:spPr bwMode="auto">
            <a:xfrm>
              <a:off x="4181" y="3312"/>
              <a:ext cx="1263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43" name="Text Box 50"/>
            <p:cNvSpPr txBox="1">
              <a:spLocks noChangeArrowheads="1"/>
            </p:cNvSpPr>
            <p:nvPr/>
          </p:nvSpPr>
          <p:spPr bwMode="auto">
            <a:xfrm>
              <a:off x="3961" y="3378"/>
              <a:ext cx="170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段基址</a:t>
              </a:r>
              <a:r>
                <a:rPr lang="en-US" altLang="zh-CN" sz="2000"/>
                <a:t>23..16</a:t>
              </a:r>
            </a:p>
          </p:txBody>
        </p:sp>
        <p:sp>
          <p:nvSpPr>
            <p:cNvPr id="99344" name="Rectangle 51"/>
            <p:cNvSpPr>
              <a:spLocks noChangeArrowheads="1"/>
            </p:cNvSpPr>
            <p:nvPr/>
          </p:nvSpPr>
          <p:spPr bwMode="auto">
            <a:xfrm>
              <a:off x="3027" y="3312"/>
              <a:ext cx="165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45" name="Rectangle 52"/>
            <p:cNvSpPr>
              <a:spLocks noChangeArrowheads="1"/>
            </p:cNvSpPr>
            <p:nvPr/>
          </p:nvSpPr>
          <p:spPr bwMode="auto">
            <a:xfrm>
              <a:off x="3192" y="3312"/>
              <a:ext cx="385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46" name="Rectangle 53"/>
            <p:cNvSpPr>
              <a:spLocks noChangeArrowheads="1"/>
            </p:cNvSpPr>
            <p:nvPr/>
          </p:nvSpPr>
          <p:spPr bwMode="auto">
            <a:xfrm>
              <a:off x="3577" y="3312"/>
              <a:ext cx="604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47" name="Rectangle 54"/>
            <p:cNvSpPr>
              <a:spLocks noChangeArrowheads="1"/>
            </p:cNvSpPr>
            <p:nvPr/>
          </p:nvSpPr>
          <p:spPr bwMode="auto">
            <a:xfrm>
              <a:off x="2064" y="3312"/>
              <a:ext cx="963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48" name="Text Box 55"/>
            <p:cNvSpPr txBox="1">
              <a:spLocks noChangeArrowheads="1"/>
            </p:cNvSpPr>
            <p:nvPr/>
          </p:nvSpPr>
          <p:spPr bwMode="auto">
            <a:xfrm>
              <a:off x="2001" y="3378"/>
              <a:ext cx="12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段限长</a:t>
              </a:r>
              <a:r>
                <a:rPr lang="en-US" altLang="zh-CN" sz="2000"/>
                <a:t>19..16</a:t>
              </a:r>
            </a:p>
          </p:txBody>
        </p:sp>
        <p:sp>
          <p:nvSpPr>
            <p:cNvPr id="99349" name="Rectangle 56"/>
            <p:cNvSpPr>
              <a:spLocks noChangeArrowheads="1"/>
            </p:cNvSpPr>
            <p:nvPr/>
          </p:nvSpPr>
          <p:spPr bwMode="auto">
            <a:xfrm>
              <a:off x="1584" y="3312"/>
              <a:ext cx="144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9350" name="Text Box 57"/>
            <p:cNvSpPr txBox="1">
              <a:spLocks noChangeArrowheads="1"/>
            </p:cNvSpPr>
            <p:nvPr/>
          </p:nvSpPr>
          <p:spPr bwMode="auto">
            <a:xfrm>
              <a:off x="2808" y="3398"/>
              <a:ext cx="6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99351" name="Text Box 58"/>
            <p:cNvSpPr txBox="1">
              <a:spLocks noChangeArrowheads="1"/>
            </p:cNvSpPr>
            <p:nvPr/>
          </p:nvSpPr>
          <p:spPr bwMode="auto">
            <a:xfrm>
              <a:off x="3082" y="3389"/>
              <a:ext cx="6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DPL</a:t>
              </a:r>
            </a:p>
          </p:txBody>
        </p:sp>
        <p:sp>
          <p:nvSpPr>
            <p:cNvPr id="99352" name="Text Box 59"/>
            <p:cNvSpPr txBox="1">
              <a:spLocks noChangeArrowheads="1"/>
            </p:cNvSpPr>
            <p:nvPr/>
          </p:nvSpPr>
          <p:spPr bwMode="auto">
            <a:xfrm>
              <a:off x="1353" y="3390"/>
              <a:ext cx="6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G</a:t>
              </a:r>
            </a:p>
          </p:txBody>
        </p:sp>
        <p:sp>
          <p:nvSpPr>
            <p:cNvPr id="99353" name="Rectangle 60"/>
            <p:cNvSpPr>
              <a:spLocks noChangeArrowheads="1"/>
            </p:cNvSpPr>
            <p:nvPr/>
          </p:nvSpPr>
          <p:spPr bwMode="auto">
            <a:xfrm>
              <a:off x="1728" y="3312"/>
              <a:ext cx="336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</p:spTree>
    <p:extLst>
      <p:ext uri="{BB962C8B-B14F-4D97-AF65-F5344CB8AC3E}">
        <p14:creationId xmlns:p14="http://schemas.microsoft.com/office/powerpoint/2010/main" xmlns="" val="149232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  </a:t>
            </a:r>
            <a:r>
              <a:rPr lang="en-US" altLang="zh-CN" smtClean="0">
                <a:sym typeface="Symbol" panose="05050102010706020507" pitchFamily="18" charset="2"/>
              </a:rPr>
              <a:t>LDT</a:t>
            </a:r>
            <a:r>
              <a:rPr lang="zh-CN" altLang="en-US" smtClean="0">
                <a:sym typeface="Symbol" panose="05050102010706020507" pitchFamily="18" charset="2"/>
              </a:rPr>
              <a:t>、</a:t>
            </a:r>
            <a:r>
              <a:rPr lang="en-US" altLang="zh-CN" smtClean="0">
                <a:sym typeface="Symbol" panose="05050102010706020507" pitchFamily="18" charset="2"/>
              </a:rPr>
              <a:t>GDT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71749" name="Group 37"/>
          <p:cNvGrpSpPr>
            <a:grpSpLocks/>
          </p:cNvGrpSpPr>
          <p:nvPr/>
        </p:nvGrpSpPr>
        <p:grpSpPr bwMode="auto">
          <a:xfrm>
            <a:off x="892175" y="1066800"/>
            <a:ext cx="6934200" cy="603250"/>
            <a:chOff x="576" y="3216"/>
            <a:chExt cx="4368" cy="380"/>
          </a:xfrm>
        </p:grpSpPr>
        <p:sp>
          <p:nvSpPr>
            <p:cNvPr id="101384" name="Rectangle 38"/>
            <p:cNvSpPr>
              <a:spLocks noChangeArrowheads="1"/>
            </p:cNvSpPr>
            <p:nvPr/>
          </p:nvSpPr>
          <p:spPr bwMode="auto">
            <a:xfrm>
              <a:off x="576" y="3216"/>
              <a:ext cx="43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段描述符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: 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LDT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(</a:t>
              </a:r>
              <a:r>
                <a:rPr lang="en-US" altLang="zh-CN" sz="2400" dirty="0" err="1">
                  <a:solidFill>
                    <a:srgbClr val="FF0000"/>
                  </a:solidFill>
                  <a:sym typeface="Symbol" panose="05050102010706020507" pitchFamily="18" charset="2"/>
                </a:rPr>
                <a:t>GDT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)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中的表项</a:t>
              </a:r>
            </a:p>
          </p:txBody>
        </p:sp>
        <p:pic>
          <p:nvPicPr>
            <p:cNvPr id="101385" name="Picture 39" descr="j01158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1381" name="Picture 30" descr="http://img.blog.csdn.net/2014100114213317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650" y="1609725"/>
            <a:ext cx="80581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Picture 31" descr="mhtml:file://F:\科研工作\工作\教学\操作系统课件-曲明成\2016上课\操作系统\内存管理参考\GDT（全居描述符表）和LDT（局部描述符表）%20-%20在雨一方%20-%20博客频道%20-%20CSDN_NET.mht!http://img.blog.csdn.net/2014100114263112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4766"/>
          <a:stretch/>
        </p:blipFill>
        <p:spPr bwMode="auto">
          <a:xfrm>
            <a:off x="22802" y="3457430"/>
            <a:ext cx="43434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33" descr="mhtml:file://F:\科研工作\工作\教学\操作系统课件-曲明成\2016上课\操作系统\内存管理参考\GDT（全居描述符表）和LDT（局部描述符表）%20-%20在雨一方%20-%20博客频道%20-%20CSDN_NET.mht!http://img.blog.csdn.net/2014100114281540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90" r="13902"/>
          <a:stretch/>
        </p:blipFill>
        <p:spPr bwMode="auto">
          <a:xfrm>
            <a:off x="4523509" y="3895725"/>
            <a:ext cx="4343401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594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8153400" cy="4525963"/>
          </a:xfrm>
        </p:spPr>
        <p:txBody>
          <a:bodyPr/>
          <a:lstStyle/>
          <a:p>
            <a:r>
              <a:rPr lang="zh-CN" altLang="zh-CN" dirty="0" smtClean="0"/>
              <a:t>全局描述符表（</a:t>
            </a:r>
            <a:r>
              <a:rPr lang="en-US" altLang="zh-CN" dirty="0" smtClean="0"/>
              <a:t>Global Descriptor Table</a:t>
            </a:r>
            <a:r>
              <a:rPr lang="zh-CN" altLang="zh-CN" dirty="0" smtClean="0"/>
              <a:t>）</a:t>
            </a:r>
          </a:p>
          <a:p>
            <a:r>
              <a:rPr lang="en-US" altLang="zh-CN" b="0" dirty="0" err="1" smtClean="0"/>
              <a:t>GDT</a:t>
            </a:r>
            <a:r>
              <a:rPr lang="zh-CN" altLang="zh-CN" b="0" dirty="0" smtClean="0"/>
              <a:t>指向</a:t>
            </a:r>
            <a:r>
              <a:rPr lang="en-US" altLang="zh-CN" b="0" dirty="0" err="1" smtClean="0"/>
              <a:t>LDT</a:t>
            </a:r>
            <a:r>
              <a:rPr lang="en-US" altLang="zh-CN" b="0" dirty="0" smtClean="0"/>
              <a:t>\</a:t>
            </a:r>
            <a:r>
              <a:rPr lang="en-US" altLang="zh-CN" b="0" dirty="0" err="1" smtClean="0"/>
              <a:t>TSS</a:t>
            </a:r>
            <a:r>
              <a:rPr lang="zh-CN" altLang="en-US" b="0" dirty="0" smtClean="0"/>
              <a:t>段描述符表入口地址</a:t>
            </a:r>
            <a:endParaRPr lang="zh-CN" altLang="zh-CN" b="0" dirty="0" smtClean="0"/>
          </a:p>
          <a:p>
            <a:r>
              <a:rPr lang="en-US" altLang="zh-CN" b="0" dirty="0" err="1"/>
              <a:t>GDT</a:t>
            </a:r>
            <a:r>
              <a:rPr lang="zh-CN" altLang="zh-CN" b="0" dirty="0"/>
              <a:t>记录</a:t>
            </a:r>
            <a:r>
              <a:rPr lang="en-US" altLang="zh-CN" b="0" dirty="0"/>
              <a:t>OS</a:t>
            </a:r>
            <a:r>
              <a:rPr lang="zh-CN" altLang="zh-CN" b="0" dirty="0"/>
              <a:t>使用的内存区域的</a:t>
            </a:r>
            <a:r>
              <a:rPr lang="zh-CN" altLang="zh-CN" b="0" dirty="0" smtClean="0"/>
              <a:t>段</a:t>
            </a:r>
            <a:r>
              <a:rPr lang="zh-CN" altLang="en-US" b="0" dirty="0" smtClean="0"/>
              <a:t>信息</a:t>
            </a:r>
            <a:endParaRPr lang="zh-CN" altLang="zh-CN" b="0" dirty="0"/>
          </a:p>
          <a:p>
            <a:r>
              <a:rPr lang="en-US" altLang="zh-CN" b="0" dirty="0" err="1" smtClean="0"/>
              <a:t>GDT</a:t>
            </a:r>
            <a:r>
              <a:rPr lang="zh-CN" altLang="zh-CN" b="0" dirty="0" smtClean="0"/>
              <a:t>对所有进程均可用</a:t>
            </a:r>
          </a:p>
          <a:p>
            <a:r>
              <a:rPr lang="zh-CN" altLang="zh-CN" b="0" dirty="0" smtClean="0"/>
              <a:t>整个系统只定义一个</a:t>
            </a:r>
            <a:r>
              <a:rPr lang="en-US" altLang="zh-CN" b="0" dirty="0" smtClean="0"/>
              <a:t>GDT</a:t>
            </a:r>
            <a:r>
              <a:rPr lang="zh-CN" altLang="zh-CN" b="0" dirty="0" smtClean="0"/>
              <a:t>，其中存放有允许多个进程共同访问的那些段的描述符。</a:t>
            </a:r>
            <a:endParaRPr lang="en-US" altLang="zh-CN" b="0" dirty="0" smtClean="0"/>
          </a:p>
          <a:p>
            <a:r>
              <a:rPr lang="en-US" altLang="zh-CN" b="0" dirty="0" smtClean="0"/>
              <a:t>GDT</a:t>
            </a:r>
            <a:r>
              <a:rPr lang="zh-CN" altLang="en-US" b="0" dirty="0" smtClean="0"/>
              <a:t>位置</a:t>
            </a:r>
            <a:r>
              <a:rPr lang="zh-CN" altLang="zh-CN" b="0" dirty="0" smtClean="0"/>
              <a:t>由</a:t>
            </a:r>
            <a:r>
              <a:rPr lang="en-US" altLang="zh-CN" b="0" dirty="0"/>
              <a:t>CPU</a:t>
            </a:r>
            <a:r>
              <a:rPr lang="zh-CN" altLang="zh-CN" b="0" dirty="0" smtClean="0"/>
              <a:t>的</a:t>
            </a:r>
            <a:r>
              <a:rPr lang="en-US" altLang="zh-CN" b="0" dirty="0" smtClean="0"/>
              <a:t>GDTR</a:t>
            </a:r>
            <a:r>
              <a:rPr lang="zh-CN" altLang="zh-CN" b="0" dirty="0"/>
              <a:t>寄存器指出。</a:t>
            </a:r>
            <a:endParaRPr lang="zh-CN" altLang="en-US" b="0" dirty="0"/>
          </a:p>
          <a:p>
            <a:endParaRPr lang="zh-CN" altLang="zh-CN" b="0" dirty="0" smtClean="0"/>
          </a:p>
          <a:p>
            <a:endParaRPr lang="zh-CN" altLang="en-US" dirty="0" smtClean="0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</a:t>
            </a:r>
            <a:endParaRPr lang="zh-CN" altLang="zh-CN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7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8153400" cy="4525963"/>
          </a:xfrm>
        </p:spPr>
        <p:txBody>
          <a:bodyPr/>
          <a:lstStyle/>
          <a:p>
            <a:r>
              <a:rPr lang="zh-CN" altLang="zh-CN" sz="2400" dirty="0" smtClean="0"/>
              <a:t>局部描述符表（</a:t>
            </a:r>
            <a:r>
              <a:rPr lang="en-US" altLang="zh-CN" sz="2400" dirty="0" smtClean="0"/>
              <a:t>Local Descriptor Table</a:t>
            </a:r>
            <a:r>
              <a:rPr lang="zh-CN" altLang="zh-CN" sz="2400" dirty="0" smtClean="0"/>
              <a:t>）：</a:t>
            </a:r>
          </a:p>
          <a:p>
            <a:r>
              <a:rPr lang="zh-CN" altLang="zh-CN" sz="2400" dirty="0" smtClean="0"/>
              <a:t>每个进程的局部空间的所有段描述符集中存放在一张表中，这张表为该进程的局部描述符表（</a:t>
            </a:r>
            <a:r>
              <a:rPr lang="en-US" altLang="zh-CN" sz="2400" dirty="0" err="1" smtClean="0"/>
              <a:t>LDT</a:t>
            </a:r>
            <a:r>
              <a:rPr lang="zh-CN" altLang="zh-CN" sz="2400" dirty="0" smtClean="0"/>
              <a:t>）。</a:t>
            </a:r>
          </a:p>
          <a:p>
            <a:r>
              <a:rPr lang="zh-CN" altLang="zh-CN" sz="2400" dirty="0" smtClean="0"/>
              <a:t>每个进程的</a:t>
            </a:r>
            <a:r>
              <a:rPr lang="en-US" altLang="zh-CN" sz="2400" dirty="0" smtClean="0"/>
              <a:t>LDT</a:t>
            </a:r>
            <a:r>
              <a:rPr lang="zh-CN" altLang="zh-CN" sz="2400" dirty="0" smtClean="0"/>
              <a:t>也将它看成是一个段</a:t>
            </a:r>
            <a:r>
              <a:rPr lang="en-US" altLang="zh-CN" sz="2400" dirty="0" smtClean="0"/>
              <a:t>,</a:t>
            </a:r>
            <a:r>
              <a:rPr lang="zh-CN" altLang="zh-CN" sz="2400" dirty="0" smtClean="0"/>
              <a:t>因此也需要一个段描述符来给出其在内存的基址、长度等信息，称为</a:t>
            </a:r>
            <a:r>
              <a:rPr lang="en-US" altLang="zh-CN" sz="2400" dirty="0" err="1" smtClean="0"/>
              <a:t>LDT</a:t>
            </a:r>
            <a:r>
              <a:rPr lang="zh-CN" altLang="zh-CN" sz="2400" dirty="0" smtClean="0"/>
              <a:t>描述符，存放在</a:t>
            </a:r>
            <a:r>
              <a:rPr lang="en-US" altLang="zh-CN" sz="2400" dirty="0" err="1" smtClean="0"/>
              <a:t>GDT</a:t>
            </a:r>
            <a:r>
              <a:rPr lang="zh-CN" altLang="zh-CN" sz="2400" dirty="0" smtClean="0"/>
              <a:t>中。</a:t>
            </a:r>
          </a:p>
          <a:p>
            <a:r>
              <a:rPr lang="zh-CN" altLang="zh-CN" sz="2400" dirty="0" smtClean="0"/>
              <a:t>当前正在执行的进程，其在</a:t>
            </a:r>
            <a:r>
              <a:rPr lang="en-US" altLang="zh-CN" sz="2400" dirty="0" err="1" smtClean="0"/>
              <a:t>GDT</a:t>
            </a:r>
            <a:r>
              <a:rPr lang="zh-CN" altLang="zh-CN" sz="2400" dirty="0" smtClean="0"/>
              <a:t>中的</a:t>
            </a:r>
            <a:r>
              <a:rPr lang="en-US" altLang="zh-CN" sz="2400" dirty="0" err="1" smtClean="0"/>
              <a:t>LDT</a:t>
            </a:r>
            <a:r>
              <a:rPr lang="zh-CN" altLang="zh-CN" sz="2400" dirty="0" smtClean="0"/>
              <a:t>描述符位置，由</a:t>
            </a:r>
            <a:r>
              <a:rPr lang="en-US" altLang="zh-CN" sz="2400" dirty="0" smtClean="0"/>
              <a:t>CPU</a:t>
            </a:r>
            <a:r>
              <a:rPr lang="zh-CN" altLang="zh-CN" sz="2400" dirty="0" smtClean="0"/>
              <a:t>的</a:t>
            </a:r>
            <a:r>
              <a:rPr lang="en-US" altLang="zh-CN" sz="2400" dirty="0" err="1" smtClean="0"/>
              <a:t>LDTR</a:t>
            </a:r>
            <a:r>
              <a:rPr lang="zh-CN" altLang="zh-CN" sz="2400" dirty="0" smtClean="0"/>
              <a:t>寄存器指出。</a:t>
            </a:r>
            <a:endParaRPr lang="zh-CN" altLang="en-US" sz="2400" dirty="0" smtClean="0"/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</a:t>
            </a:r>
            <a:endParaRPr lang="zh-CN" altLang="zh-CN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44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8458200" cy="51816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4.</a:t>
            </a:r>
            <a:r>
              <a:rPr lang="zh-CN" altLang="zh-CN" sz="2400" dirty="0"/>
              <a:t>任务状态段（</a:t>
            </a:r>
            <a:r>
              <a:rPr lang="en-US" altLang="zh-CN" sz="2400" dirty="0"/>
              <a:t>Task State Segment</a:t>
            </a:r>
            <a:r>
              <a:rPr lang="zh-CN" altLang="zh-CN" sz="2400" dirty="0"/>
              <a:t>）：</a:t>
            </a:r>
          </a:p>
          <a:p>
            <a:pPr>
              <a:defRPr/>
            </a:pPr>
            <a:r>
              <a:rPr lang="zh-CN" altLang="zh-CN" sz="2400" dirty="0"/>
              <a:t>每个任务都有一个任务状态段</a:t>
            </a:r>
            <a:r>
              <a:rPr lang="en-US" altLang="zh-CN" sz="2400" dirty="0"/>
              <a:t>TSS</a:t>
            </a:r>
            <a:r>
              <a:rPr lang="zh-CN" altLang="zh-CN" sz="2400" dirty="0"/>
              <a:t>，描述任务状态段的描述符称为</a:t>
            </a:r>
            <a:r>
              <a:rPr lang="en-US" altLang="zh-CN" sz="2400" dirty="0"/>
              <a:t>TSS</a:t>
            </a:r>
            <a:r>
              <a:rPr lang="zh-CN" altLang="zh-CN" sz="2400" dirty="0" smtClean="0"/>
              <a:t>描述符</a:t>
            </a:r>
            <a:endParaRPr lang="en-US" altLang="zh-CN" sz="2400" dirty="0"/>
          </a:p>
          <a:p>
            <a:pPr>
              <a:defRPr/>
            </a:pPr>
            <a:r>
              <a:rPr lang="zh-CN" altLang="zh-CN" sz="2400" dirty="0" smtClean="0"/>
              <a:t>所有</a:t>
            </a:r>
            <a:r>
              <a:rPr lang="zh-CN" altLang="zh-CN" sz="2400" dirty="0"/>
              <a:t>任务的</a:t>
            </a:r>
            <a:r>
              <a:rPr lang="en-US" altLang="zh-CN" sz="2400" dirty="0"/>
              <a:t>TSS</a:t>
            </a:r>
            <a:r>
              <a:rPr lang="zh-CN" altLang="zh-CN" sz="2400" dirty="0"/>
              <a:t>描述符均被存放在</a:t>
            </a:r>
            <a:r>
              <a:rPr lang="en-US" altLang="zh-CN" sz="2400" dirty="0"/>
              <a:t>GDT</a:t>
            </a:r>
            <a:r>
              <a:rPr lang="zh-CN" altLang="zh-CN" sz="2400" dirty="0"/>
              <a:t>中。</a:t>
            </a:r>
          </a:p>
          <a:p>
            <a:pPr>
              <a:defRPr/>
            </a:pPr>
            <a:r>
              <a:rPr lang="zh-CN" altLang="zh-CN" sz="2400" dirty="0"/>
              <a:t>系统可通过</a:t>
            </a:r>
            <a:r>
              <a:rPr lang="en-US" altLang="zh-CN" sz="2400" dirty="0"/>
              <a:t>TR</a:t>
            </a:r>
            <a:r>
              <a:rPr lang="zh-CN" altLang="zh-CN" sz="2400" dirty="0"/>
              <a:t>寄存器在</a:t>
            </a:r>
            <a:r>
              <a:rPr lang="en-US" altLang="zh-CN" sz="2400" dirty="0"/>
              <a:t>GDT</a:t>
            </a:r>
            <a:r>
              <a:rPr lang="zh-CN" altLang="zh-CN" sz="2400" dirty="0"/>
              <a:t>中找到正在执行的任务的</a:t>
            </a:r>
            <a:r>
              <a:rPr lang="en-US" altLang="zh-CN" sz="2400" dirty="0"/>
              <a:t>TSS</a:t>
            </a:r>
            <a:r>
              <a:rPr lang="zh-CN" altLang="zh-CN" sz="2400" dirty="0"/>
              <a:t>描述符，从而找到相应任务的</a:t>
            </a:r>
            <a:r>
              <a:rPr lang="en-US" altLang="zh-CN" sz="2400" dirty="0"/>
              <a:t>TSS</a:t>
            </a:r>
            <a:r>
              <a:rPr lang="zh-CN" altLang="zh-CN" sz="2400" dirty="0"/>
              <a:t>。</a:t>
            </a:r>
          </a:p>
          <a:p>
            <a:pPr>
              <a:defRPr/>
            </a:pPr>
            <a:r>
              <a:rPr lang="zh-CN" altLang="zh-CN" sz="2400" dirty="0"/>
              <a:t>任务状态段</a:t>
            </a:r>
            <a:r>
              <a:rPr lang="en-US" altLang="zh-CN" sz="2400" dirty="0"/>
              <a:t>TSS</a:t>
            </a:r>
            <a:r>
              <a:rPr lang="zh-CN" altLang="zh-CN" sz="2400" dirty="0"/>
              <a:t>中包含：</a:t>
            </a:r>
          </a:p>
          <a:p>
            <a:pPr>
              <a:defRPr/>
            </a:pPr>
            <a:r>
              <a:rPr lang="en-US" altLang="zh-CN" sz="2400" dirty="0" smtClean="0"/>
              <a:t>1</a:t>
            </a:r>
            <a:r>
              <a:rPr lang="en-US" altLang="zh-CN" sz="2400" dirty="0"/>
              <a:t>.</a:t>
            </a:r>
            <a:r>
              <a:rPr lang="zh-CN" altLang="zh-CN" sz="2400" dirty="0"/>
              <a:t>任务的</a:t>
            </a:r>
            <a:r>
              <a:rPr lang="en-US" altLang="zh-CN" sz="2400" dirty="0"/>
              <a:t>CPU</a:t>
            </a:r>
            <a:r>
              <a:rPr lang="zh-CN" altLang="zh-CN" sz="2400" dirty="0"/>
              <a:t>现场（通用寄存器、段选择寄存器、指令指针、标志寄存器等）；</a:t>
            </a:r>
          </a:p>
          <a:p>
            <a:pPr>
              <a:defRPr/>
            </a:pPr>
            <a:r>
              <a:rPr lang="en-US" altLang="zh-CN" sz="2400" dirty="0" smtClean="0"/>
              <a:t>2</a:t>
            </a:r>
            <a:r>
              <a:rPr lang="en-US" altLang="zh-CN" sz="2400" dirty="0"/>
              <a:t>.</a:t>
            </a:r>
            <a:r>
              <a:rPr lang="zh-CN" altLang="zh-CN" sz="2400" dirty="0"/>
              <a:t>特权级分别为</a:t>
            </a:r>
            <a:r>
              <a:rPr lang="en-US" altLang="zh-CN" sz="2400" dirty="0"/>
              <a:t>0</a:t>
            </a:r>
            <a:r>
              <a:rPr lang="zh-CN" altLang="zh-CN" sz="2400" dirty="0"/>
              <a:t>、</a:t>
            </a:r>
            <a:r>
              <a:rPr lang="en-US" altLang="zh-CN" sz="2400" dirty="0"/>
              <a:t>1</a:t>
            </a:r>
            <a:r>
              <a:rPr lang="zh-CN" altLang="zh-CN" sz="2400" dirty="0"/>
              <a:t>、</a:t>
            </a:r>
            <a:r>
              <a:rPr lang="en-US" altLang="zh-CN" sz="2400" dirty="0"/>
              <a:t>2</a:t>
            </a:r>
            <a:r>
              <a:rPr lang="zh-CN" altLang="zh-CN" sz="2400" dirty="0"/>
              <a:t>时的堆栈段选择符和栈顶指针；</a:t>
            </a:r>
          </a:p>
          <a:p>
            <a:pPr>
              <a:defRPr/>
            </a:pPr>
            <a:r>
              <a:rPr lang="en-US" altLang="zh-CN" sz="2400" dirty="0" smtClean="0"/>
              <a:t>3</a:t>
            </a:r>
            <a:r>
              <a:rPr lang="en-US" altLang="zh-CN" sz="2400" dirty="0"/>
              <a:t>.</a:t>
            </a:r>
            <a:r>
              <a:rPr lang="zh-CN" altLang="zh-CN" sz="2400" dirty="0"/>
              <a:t>该任务被调用时，前一个任务</a:t>
            </a:r>
            <a:r>
              <a:rPr lang="en-US" altLang="zh-CN" sz="2400" dirty="0"/>
              <a:t>TSS</a:t>
            </a:r>
            <a:r>
              <a:rPr lang="zh-CN" altLang="zh-CN" sz="2400" dirty="0"/>
              <a:t>的返回连接选择符；</a:t>
            </a:r>
          </a:p>
          <a:p>
            <a:pPr>
              <a:defRPr/>
            </a:pPr>
            <a:r>
              <a:rPr lang="en-US" altLang="zh-CN" sz="2400" dirty="0" smtClean="0"/>
              <a:t>4.I/O</a:t>
            </a:r>
            <a:r>
              <a:rPr lang="zh-CN" altLang="zh-CN" sz="2400" dirty="0"/>
              <a:t>允许位图等。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sz="2400" dirty="0"/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ym typeface="Symbol" panose="05050102010706020507" pitchFamily="18" charset="2"/>
              </a:rPr>
              <a:t>Intel </a:t>
            </a:r>
            <a:r>
              <a:rPr lang="en-US" altLang="zh-CN" dirty="0" err="1" smtClean="0">
                <a:sym typeface="Symbol" panose="05050102010706020507" pitchFamily="18" charset="2"/>
              </a:rPr>
              <a:t>x86</a:t>
            </a:r>
            <a:r>
              <a:rPr lang="zh-CN" altLang="en-US" dirty="0" smtClean="0">
                <a:sym typeface="Symbol" panose="05050102010706020507" pitchFamily="18" charset="2"/>
              </a:rPr>
              <a:t>的分段硬件</a:t>
            </a:r>
            <a:endParaRPr lang="zh-CN" altLang="zh-CN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135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ymbol" panose="05050102010706020507" pitchFamily="18" charset="2"/>
              </a:rPr>
              <a:t>Intel x86</a:t>
            </a:r>
            <a:r>
              <a:rPr lang="zh-CN" altLang="en-US" dirty="0">
                <a:sym typeface="Symbol" panose="05050102010706020507" pitchFamily="18" charset="2"/>
              </a:rPr>
              <a:t>的分段硬件</a:t>
            </a:r>
            <a:endParaRPr lang="zh-CN" altLang="en-US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649" b="14011"/>
          <a:stretch>
            <a:fillRect/>
          </a:stretch>
        </p:blipFill>
        <p:spPr bwMode="auto">
          <a:xfrm>
            <a:off x="152400" y="1143000"/>
            <a:ext cx="4800600" cy="56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746" t="26939" r="25790" b="20981"/>
          <a:stretch>
            <a:fillRect/>
          </a:stretch>
        </p:blipFill>
        <p:spPr bwMode="auto">
          <a:xfrm>
            <a:off x="3962400" y="1219200"/>
            <a:ext cx="491490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724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990600"/>
            <a:ext cx="9067800" cy="490242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ym typeface="Symbol" panose="05050102010706020507" pitchFamily="18" charset="2"/>
              </a:rPr>
              <a:t>Intel </a:t>
            </a:r>
            <a:r>
              <a:rPr lang="en-US" altLang="zh-CN" sz="2800" dirty="0" err="1" smtClean="0">
                <a:sym typeface="Symbol" panose="05050102010706020507" pitchFamily="18" charset="2"/>
              </a:rPr>
              <a:t>x86</a:t>
            </a:r>
            <a:r>
              <a:rPr lang="zh-CN" altLang="en-US" sz="2800" dirty="0" smtClean="0">
                <a:sym typeface="Symbol" panose="05050102010706020507" pitchFamily="18" charset="2"/>
              </a:rPr>
              <a:t>的分段硬件</a:t>
            </a:r>
            <a:r>
              <a:rPr lang="en-US" altLang="zh-CN" sz="28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linux0.11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任务控制块</a:t>
            </a:r>
            <a:endParaRPr lang="zh-CN" altLang="en-US" sz="2800" dirty="0" smtClean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228600" y="1066800"/>
            <a:ext cx="7921625" cy="4525963"/>
          </a:xfrm>
        </p:spPr>
        <p:txBody>
          <a:bodyPr/>
          <a:lstStyle/>
          <a:p>
            <a:endParaRPr lang="zh-CN" altLang="en-US" sz="2000" dirty="0" smtClean="0"/>
          </a:p>
        </p:txBody>
      </p:sp>
      <p:sp>
        <p:nvSpPr>
          <p:cNvPr id="16393" name="矩形 9"/>
          <p:cNvSpPr>
            <a:spLocks noChangeArrowheads="1"/>
          </p:cNvSpPr>
          <p:nvPr/>
        </p:nvSpPr>
        <p:spPr bwMode="auto">
          <a:xfrm>
            <a:off x="76200" y="4724400"/>
            <a:ext cx="8915400" cy="990600"/>
          </a:xfrm>
          <a:prstGeom prst="rect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810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现在还是程序，不是进程</a:t>
            </a:r>
          </a:p>
        </p:txBody>
      </p:sp>
      <p:graphicFrame>
        <p:nvGraphicFramePr>
          <p:cNvPr id="14339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7989888" y="0"/>
          <a:ext cx="1154112" cy="1219200"/>
        </p:xfrm>
        <a:graphic>
          <a:graphicData uri="http://schemas.openxmlformats.org/presentationml/2006/ole">
            <p:oleObj spid="_x0000_s14507" name="剪辑" r:id="rId3" imgW="2166845" imgH="2287575" progId="">
              <p:embed/>
            </p:oleObj>
          </a:graphicData>
        </a:graphic>
      </p:graphicFrame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14288" y="1270000"/>
            <a:ext cx="3109912" cy="5130800"/>
            <a:chOff x="9" y="800"/>
            <a:chExt cx="1959" cy="3232"/>
          </a:xfrm>
        </p:grpSpPr>
        <p:sp>
          <p:nvSpPr>
            <p:cNvPr id="14361" name="Rectangle 5"/>
            <p:cNvSpPr>
              <a:spLocks noChangeArrowheads="1"/>
            </p:cNvSpPr>
            <p:nvPr/>
          </p:nvSpPr>
          <p:spPr bwMode="auto">
            <a:xfrm>
              <a:off x="393" y="816"/>
              <a:ext cx="1575" cy="3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62" name="Text Box 6"/>
            <p:cNvSpPr txBox="1">
              <a:spLocks noChangeArrowheads="1"/>
            </p:cNvSpPr>
            <p:nvPr/>
          </p:nvSpPr>
          <p:spPr bwMode="auto">
            <a:xfrm>
              <a:off x="336" y="800"/>
              <a:ext cx="1545" cy="3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/>
                <a:t>_entry: </a:t>
              </a:r>
              <a:r>
                <a:rPr lang="en-US" altLang="zh-CN" sz="2000">
                  <a:solidFill>
                    <a:srgbClr val="FF0000"/>
                  </a:solidFill>
                </a:rPr>
                <a:t>//</a:t>
              </a:r>
              <a:r>
                <a:rPr lang="zh-CN" altLang="en-US" sz="2000">
                  <a:solidFill>
                    <a:srgbClr val="FF0000"/>
                  </a:solidFill>
                </a:rPr>
                <a:t>入口地址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zh-CN" altLang="en-US" sz="2000"/>
                <a:t>    </a:t>
              </a:r>
              <a:r>
                <a:rPr lang="en-US" altLang="zh-CN" sz="2000"/>
                <a:t>call </a:t>
              </a:r>
              <a:r>
                <a:rPr lang="en-US" altLang="zh-CN" sz="2000">
                  <a:solidFill>
                    <a:srgbClr val="FF0000"/>
                  </a:solidFill>
                </a:rPr>
                <a:t>40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/>
                <a:t>_main:</a:t>
              </a: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/>
                <a:t>    mov [</a:t>
              </a:r>
              <a:r>
                <a:rPr lang="en-US" altLang="zh-CN" sz="2000">
                  <a:solidFill>
                    <a:srgbClr val="FF0000"/>
                  </a:solidFill>
                </a:rPr>
                <a:t>300</a:t>
              </a:r>
              <a:r>
                <a:rPr lang="en-US" altLang="zh-CN" sz="2000"/>
                <a:t>], 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 j&gt; </a:t>
              </a:r>
              <a:r>
                <a:rPr lang="en-US" altLang="zh-CN" sz="2000">
                  <a:solidFill>
                    <a:srgbClr val="FF0000"/>
                  </a:solidFill>
                </a:rPr>
                <a:t>80</a:t>
              </a:r>
              <a:r>
                <a:rPr lang="en-US" altLang="zh-CN" sz="2000"/>
                <a:t>, [_i], [_to]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2: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 call </a:t>
              </a:r>
              <a:r>
                <a:rPr lang="en-US" altLang="zh-CN" sz="2000">
                  <a:solidFill>
                    <a:srgbClr val="FF0000"/>
                  </a:solidFill>
                </a:rPr>
                <a:t>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 ret 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00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_printf: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     …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000" b="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/>
                <a:t>     </a:t>
              </a:r>
              <a:r>
                <a:rPr lang="en-US" altLang="zh-CN" sz="2000"/>
                <a:t>…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_sum:  .int  0</a:t>
              </a:r>
              <a:r>
                <a:rPr lang="en-US" altLang="zh-CN" sz="2000" b="0"/>
                <a:t> </a:t>
              </a:r>
            </a:p>
          </p:txBody>
        </p:sp>
        <p:sp>
          <p:nvSpPr>
            <p:cNvPr id="14363" name="Text Box 7"/>
            <p:cNvSpPr txBox="1">
              <a:spLocks noChangeArrowheads="1"/>
            </p:cNvSpPr>
            <p:nvPr/>
          </p:nvSpPr>
          <p:spPr bwMode="auto">
            <a:xfrm>
              <a:off x="144" y="80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364" name="Text Box 8"/>
            <p:cNvSpPr txBox="1">
              <a:spLocks noChangeArrowheads="1"/>
            </p:cNvSpPr>
            <p:nvPr/>
          </p:nvSpPr>
          <p:spPr bwMode="auto">
            <a:xfrm>
              <a:off x="96" y="127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40</a:t>
              </a:r>
            </a:p>
          </p:txBody>
        </p:sp>
        <p:sp>
          <p:nvSpPr>
            <p:cNvPr id="14365" name="Text Box 9"/>
            <p:cNvSpPr txBox="1">
              <a:spLocks noChangeArrowheads="1"/>
            </p:cNvSpPr>
            <p:nvPr/>
          </p:nvSpPr>
          <p:spPr bwMode="auto">
            <a:xfrm>
              <a:off x="96" y="2064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80</a:t>
              </a:r>
            </a:p>
          </p:txBody>
        </p:sp>
        <p:sp>
          <p:nvSpPr>
            <p:cNvPr id="14366" name="Text Box 10"/>
            <p:cNvSpPr txBox="1">
              <a:spLocks noChangeArrowheads="1"/>
            </p:cNvSpPr>
            <p:nvPr/>
          </p:nvSpPr>
          <p:spPr bwMode="auto">
            <a:xfrm>
              <a:off x="9" y="288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100</a:t>
              </a:r>
            </a:p>
          </p:txBody>
        </p:sp>
        <p:sp>
          <p:nvSpPr>
            <p:cNvPr id="14367" name="Text Box 11"/>
            <p:cNvSpPr txBox="1">
              <a:spLocks noChangeArrowheads="1"/>
            </p:cNvSpPr>
            <p:nvPr/>
          </p:nvSpPr>
          <p:spPr bwMode="auto">
            <a:xfrm>
              <a:off x="9" y="3648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300</a:t>
              </a:r>
            </a:p>
          </p:txBody>
        </p:sp>
      </p:grpSp>
      <p:sp>
        <p:nvSpPr>
          <p:cNvPr id="319500" name="Rectangle 12"/>
          <p:cNvSpPr>
            <a:spLocks noChangeArrowheads="1"/>
          </p:cNvSpPr>
          <p:nvPr/>
        </p:nvSpPr>
        <p:spPr bwMode="auto">
          <a:xfrm>
            <a:off x="3962400" y="3200400"/>
            <a:ext cx="1143000" cy="99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loader</a:t>
            </a:r>
          </a:p>
        </p:txBody>
      </p:sp>
      <p:sp>
        <p:nvSpPr>
          <p:cNvPr id="319501" name="Line 13"/>
          <p:cNvSpPr>
            <a:spLocks noChangeShapeType="1"/>
          </p:cNvSpPr>
          <p:nvPr/>
        </p:nvSpPr>
        <p:spPr bwMode="auto">
          <a:xfrm>
            <a:off x="3200400" y="3733800"/>
            <a:ext cx="685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9502" name="Line 14"/>
          <p:cNvSpPr>
            <a:spLocks noChangeShapeType="1"/>
          </p:cNvSpPr>
          <p:nvPr/>
        </p:nvSpPr>
        <p:spPr bwMode="auto">
          <a:xfrm>
            <a:off x="5181600" y="3733800"/>
            <a:ext cx="685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9503" name="Group 15"/>
          <p:cNvGrpSpPr>
            <a:grpSpLocks/>
          </p:cNvGrpSpPr>
          <p:nvPr/>
        </p:nvGrpSpPr>
        <p:grpSpPr bwMode="auto">
          <a:xfrm>
            <a:off x="5851525" y="1447800"/>
            <a:ext cx="2987675" cy="4860925"/>
            <a:chOff x="3686" y="912"/>
            <a:chExt cx="1882" cy="3062"/>
          </a:xfrm>
        </p:grpSpPr>
        <p:sp>
          <p:nvSpPr>
            <p:cNvPr id="14345" name="Rectangle 16"/>
            <p:cNvSpPr>
              <a:spLocks noChangeArrowheads="1"/>
            </p:cNvSpPr>
            <p:nvPr/>
          </p:nvSpPr>
          <p:spPr bwMode="auto">
            <a:xfrm>
              <a:off x="4124" y="2496"/>
              <a:ext cx="1440" cy="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46" name="Text Box 17"/>
            <p:cNvSpPr txBox="1">
              <a:spLocks noChangeArrowheads="1"/>
            </p:cNvSpPr>
            <p:nvPr/>
          </p:nvSpPr>
          <p:spPr bwMode="auto">
            <a:xfrm>
              <a:off x="4080" y="3024"/>
              <a:ext cx="143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code</a:t>
              </a:r>
            </a:p>
          </p:txBody>
        </p:sp>
        <p:sp>
          <p:nvSpPr>
            <p:cNvPr id="14347" name="Rectangle 18"/>
            <p:cNvSpPr>
              <a:spLocks noChangeArrowheads="1"/>
            </p:cNvSpPr>
            <p:nvPr/>
          </p:nvSpPr>
          <p:spPr bwMode="auto">
            <a:xfrm>
              <a:off x="4124" y="1968"/>
              <a:ext cx="1440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48" name="Rectangle 19"/>
            <p:cNvSpPr>
              <a:spLocks noChangeArrowheads="1"/>
            </p:cNvSpPr>
            <p:nvPr/>
          </p:nvSpPr>
          <p:spPr bwMode="auto">
            <a:xfrm>
              <a:off x="4124" y="960"/>
              <a:ext cx="1440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49" name="Rectangle 20"/>
            <p:cNvSpPr>
              <a:spLocks noChangeArrowheads="1"/>
            </p:cNvSpPr>
            <p:nvPr/>
          </p:nvSpPr>
          <p:spPr bwMode="auto">
            <a:xfrm>
              <a:off x="4124" y="1632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50" name="Rectangle 21"/>
            <p:cNvSpPr>
              <a:spLocks noChangeArrowheads="1"/>
            </p:cNvSpPr>
            <p:nvPr/>
          </p:nvSpPr>
          <p:spPr bwMode="auto">
            <a:xfrm>
              <a:off x="4124" y="1344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51" name="Line 22"/>
            <p:cNvSpPr>
              <a:spLocks noChangeShapeType="1"/>
            </p:cNvSpPr>
            <p:nvPr/>
          </p:nvSpPr>
          <p:spPr bwMode="auto">
            <a:xfrm>
              <a:off x="4604" y="13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2" name="Line 23"/>
            <p:cNvSpPr>
              <a:spLocks noChangeShapeType="1"/>
            </p:cNvSpPr>
            <p:nvPr/>
          </p:nvSpPr>
          <p:spPr bwMode="auto">
            <a:xfrm flipV="1">
              <a:off x="5036" y="148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3" name="Rectangle 24"/>
            <p:cNvSpPr>
              <a:spLocks noChangeArrowheads="1"/>
            </p:cNvSpPr>
            <p:nvPr/>
          </p:nvSpPr>
          <p:spPr bwMode="auto">
            <a:xfrm>
              <a:off x="3696" y="3504"/>
              <a:ext cx="4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0000</a:t>
              </a:r>
            </a:p>
          </p:txBody>
        </p:sp>
        <p:sp>
          <p:nvSpPr>
            <p:cNvPr id="14354" name="Rectangle 25"/>
            <p:cNvSpPr>
              <a:spLocks noChangeArrowheads="1"/>
            </p:cNvSpPr>
            <p:nvPr/>
          </p:nvSpPr>
          <p:spPr bwMode="auto">
            <a:xfrm>
              <a:off x="3792" y="912"/>
              <a:ext cx="3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ffff</a:t>
              </a:r>
            </a:p>
          </p:txBody>
        </p:sp>
        <p:sp>
          <p:nvSpPr>
            <p:cNvPr id="14355" name="Text Box 26"/>
            <p:cNvSpPr txBox="1">
              <a:spLocks noChangeArrowheads="1"/>
            </p:cNvSpPr>
            <p:nvPr/>
          </p:nvSpPr>
          <p:spPr bwMode="auto">
            <a:xfrm>
              <a:off x="4128" y="2112"/>
              <a:ext cx="143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data</a:t>
              </a:r>
            </a:p>
          </p:txBody>
        </p:sp>
        <p:sp>
          <p:nvSpPr>
            <p:cNvPr id="14356" name="Text Box 27"/>
            <p:cNvSpPr txBox="1">
              <a:spLocks noChangeArrowheads="1"/>
            </p:cNvSpPr>
            <p:nvPr/>
          </p:nvSpPr>
          <p:spPr bwMode="auto">
            <a:xfrm>
              <a:off x="4128" y="1680"/>
              <a:ext cx="143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heap</a:t>
              </a:r>
            </a:p>
          </p:txBody>
        </p:sp>
        <p:sp>
          <p:nvSpPr>
            <p:cNvPr id="14357" name="Text Box 28"/>
            <p:cNvSpPr txBox="1">
              <a:spLocks noChangeArrowheads="1"/>
            </p:cNvSpPr>
            <p:nvPr/>
          </p:nvSpPr>
          <p:spPr bwMode="auto">
            <a:xfrm>
              <a:off x="4131" y="1008"/>
              <a:ext cx="143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stack</a:t>
              </a:r>
            </a:p>
          </p:txBody>
        </p:sp>
        <p:sp>
          <p:nvSpPr>
            <p:cNvPr id="14358" name="Line 29"/>
            <p:cNvSpPr>
              <a:spLocks noChangeShapeType="1"/>
            </p:cNvSpPr>
            <p:nvPr/>
          </p:nvSpPr>
          <p:spPr bwMode="auto">
            <a:xfrm flipV="1">
              <a:off x="3984" y="1296"/>
              <a:ext cx="0" cy="20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9" name="Text Box 30"/>
            <p:cNvSpPr txBox="1">
              <a:spLocks noChangeArrowheads="1"/>
            </p:cNvSpPr>
            <p:nvPr/>
          </p:nvSpPr>
          <p:spPr bwMode="auto">
            <a:xfrm>
              <a:off x="3686" y="1680"/>
              <a:ext cx="346" cy="1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内存地址</a:t>
              </a:r>
            </a:p>
          </p:txBody>
        </p:sp>
        <p:sp>
          <p:nvSpPr>
            <p:cNvPr id="14360" name="Rectangle 31"/>
            <p:cNvSpPr>
              <a:spLocks noChangeArrowheads="1"/>
            </p:cNvSpPr>
            <p:nvPr/>
          </p:nvSpPr>
          <p:spPr bwMode="auto">
            <a:xfrm>
              <a:off x="4540" y="3686"/>
              <a:ext cx="5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进程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9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9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9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9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1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9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9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9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9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00" grpId="0" animBg="1"/>
      <p:bldP spid="319501" grpId="0" animBg="1"/>
      <p:bldP spid="31950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  </a:t>
            </a:r>
            <a:r>
              <a:rPr lang="en-US" altLang="zh-CN" smtClean="0">
                <a:sym typeface="Symbol" panose="05050102010706020507" pitchFamily="18" charset="2"/>
              </a:rPr>
              <a:t>LDT</a:t>
            </a:r>
            <a:r>
              <a:rPr lang="zh-CN" altLang="en-US" smtClean="0">
                <a:sym typeface="Symbol" panose="05050102010706020507" pitchFamily="18" charset="2"/>
              </a:rPr>
              <a:t>、</a:t>
            </a:r>
            <a:r>
              <a:rPr lang="en-US" altLang="zh-CN" smtClean="0">
                <a:sym typeface="Symbol" panose="05050102010706020507" pitchFamily="18" charset="2"/>
              </a:rPr>
              <a:t>GDT</a:t>
            </a:r>
            <a:endParaRPr lang="zh-CN" altLang="en-US" smtClean="0"/>
          </a:p>
        </p:txBody>
      </p:sp>
      <p:sp>
        <p:nvSpPr>
          <p:cNvPr id="103427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3428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3429" name="Picture 2" descr="mhtml:file://F:\科研工作\工作\教学\操作系统课件-曲明成\2016上课\操作系统\内存管理参考\GDT（全居描述符表）和LDT（局部描述符表）%20-%20在雨一方%20-%20博客频道%20-%20CSDN_NET.mht!http://img.blog.csdn.net/201410011503352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60293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54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grpSp>
        <p:nvGrpSpPr>
          <p:cNvPr id="369667" name="Group 3"/>
          <p:cNvGrpSpPr>
            <a:grpSpLocks/>
          </p:cNvGrpSpPr>
          <p:nvPr/>
        </p:nvGrpSpPr>
        <p:grpSpPr bwMode="auto">
          <a:xfrm>
            <a:off x="609600" y="1524000"/>
            <a:ext cx="3886200" cy="1676400"/>
            <a:chOff x="1008" y="1008"/>
            <a:chExt cx="2448" cy="1056"/>
          </a:xfrm>
        </p:grpSpPr>
        <p:sp>
          <p:nvSpPr>
            <p:cNvPr id="98321" name="Text Box 4"/>
            <p:cNvSpPr txBox="1">
              <a:spLocks noChangeArrowheads="1"/>
            </p:cNvSpPr>
            <p:nvPr/>
          </p:nvSpPr>
          <p:spPr bwMode="auto">
            <a:xfrm>
              <a:off x="1104" y="1248"/>
              <a:ext cx="816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选择符</a:t>
              </a:r>
            </a:p>
          </p:txBody>
        </p:sp>
        <p:sp>
          <p:nvSpPr>
            <p:cNvPr id="98322" name="Text Box 5"/>
            <p:cNvSpPr txBox="1">
              <a:spLocks noChangeArrowheads="1"/>
            </p:cNvSpPr>
            <p:nvPr/>
          </p:nvSpPr>
          <p:spPr bwMode="auto">
            <a:xfrm>
              <a:off x="2112" y="1242"/>
              <a:ext cx="960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偏移值</a:t>
              </a:r>
            </a:p>
          </p:txBody>
        </p:sp>
        <p:sp>
          <p:nvSpPr>
            <p:cNvPr id="98323" name="Text Box 6"/>
            <p:cNvSpPr txBox="1">
              <a:spLocks noChangeArrowheads="1"/>
            </p:cNvSpPr>
            <p:nvPr/>
          </p:nvSpPr>
          <p:spPr bwMode="auto">
            <a:xfrm>
              <a:off x="1920" y="124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:</a:t>
              </a:r>
            </a:p>
          </p:txBody>
        </p:sp>
        <p:sp>
          <p:nvSpPr>
            <p:cNvPr id="98324" name="AutoShape 7"/>
            <p:cNvSpPr>
              <a:spLocks/>
            </p:cNvSpPr>
            <p:nvPr/>
          </p:nvSpPr>
          <p:spPr bwMode="auto">
            <a:xfrm rot="-5400000">
              <a:off x="1992" y="648"/>
              <a:ext cx="192" cy="1968"/>
            </a:xfrm>
            <a:prstGeom prst="leftBrace">
              <a:avLst>
                <a:gd name="adj1" fmla="val 85417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8325" name="Text Box 8"/>
            <p:cNvSpPr txBox="1">
              <a:spLocks noChangeArrowheads="1"/>
            </p:cNvSpPr>
            <p:nvPr/>
          </p:nvSpPr>
          <p:spPr bwMode="auto">
            <a:xfrm>
              <a:off x="1680" y="1776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逻辑地址</a:t>
              </a:r>
            </a:p>
          </p:txBody>
        </p:sp>
        <p:sp>
          <p:nvSpPr>
            <p:cNvPr id="98326" name="Text Box 9"/>
            <p:cNvSpPr txBox="1">
              <a:spLocks noChangeArrowheads="1"/>
            </p:cNvSpPr>
            <p:nvPr/>
          </p:nvSpPr>
          <p:spPr bwMode="auto">
            <a:xfrm>
              <a:off x="2928" y="100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98327" name="Text Box 10"/>
            <p:cNvSpPr txBox="1">
              <a:spLocks noChangeArrowheads="1"/>
            </p:cNvSpPr>
            <p:nvPr/>
          </p:nvSpPr>
          <p:spPr bwMode="auto">
            <a:xfrm>
              <a:off x="2016" y="100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31</a:t>
              </a:r>
            </a:p>
          </p:txBody>
        </p:sp>
        <p:sp>
          <p:nvSpPr>
            <p:cNvPr id="98328" name="Text Box 11"/>
            <p:cNvSpPr txBox="1">
              <a:spLocks noChangeArrowheads="1"/>
            </p:cNvSpPr>
            <p:nvPr/>
          </p:nvSpPr>
          <p:spPr bwMode="auto">
            <a:xfrm>
              <a:off x="1776" y="100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98329" name="Text Box 12"/>
            <p:cNvSpPr txBox="1">
              <a:spLocks noChangeArrowheads="1"/>
            </p:cNvSpPr>
            <p:nvPr/>
          </p:nvSpPr>
          <p:spPr bwMode="auto">
            <a:xfrm>
              <a:off x="1008" y="100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15</a:t>
              </a:r>
            </a:p>
          </p:txBody>
        </p:sp>
      </p:grpSp>
      <p:sp>
        <p:nvSpPr>
          <p:cNvPr id="369677" name="AutoShape 13"/>
          <p:cNvSpPr>
            <a:spLocks noChangeArrowheads="1"/>
          </p:cNvSpPr>
          <p:nvPr/>
        </p:nvSpPr>
        <p:spPr bwMode="auto">
          <a:xfrm>
            <a:off x="4114800" y="20574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69681" name="Group 17"/>
          <p:cNvGrpSpPr>
            <a:grpSpLocks/>
          </p:cNvGrpSpPr>
          <p:nvPr/>
        </p:nvGrpSpPr>
        <p:grpSpPr bwMode="auto">
          <a:xfrm>
            <a:off x="4691063" y="1143000"/>
            <a:ext cx="4343400" cy="1981200"/>
            <a:chOff x="2955" y="720"/>
            <a:chExt cx="2736" cy="1248"/>
          </a:xfrm>
        </p:grpSpPr>
        <p:sp>
          <p:nvSpPr>
            <p:cNvPr id="98312" name="AutoShape 18"/>
            <p:cNvSpPr>
              <a:spLocks noChangeArrowheads="1"/>
            </p:cNvSpPr>
            <p:nvPr/>
          </p:nvSpPr>
          <p:spPr bwMode="auto">
            <a:xfrm>
              <a:off x="2955" y="720"/>
              <a:ext cx="2736" cy="124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8313" name="Rectangle 19"/>
            <p:cNvSpPr>
              <a:spLocks noChangeArrowheads="1"/>
            </p:cNvSpPr>
            <p:nvPr/>
          </p:nvSpPr>
          <p:spPr bwMode="auto">
            <a:xfrm>
              <a:off x="3792" y="816"/>
              <a:ext cx="912" cy="81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8314" name="Text Box 20"/>
            <p:cNvSpPr txBox="1">
              <a:spLocks noChangeArrowheads="1"/>
            </p:cNvSpPr>
            <p:nvPr/>
          </p:nvSpPr>
          <p:spPr bwMode="auto">
            <a:xfrm>
              <a:off x="3840" y="816"/>
              <a:ext cx="8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全局段描述符表</a:t>
              </a:r>
              <a:r>
                <a:rPr lang="en-US" altLang="zh-CN" sz="2400"/>
                <a:t>(GDT)</a:t>
              </a:r>
            </a:p>
          </p:txBody>
        </p:sp>
        <p:sp>
          <p:nvSpPr>
            <p:cNvPr id="98315" name="Rectangle 21"/>
            <p:cNvSpPr>
              <a:spLocks noChangeArrowheads="1"/>
            </p:cNvSpPr>
            <p:nvPr/>
          </p:nvSpPr>
          <p:spPr bwMode="auto">
            <a:xfrm>
              <a:off x="4752" y="1008"/>
              <a:ext cx="912" cy="81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8316" name="Text Box 22"/>
            <p:cNvSpPr txBox="1">
              <a:spLocks noChangeArrowheads="1"/>
            </p:cNvSpPr>
            <p:nvPr/>
          </p:nvSpPr>
          <p:spPr bwMode="auto">
            <a:xfrm>
              <a:off x="4800" y="1028"/>
              <a:ext cx="8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局部段描述符表</a:t>
              </a:r>
              <a:r>
                <a:rPr lang="en-US" altLang="zh-CN" sz="2400"/>
                <a:t>(LDT)</a:t>
              </a:r>
            </a:p>
          </p:txBody>
        </p:sp>
        <p:sp>
          <p:nvSpPr>
            <p:cNvPr id="98317" name="Text Box 23"/>
            <p:cNvSpPr txBox="1">
              <a:spLocks noChangeArrowheads="1"/>
            </p:cNvSpPr>
            <p:nvPr/>
          </p:nvSpPr>
          <p:spPr bwMode="auto">
            <a:xfrm>
              <a:off x="2976" y="1467"/>
              <a:ext cx="624" cy="2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GDTR</a:t>
              </a:r>
            </a:p>
          </p:txBody>
        </p:sp>
        <p:sp>
          <p:nvSpPr>
            <p:cNvPr id="98318" name="Line 24"/>
            <p:cNvSpPr>
              <a:spLocks noChangeShapeType="1"/>
            </p:cNvSpPr>
            <p:nvPr/>
          </p:nvSpPr>
          <p:spPr bwMode="auto">
            <a:xfrm>
              <a:off x="3552" y="1611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9" name="Text Box 25"/>
            <p:cNvSpPr txBox="1">
              <a:spLocks noChangeArrowheads="1"/>
            </p:cNvSpPr>
            <p:nvPr/>
          </p:nvSpPr>
          <p:spPr bwMode="auto">
            <a:xfrm>
              <a:off x="3936" y="1664"/>
              <a:ext cx="624" cy="2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LDTR</a:t>
              </a:r>
            </a:p>
          </p:txBody>
        </p:sp>
        <p:sp>
          <p:nvSpPr>
            <p:cNvPr id="98320" name="Line 26"/>
            <p:cNvSpPr>
              <a:spLocks noChangeShapeType="1"/>
            </p:cNvSpPr>
            <p:nvPr/>
          </p:nvSpPr>
          <p:spPr bwMode="auto">
            <a:xfrm>
              <a:off x="4512" y="1808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8310" name="矩形 1"/>
          <p:cNvSpPr>
            <a:spLocks noChangeArrowheads="1"/>
          </p:cNvSpPr>
          <p:nvPr/>
        </p:nvSpPr>
        <p:spPr bwMode="auto">
          <a:xfrm>
            <a:off x="457200" y="3406775"/>
            <a:ext cx="8305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/>
              <a:t>MOV</a:t>
            </a:r>
            <a:r>
              <a:rPr lang="zh-CN" altLang="en-US" sz="2400" dirty="0"/>
              <a:t>、</a:t>
            </a:r>
            <a:r>
              <a:rPr lang="en-US" altLang="zh-CN" sz="2400" dirty="0"/>
              <a:t>POP</a:t>
            </a:r>
            <a:r>
              <a:rPr lang="zh-CN" altLang="en-US" sz="2400" dirty="0"/>
              <a:t>、</a:t>
            </a:r>
            <a:r>
              <a:rPr lang="en-US" altLang="zh-CN" sz="2400" dirty="0"/>
              <a:t>LDS</a:t>
            </a:r>
            <a:r>
              <a:rPr lang="zh-CN" altLang="en-US" sz="2400" dirty="0"/>
              <a:t>、</a:t>
            </a:r>
            <a:r>
              <a:rPr lang="en-US" altLang="zh-CN" sz="2400" dirty="0"/>
              <a:t>LES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LSS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LGS</a:t>
            </a:r>
            <a:r>
              <a:rPr lang="zh-CN" altLang="en-US" sz="2400" dirty="0"/>
              <a:t>以及</a:t>
            </a:r>
            <a:r>
              <a:rPr lang="en-US" altLang="zh-CN" sz="2400" dirty="0" err="1"/>
              <a:t>LFS</a:t>
            </a:r>
            <a:r>
              <a:rPr lang="zh-CN" altLang="en-US" sz="2400" dirty="0"/>
              <a:t>，这些指令显式地直接引用段寄存器。</a:t>
            </a:r>
          </a:p>
        </p:txBody>
      </p:sp>
      <p:sp>
        <p:nvSpPr>
          <p:cNvPr id="98311" name="矩形 39"/>
          <p:cNvSpPr>
            <a:spLocks noChangeArrowheads="1"/>
          </p:cNvSpPr>
          <p:nvPr/>
        </p:nvSpPr>
        <p:spPr bwMode="auto">
          <a:xfrm>
            <a:off x="457200" y="4327435"/>
            <a:ext cx="8305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/>
              <a:t>隐式加载指令，例如使用长指针的</a:t>
            </a:r>
            <a:r>
              <a:rPr lang="en-US" altLang="zh-CN" sz="2400" dirty="0"/>
              <a:t>CALL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JMP</a:t>
            </a:r>
            <a:r>
              <a:rPr lang="zh-CN" altLang="en-US" sz="2400" dirty="0"/>
              <a:t>和</a:t>
            </a:r>
            <a:r>
              <a:rPr lang="en-US" altLang="zh-CN" sz="2400" dirty="0"/>
              <a:t>RET</a:t>
            </a:r>
            <a:r>
              <a:rPr lang="zh-CN" altLang="en-US" sz="2400" dirty="0"/>
              <a:t>指令、</a:t>
            </a:r>
            <a:r>
              <a:rPr lang="en-US" altLang="zh-CN" sz="2400" dirty="0" err="1"/>
              <a:t>IRET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INTn</a:t>
            </a:r>
            <a:r>
              <a:rPr lang="zh-CN" altLang="en-US" sz="2400" dirty="0"/>
              <a:t>、</a:t>
            </a:r>
            <a:r>
              <a:rPr lang="en-US" altLang="zh-CN" sz="2400" dirty="0"/>
              <a:t>INTO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INT3</a:t>
            </a:r>
            <a:r>
              <a:rPr lang="zh-CN" altLang="en-US" sz="2400" dirty="0"/>
              <a:t>等指令。这些指令在操作过程中会附带改变</a:t>
            </a:r>
            <a:r>
              <a:rPr lang="en-US" altLang="zh-CN" sz="2400" dirty="0"/>
              <a:t>CS</a:t>
            </a:r>
            <a:r>
              <a:rPr lang="zh-CN" altLang="en-US" sz="2400" dirty="0"/>
              <a:t>寄存器（和某些其他段寄存器）的内容。</a:t>
            </a:r>
          </a:p>
        </p:txBody>
      </p:sp>
    </p:spTree>
    <p:extLst>
      <p:ext uri="{BB962C8B-B14F-4D97-AF65-F5344CB8AC3E}">
        <p14:creationId xmlns:p14="http://schemas.microsoft.com/office/powerpoint/2010/main" xmlns="" val="117642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9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9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7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98310" name="矩形 1"/>
          <p:cNvSpPr>
            <a:spLocks noChangeArrowheads="1"/>
          </p:cNvSpPr>
          <p:nvPr/>
        </p:nvSpPr>
        <p:spPr bwMode="auto">
          <a:xfrm>
            <a:off x="280555" y="1295400"/>
            <a:ext cx="83058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 smtClean="0"/>
              <a:t>实例：</a:t>
            </a:r>
            <a:r>
              <a:rPr lang="en-US" altLang="zh-CN" dirty="0" smtClean="0"/>
              <a:t>call</a:t>
            </a:r>
            <a:r>
              <a:rPr lang="en-US" altLang="zh-CN" dirty="0" smtClean="0">
                <a:effectLst/>
              </a:rPr>
              <a:t> / </a:t>
            </a:r>
            <a:r>
              <a:rPr lang="en-US" altLang="zh-CN" dirty="0" err="1"/>
              <a:t>jmp</a:t>
            </a:r>
            <a:r>
              <a:rPr lang="en-US" altLang="zh-CN" dirty="0" smtClean="0">
                <a:effectLst/>
              </a:rPr>
              <a:t> selector: offset</a:t>
            </a:r>
            <a:r>
              <a:rPr lang="en-US" altLang="zh-CN" sz="2400" b="0" dirty="0" smtClean="0">
                <a:effectLst/>
              </a:rPr>
              <a:t/>
            </a:r>
            <a:br>
              <a:rPr lang="en-US" altLang="zh-CN" sz="2400" b="0" dirty="0" smtClean="0">
                <a:effectLst/>
              </a:rPr>
            </a:br>
            <a:r>
              <a:rPr lang="zh-CN" altLang="en-US" sz="2400" b="0" dirty="0" smtClean="0">
                <a:effectLst/>
              </a:rPr>
              <a:t>这里的 </a:t>
            </a:r>
            <a:r>
              <a:rPr lang="en-US" altLang="zh-CN" sz="2400" b="0" dirty="0" smtClean="0">
                <a:effectLst/>
              </a:rPr>
              <a:t>selector </a:t>
            </a:r>
            <a:r>
              <a:rPr lang="zh-CN" altLang="en-US" sz="2400" b="0" dirty="0" smtClean="0">
                <a:effectLst/>
              </a:rPr>
              <a:t>是 </a:t>
            </a:r>
            <a:r>
              <a:rPr lang="en-US" altLang="zh-CN" sz="2400" b="0" dirty="0" smtClean="0">
                <a:effectLst/>
              </a:rPr>
              <a:t>code segment selector </a:t>
            </a:r>
            <a:r>
              <a:rPr lang="zh-CN" altLang="en-US" sz="2400" b="0" dirty="0" smtClean="0">
                <a:effectLst/>
              </a:rPr>
              <a:t>直接使用 </a:t>
            </a:r>
            <a:r>
              <a:rPr lang="en-US" altLang="zh-CN" sz="2400" b="0" dirty="0" smtClean="0">
                <a:effectLst/>
              </a:rPr>
              <a:t>selector </a:t>
            </a:r>
            <a:r>
              <a:rPr lang="zh-CN" altLang="en-US" sz="2400" b="0" dirty="0" smtClean="0">
                <a:effectLst/>
              </a:rPr>
              <a:t>来索引 </a:t>
            </a:r>
            <a:r>
              <a:rPr lang="en-US" altLang="zh-CN" sz="2400" b="0" dirty="0" smtClean="0">
                <a:effectLst/>
              </a:rPr>
              <a:t>code segment</a:t>
            </a:r>
            <a:r>
              <a:rPr lang="zh-CN" altLang="en-US" sz="2400" b="0" dirty="0" smtClean="0">
                <a:effectLst/>
              </a:rPr>
              <a:t>，这将引发 </a:t>
            </a:r>
            <a:r>
              <a:rPr lang="en-US" altLang="zh-CN" sz="2400" b="0" dirty="0" smtClean="0">
                <a:effectLst/>
              </a:rPr>
              <a:t>CS </a:t>
            </a:r>
            <a:r>
              <a:rPr lang="zh-CN" altLang="en-US" sz="2400" b="0" dirty="0" smtClean="0">
                <a:effectLst/>
              </a:rPr>
              <a:t>的改变，</a:t>
            </a:r>
            <a:r>
              <a:rPr lang="en-US" altLang="zh-CN" sz="2400" b="0" dirty="0" smtClean="0">
                <a:effectLst/>
              </a:rPr>
              <a:t>code segment descriptor </a:t>
            </a:r>
            <a:r>
              <a:rPr lang="zh-CN" altLang="en-US" sz="2400" b="0" dirty="0" smtClean="0">
                <a:effectLst/>
              </a:rPr>
              <a:t>最终会被加载到 </a:t>
            </a:r>
            <a:r>
              <a:rPr lang="en-US" altLang="zh-CN" sz="2400" b="0" dirty="0" smtClean="0">
                <a:effectLst/>
              </a:rPr>
              <a:t>CS </a:t>
            </a:r>
            <a:r>
              <a:rPr lang="zh-CN" altLang="en-US" sz="2400" b="0" dirty="0" smtClean="0">
                <a:effectLst/>
              </a:rPr>
              <a:t>寄存器里。</a:t>
            </a:r>
            <a:endParaRPr lang="en-US" altLang="zh-CN" sz="2400" b="0" dirty="0" smtClean="0">
              <a:effectLst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0" dirty="0" smtClean="0">
              <a:effectLst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 smtClean="0"/>
              <a:t>selector-16</a:t>
            </a:r>
            <a:r>
              <a:rPr lang="zh-CN" altLang="en-US" sz="2400" b="0" dirty="0" smtClean="0"/>
              <a:t>位，</a:t>
            </a:r>
            <a:r>
              <a:rPr lang="en-US" altLang="zh-CN" sz="2400" dirty="0"/>
              <a:t> </a:t>
            </a:r>
            <a:r>
              <a:rPr lang="en-US" altLang="zh-CN" sz="2400" b="0" dirty="0"/>
              <a:t>offset-32</a:t>
            </a:r>
            <a:r>
              <a:rPr lang="zh-CN" altLang="en-US" sz="2400" b="0" dirty="0"/>
              <a:t>位</a:t>
            </a:r>
            <a:endParaRPr lang="en-US" altLang="zh-CN" sz="2400" b="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0" dirty="0" smtClean="0">
              <a:effectLst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 smtClean="0">
                <a:effectLst/>
              </a:rPr>
              <a:t>(1) </a:t>
            </a:r>
            <a:r>
              <a:rPr lang="en-US" altLang="zh-CN" sz="2400" b="0" dirty="0" smtClean="0"/>
              <a:t>call</a:t>
            </a:r>
            <a:r>
              <a:rPr lang="en-US" altLang="zh-CN" sz="2400" b="0" dirty="0" smtClean="0">
                <a:effectLst/>
              </a:rPr>
              <a:t>  </a:t>
            </a:r>
            <a:r>
              <a:rPr lang="en-US" altLang="zh-CN" sz="2400" b="0" dirty="0" err="1" smtClean="0">
                <a:effectLst/>
              </a:rPr>
              <a:t>0x20:0x00040000</a:t>
            </a:r>
            <a:r>
              <a:rPr lang="en-US" altLang="zh-CN" sz="2400" b="0" dirty="0" smtClean="0">
                <a:effectLst/>
              </a:rPr>
              <a:t/>
            </a:r>
            <a:br>
              <a:rPr lang="en-US" altLang="zh-CN" sz="2400" b="0" dirty="0" smtClean="0">
                <a:effectLst/>
              </a:rPr>
            </a:br>
            <a:r>
              <a:rPr lang="en-US" altLang="zh-CN" sz="2400" b="0" dirty="0" smtClean="0">
                <a:effectLst/>
              </a:rPr>
              <a:t>(2) </a:t>
            </a:r>
            <a:r>
              <a:rPr lang="en-US" altLang="zh-CN" sz="2400" b="0" dirty="0" err="1" smtClean="0"/>
              <a:t>jmp</a:t>
            </a:r>
            <a:r>
              <a:rPr lang="en-US" altLang="zh-CN" sz="2400" b="0" dirty="0" smtClean="0">
                <a:effectLst/>
              </a:rPr>
              <a:t> </a:t>
            </a:r>
            <a:r>
              <a:rPr lang="en-US" altLang="zh-CN" sz="2400" b="0" dirty="0" err="1" smtClean="0">
                <a:effectLst/>
              </a:rPr>
              <a:t>0x20:0x00040000</a:t>
            </a:r>
            <a:endParaRPr lang="zh-CN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xmlns="" val="19573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内容占位符 2"/>
          <p:cNvSpPr>
            <a:spLocks noGrp="1"/>
          </p:cNvSpPr>
          <p:nvPr>
            <p:ph sz="half" idx="1"/>
          </p:nvPr>
        </p:nvSpPr>
        <p:spPr>
          <a:xfrm>
            <a:off x="0" y="989013"/>
            <a:ext cx="9144000" cy="137318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zh-CN" sz="2000" dirty="0" smtClean="0"/>
              <a:t>当</a:t>
            </a:r>
            <a:r>
              <a:rPr lang="en-US" altLang="zh-CN" sz="2000" dirty="0" smtClean="0"/>
              <a:t>TI=0</a:t>
            </a:r>
            <a:r>
              <a:rPr lang="zh-CN" altLang="zh-CN" sz="2000" dirty="0" smtClean="0"/>
              <a:t>时表示段描述符在</a:t>
            </a:r>
            <a:r>
              <a:rPr lang="en-US" altLang="zh-CN" sz="2000" dirty="0" smtClean="0"/>
              <a:t>GDT</a:t>
            </a:r>
            <a:r>
              <a:rPr lang="zh-CN" altLang="zh-CN" sz="2000" dirty="0" smtClean="0"/>
              <a:t>中</a:t>
            </a:r>
            <a:endParaRPr lang="en-US" altLang="zh-CN" sz="200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zh-CN" sz="2000" dirty="0" smtClean="0"/>
              <a:t>① 先从</a:t>
            </a:r>
            <a:r>
              <a:rPr lang="en-US" altLang="zh-CN" sz="2000" dirty="0" err="1" smtClean="0"/>
              <a:t>GDTR</a:t>
            </a:r>
            <a:r>
              <a:rPr lang="zh-CN" altLang="zh-CN" sz="2000" dirty="0" smtClean="0"/>
              <a:t>寄存器中获得</a:t>
            </a:r>
            <a:r>
              <a:rPr lang="en-US" altLang="zh-CN" sz="2000" dirty="0" err="1" smtClean="0"/>
              <a:t>GDT</a:t>
            </a:r>
            <a:r>
              <a:rPr lang="zh-CN" altLang="zh-CN" sz="2000" dirty="0" smtClean="0"/>
              <a:t>基址。② 然后再</a:t>
            </a:r>
            <a:r>
              <a:rPr lang="en-US" altLang="zh-CN" sz="2000" dirty="0" err="1" smtClean="0"/>
              <a:t>GDT</a:t>
            </a:r>
            <a:r>
              <a:rPr lang="zh-CN" altLang="zh-CN" sz="2000" dirty="0" smtClean="0"/>
              <a:t>中以段选择器高</a:t>
            </a:r>
            <a:r>
              <a:rPr lang="en-US" altLang="zh-CN" sz="2000" dirty="0" smtClean="0"/>
              <a:t>13</a:t>
            </a:r>
            <a:r>
              <a:rPr lang="zh-CN" altLang="zh-CN" sz="2000" dirty="0" smtClean="0"/>
              <a:t>位位置索引值得到段描述符。③ 段描述符符包含段的基址、限长、优先级等各种属性，这就得到了段的起始地址（基址），再以基址加上偏移地址得到线性地址。</a:t>
            </a:r>
            <a:endParaRPr lang="zh-CN" altLang="en-US" sz="2000" dirty="0" smtClean="0"/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  </a:t>
            </a:r>
            <a:r>
              <a:rPr lang="en-US" altLang="zh-CN" smtClean="0">
                <a:sym typeface="Symbol" panose="05050102010706020507" pitchFamily="18" charset="2"/>
              </a:rPr>
              <a:t>LDT</a:t>
            </a:r>
            <a:r>
              <a:rPr lang="zh-CN" altLang="en-US" smtClean="0">
                <a:sym typeface="Symbol" panose="05050102010706020507" pitchFamily="18" charset="2"/>
              </a:rPr>
              <a:t>、</a:t>
            </a:r>
            <a:r>
              <a:rPr lang="en-US" altLang="zh-CN" smtClean="0">
                <a:sym typeface="Symbol" panose="05050102010706020507" pitchFamily="18" charset="2"/>
              </a:rPr>
              <a:t>GDT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pic>
        <p:nvPicPr>
          <p:cNvPr id="104452" name="图片 5" descr="GDT,LDT,GDTR,LDT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610600" cy="39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内容占位符 2"/>
          <p:cNvSpPr>
            <a:spLocks noGrp="1"/>
          </p:cNvSpPr>
          <p:nvPr>
            <p:ph sz="half" idx="1"/>
          </p:nvPr>
        </p:nvSpPr>
        <p:spPr>
          <a:xfrm>
            <a:off x="76200" y="1008063"/>
            <a:ext cx="9144000" cy="196373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zh-CN" sz="2000" dirty="0" smtClean="0"/>
              <a:t>当</a:t>
            </a:r>
            <a:r>
              <a:rPr lang="en-US" altLang="zh-CN" sz="2000" dirty="0" smtClean="0"/>
              <a:t>TI=1</a:t>
            </a:r>
            <a:r>
              <a:rPr lang="zh-CN" altLang="zh-CN" sz="2000" dirty="0" smtClean="0"/>
              <a:t>时表示段描述符在</a:t>
            </a:r>
            <a:r>
              <a:rPr lang="en-US" altLang="zh-CN" sz="2000" dirty="0" smtClean="0"/>
              <a:t>LDT</a:t>
            </a:r>
            <a:r>
              <a:rPr lang="zh-CN" altLang="zh-CN" sz="2000" dirty="0" smtClean="0"/>
              <a:t>中</a:t>
            </a:r>
            <a:endParaRPr lang="en-US" altLang="zh-CN" sz="200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zh-CN" sz="2000" dirty="0" smtClean="0"/>
              <a:t>① 还是先从</a:t>
            </a:r>
            <a:r>
              <a:rPr lang="en-US" altLang="zh-CN" sz="2000" dirty="0" err="1" smtClean="0"/>
              <a:t>GDTR</a:t>
            </a:r>
            <a:r>
              <a:rPr lang="zh-CN" altLang="zh-CN" sz="2000" dirty="0" smtClean="0"/>
              <a:t>寄存器中获得</a:t>
            </a:r>
            <a:r>
              <a:rPr lang="en-US" altLang="zh-CN" sz="2000" dirty="0" err="1" smtClean="0"/>
              <a:t>GDT</a:t>
            </a:r>
            <a:r>
              <a:rPr lang="zh-CN" altLang="zh-CN" sz="2000" dirty="0" smtClean="0"/>
              <a:t>基址② 从</a:t>
            </a:r>
            <a:r>
              <a:rPr lang="en-US" altLang="zh-CN" sz="2000" dirty="0" err="1" smtClean="0"/>
              <a:t>LDTR</a:t>
            </a:r>
            <a:r>
              <a:rPr lang="zh-CN" altLang="zh-CN" sz="2000" dirty="0" smtClean="0"/>
              <a:t>寄存器中获取</a:t>
            </a:r>
            <a:r>
              <a:rPr lang="en-US" altLang="zh-CN" sz="2000" dirty="0" err="1" smtClean="0"/>
              <a:t>LDT</a:t>
            </a:r>
            <a:r>
              <a:rPr lang="zh-CN" altLang="zh-CN" sz="2000" dirty="0" smtClean="0"/>
              <a:t>所在段的位置索引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LDTR</a:t>
            </a:r>
            <a:r>
              <a:rPr lang="zh-CN" altLang="zh-CN" sz="2000" dirty="0" smtClean="0"/>
              <a:t>高</a:t>
            </a:r>
            <a:r>
              <a:rPr lang="en-US" altLang="zh-CN" sz="2000" dirty="0" smtClean="0"/>
              <a:t>13</a:t>
            </a:r>
            <a:r>
              <a:rPr lang="zh-CN" altLang="zh-CN" sz="2000" dirty="0" smtClean="0"/>
              <a:t>位</a:t>
            </a:r>
            <a:r>
              <a:rPr lang="en-US" altLang="zh-CN" sz="2000" dirty="0" smtClean="0"/>
              <a:t>)</a:t>
            </a:r>
            <a:r>
              <a:rPr lang="zh-CN" altLang="zh-CN" sz="2000" dirty="0" smtClean="0"/>
              <a:t>③ 以这个位置索引在</a:t>
            </a:r>
            <a:r>
              <a:rPr lang="en-US" altLang="zh-CN" sz="2000" dirty="0" err="1" smtClean="0"/>
              <a:t>GDT</a:t>
            </a:r>
            <a:r>
              <a:rPr lang="zh-CN" altLang="zh-CN" sz="2000" dirty="0" smtClean="0"/>
              <a:t>中得到</a:t>
            </a:r>
            <a:r>
              <a:rPr lang="en-US" altLang="zh-CN" sz="2000" dirty="0" err="1" smtClean="0"/>
              <a:t>LDT</a:t>
            </a:r>
            <a:r>
              <a:rPr lang="zh-CN" altLang="zh-CN" sz="2000" dirty="0" smtClean="0"/>
              <a:t>段描述符从而得到</a:t>
            </a:r>
            <a:r>
              <a:rPr lang="en-US" altLang="zh-CN" sz="2000" dirty="0" err="1" smtClean="0"/>
              <a:t>LDT</a:t>
            </a:r>
            <a:r>
              <a:rPr lang="zh-CN" altLang="zh-CN" sz="2000" dirty="0" smtClean="0"/>
              <a:t>段基址④ 用段选择器高</a:t>
            </a:r>
            <a:r>
              <a:rPr lang="en-US" altLang="zh-CN" sz="2000" dirty="0" smtClean="0"/>
              <a:t>13</a:t>
            </a:r>
            <a:r>
              <a:rPr lang="zh-CN" altLang="zh-CN" sz="2000" dirty="0" smtClean="0"/>
              <a:t>位位置索引值从</a:t>
            </a:r>
            <a:r>
              <a:rPr lang="en-US" altLang="zh-CN" sz="2000" dirty="0" err="1" smtClean="0"/>
              <a:t>LDT</a:t>
            </a:r>
            <a:r>
              <a:rPr lang="zh-CN" altLang="zh-CN" sz="2000" dirty="0" smtClean="0"/>
              <a:t>段中得到段描述符⑤ 段描述符符包含段的基址、限长、优先级等各种属性，这就得到了段的起始地址（基址），再以基址加上偏移地址得到线性地址</a:t>
            </a:r>
            <a:endParaRPr lang="zh-CN" altLang="en-US" sz="2000" dirty="0" smtClean="0"/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的分段硬件  </a:t>
            </a:r>
            <a:r>
              <a:rPr lang="en-US" altLang="zh-CN" smtClean="0">
                <a:sym typeface="Symbol" panose="05050102010706020507" pitchFamily="18" charset="2"/>
              </a:rPr>
              <a:t>LDT</a:t>
            </a:r>
            <a:r>
              <a:rPr lang="zh-CN" altLang="en-US" smtClean="0">
                <a:sym typeface="Symbol" panose="05050102010706020507" pitchFamily="18" charset="2"/>
              </a:rPr>
              <a:t>、</a:t>
            </a:r>
            <a:r>
              <a:rPr lang="en-US" altLang="zh-CN" smtClean="0">
                <a:sym typeface="Symbol" panose="05050102010706020507" pitchFamily="18" charset="2"/>
              </a:rPr>
              <a:t>GDT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pic>
        <p:nvPicPr>
          <p:cNvPr id="105476" name="图片 6" descr="GDT,LDT,GDTR,LDT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33"/>
          <a:stretch/>
        </p:blipFill>
        <p:spPr bwMode="auto">
          <a:xfrm>
            <a:off x="152400" y="2990849"/>
            <a:ext cx="8839200" cy="382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676275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anose="05050102010706020507" pitchFamily="18" charset="2"/>
              </a:rPr>
              <a:t>Intel x86</a:t>
            </a:r>
            <a:r>
              <a:rPr lang="zh-CN" altLang="en-US" smtClean="0">
                <a:sym typeface="Symbol" panose="05050102010706020507" pitchFamily="18" charset="2"/>
              </a:rPr>
              <a:t>的分页硬件</a:t>
            </a:r>
            <a:endParaRPr lang="zh-CN" altLang="zh-CN" smtClean="0">
              <a:sym typeface="Symbol" panose="05050102010706020507" pitchFamily="18" charset="2"/>
            </a:endParaRPr>
          </a:p>
        </p:txBody>
      </p:sp>
      <p:sp>
        <p:nvSpPr>
          <p:cNvPr id="372739" name="AutoShape 3"/>
          <p:cNvSpPr>
            <a:spLocks noChangeArrowheads="1"/>
          </p:cNvSpPr>
          <p:nvPr/>
        </p:nvSpPr>
        <p:spPr bwMode="auto">
          <a:xfrm>
            <a:off x="4572000" y="20574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372740" name="Group 4"/>
          <p:cNvGrpSpPr>
            <a:grpSpLocks/>
          </p:cNvGrpSpPr>
          <p:nvPr/>
        </p:nvGrpSpPr>
        <p:grpSpPr bwMode="auto">
          <a:xfrm>
            <a:off x="914400" y="2971800"/>
            <a:ext cx="6934200" cy="603250"/>
            <a:chOff x="576" y="3216"/>
            <a:chExt cx="4368" cy="380"/>
          </a:xfrm>
        </p:grpSpPr>
        <p:sp>
          <p:nvSpPr>
            <p:cNvPr id="106556" name="Rectangle 5"/>
            <p:cNvSpPr>
              <a:spLocks noChangeArrowheads="1"/>
            </p:cNvSpPr>
            <p:nvPr/>
          </p:nvSpPr>
          <p:spPr bwMode="auto">
            <a:xfrm>
              <a:off x="576" y="3216"/>
              <a:ext cx="43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页目录基址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: PDBR, Intel x86</a:t>
              </a: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称为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CR3</a:t>
              </a:r>
              <a:endParaRPr lang="en-US" altLang="zh-CN" sz="2400">
                <a:sym typeface="Symbol" panose="05050102010706020507" pitchFamily="18" charset="2"/>
              </a:endParaRPr>
            </a:p>
          </p:txBody>
        </p:sp>
        <p:pic>
          <p:nvPicPr>
            <p:cNvPr id="106557" name="Picture 6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2743" name="Group 7"/>
          <p:cNvGrpSpPr>
            <a:grpSpLocks/>
          </p:cNvGrpSpPr>
          <p:nvPr/>
        </p:nvGrpSpPr>
        <p:grpSpPr bwMode="auto">
          <a:xfrm>
            <a:off x="76200" y="1447800"/>
            <a:ext cx="5029200" cy="1604963"/>
            <a:chOff x="48" y="912"/>
            <a:chExt cx="3168" cy="1011"/>
          </a:xfrm>
        </p:grpSpPr>
        <p:sp>
          <p:nvSpPr>
            <p:cNvPr id="106545" name="Text Box 8"/>
            <p:cNvSpPr txBox="1">
              <a:spLocks noChangeArrowheads="1"/>
            </p:cNvSpPr>
            <p:nvPr/>
          </p:nvSpPr>
          <p:spPr bwMode="auto">
            <a:xfrm>
              <a:off x="2688" y="147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grpSp>
          <p:nvGrpSpPr>
            <p:cNvPr id="106546" name="Group 9"/>
            <p:cNvGrpSpPr>
              <a:grpSpLocks/>
            </p:cNvGrpSpPr>
            <p:nvPr/>
          </p:nvGrpSpPr>
          <p:grpSpPr bwMode="auto">
            <a:xfrm>
              <a:off x="48" y="912"/>
              <a:ext cx="2784" cy="1011"/>
              <a:chOff x="144" y="1197"/>
              <a:chExt cx="2784" cy="1011"/>
            </a:xfrm>
          </p:grpSpPr>
          <p:sp>
            <p:nvSpPr>
              <p:cNvPr id="106547" name="Text Box 10"/>
              <p:cNvSpPr txBox="1">
                <a:spLocks noChangeArrowheads="1"/>
              </p:cNvSpPr>
              <p:nvPr/>
            </p:nvSpPr>
            <p:spPr bwMode="auto">
              <a:xfrm>
                <a:off x="1056" y="1920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</a:rPr>
                  <a:t>线性地址</a:t>
                </a:r>
              </a:p>
            </p:txBody>
          </p:sp>
          <p:sp>
            <p:nvSpPr>
              <p:cNvPr id="106548" name="Text Box 11"/>
              <p:cNvSpPr txBox="1">
                <a:spLocks noChangeArrowheads="1"/>
              </p:cNvSpPr>
              <p:nvPr/>
            </p:nvSpPr>
            <p:spPr bwMode="auto">
              <a:xfrm>
                <a:off x="144" y="1776"/>
                <a:ext cx="52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31</a:t>
                </a:r>
              </a:p>
            </p:txBody>
          </p:sp>
          <p:sp>
            <p:nvSpPr>
              <p:cNvPr id="106549" name="Rectangle 12"/>
              <p:cNvSpPr>
                <a:spLocks noChangeArrowheads="1"/>
              </p:cNvSpPr>
              <p:nvPr/>
            </p:nvSpPr>
            <p:spPr bwMode="auto">
              <a:xfrm>
                <a:off x="293" y="1197"/>
                <a:ext cx="586" cy="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10 bits</a:t>
                </a:r>
              </a:p>
            </p:txBody>
          </p:sp>
          <p:sp>
            <p:nvSpPr>
              <p:cNvPr id="106550" name="Rectangle 13"/>
              <p:cNvSpPr>
                <a:spLocks noChangeArrowheads="1"/>
              </p:cNvSpPr>
              <p:nvPr/>
            </p:nvSpPr>
            <p:spPr bwMode="auto">
              <a:xfrm>
                <a:off x="1154" y="1197"/>
                <a:ext cx="586" cy="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10 bits</a:t>
                </a:r>
              </a:p>
            </p:txBody>
          </p:sp>
          <p:sp>
            <p:nvSpPr>
              <p:cNvPr id="106551" name="Rectangle 14"/>
              <p:cNvSpPr>
                <a:spLocks noChangeArrowheads="1"/>
              </p:cNvSpPr>
              <p:nvPr/>
            </p:nvSpPr>
            <p:spPr bwMode="auto">
              <a:xfrm>
                <a:off x="2112" y="1235"/>
                <a:ext cx="586" cy="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12 bits</a:t>
                </a:r>
              </a:p>
            </p:txBody>
          </p:sp>
          <p:grpSp>
            <p:nvGrpSpPr>
              <p:cNvPr id="106552" name="Group 15"/>
              <p:cNvGrpSpPr>
                <a:grpSpLocks/>
              </p:cNvGrpSpPr>
              <p:nvPr/>
            </p:nvGrpSpPr>
            <p:grpSpPr bwMode="auto">
              <a:xfrm>
                <a:off x="192" y="1440"/>
                <a:ext cx="2736" cy="345"/>
                <a:chOff x="1625" y="528"/>
                <a:chExt cx="2247" cy="238"/>
              </a:xfrm>
            </p:grpSpPr>
            <p:sp>
              <p:nvSpPr>
                <p:cNvPr id="106553" name="Rectangle 16"/>
                <p:cNvSpPr>
                  <a:spLocks noChangeArrowheads="1"/>
                </p:cNvSpPr>
                <p:nvPr/>
              </p:nvSpPr>
              <p:spPr bwMode="auto">
                <a:xfrm>
                  <a:off x="2887" y="528"/>
                  <a:ext cx="985" cy="238"/>
                </a:xfrm>
                <a:prstGeom prst="rect">
                  <a:avLst/>
                </a:prstGeom>
                <a:noFill/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80000"/>
                    </a:lnSpc>
                    <a:buClrTx/>
                    <a:buSzPct val="100000"/>
                    <a:buFontTx/>
                    <a:buNone/>
                  </a:pPr>
                  <a:r>
                    <a:rPr lang="zh-CN" altLang="en-US" sz="2400">
                      <a:solidFill>
                        <a:srgbClr val="FF0000"/>
                      </a:solidFill>
                    </a:rPr>
                    <a:t>页内偏移</a:t>
                  </a:r>
                </a:p>
              </p:txBody>
            </p:sp>
            <p:sp>
              <p:nvSpPr>
                <p:cNvPr id="106554" name="Rectangle 17"/>
                <p:cNvSpPr>
                  <a:spLocks noChangeArrowheads="1"/>
                </p:cNvSpPr>
                <p:nvPr/>
              </p:nvSpPr>
              <p:spPr bwMode="auto">
                <a:xfrm>
                  <a:off x="2256" y="528"/>
                  <a:ext cx="631" cy="238"/>
                </a:xfrm>
                <a:prstGeom prst="rect">
                  <a:avLst/>
                </a:prstGeom>
                <a:noFill/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75000"/>
                    </a:lnSpc>
                    <a:spcBef>
                      <a:spcPct val="0"/>
                    </a:spcBef>
                    <a:buClrTx/>
                    <a:buSzPct val="100000"/>
                    <a:buFontTx/>
                    <a:buNone/>
                  </a:pPr>
                  <a:r>
                    <a:rPr lang="zh-CN" altLang="en-US" sz="2400">
                      <a:solidFill>
                        <a:srgbClr val="FF0000"/>
                      </a:solidFill>
                    </a:rPr>
                    <a:t>页面</a:t>
                  </a:r>
                </a:p>
              </p:txBody>
            </p:sp>
            <p:sp>
              <p:nvSpPr>
                <p:cNvPr id="106555" name="Rectangle 18"/>
                <p:cNvSpPr>
                  <a:spLocks noChangeArrowheads="1"/>
                </p:cNvSpPr>
                <p:nvPr/>
              </p:nvSpPr>
              <p:spPr bwMode="auto">
                <a:xfrm>
                  <a:off x="1625" y="528"/>
                  <a:ext cx="631" cy="238"/>
                </a:xfrm>
                <a:prstGeom prst="rect">
                  <a:avLst/>
                </a:prstGeom>
                <a:noFill/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>
                  <a:lvl1pPr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75000"/>
                    </a:lnSpc>
                    <a:spcBef>
                      <a:spcPct val="0"/>
                    </a:spcBef>
                    <a:buClrTx/>
                    <a:buSzPct val="100000"/>
                    <a:buFontTx/>
                    <a:buNone/>
                  </a:pPr>
                  <a:r>
                    <a:rPr lang="zh-CN" altLang="en-US" sz="2400">
                      <a:solidFill>
                        <a:srgbClr val="FF0000"/>
                      </a:solidFill>
                    </a:rPr>
                    <a:t>页目录</a:t>
                  </a:r>
                </a:p>
              </p:txBody>
            </p:sp>
          </p:grpSp>
        </p:grpSp>
      </p:grpSp>
      <p:grpSp>
        <p:nvGrpSpPr>
          <p:cNvPr id="372755" name="Group 19"/>
          <p:cNvGrpSpPr>
            <a:grpSpLocks/>
          </p:cNvGrpSpPr>
          <p:nvPr/>
        </p:nvGrpSpPr>
        <p:grpSpPr bwMode="auto">
          <a:xfrm>
            <a:off x="5181600" y="1143000"/>
            <a:ext cx="3886200" cy="1905000"/>
            <a:chOff x="3264" y="720"/>
            <a:chExt cx="2448" cy="1248"/>
          </a:xfrm>
        </p:grpSpPr>
        <p:sp>
          <p:nvSpPr>
            <p:cNvPr id="106535" name="AutoShape 20"/>
            <p:cNvSpPr>
              <a:spLocks noChangeArrowheads="1"/>
            </p:cNvSpPr>
            <p:nvPr/>
          </p:nvSpPr>
          <p:spPr bwMode="auto">
            <a:xfrm>
              <a:off x="3264" y="720"/>
              <a:ext cx="2448" cy="124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6536" name="Rectangle 21"/>
            <p:cNvSpPr>
              <a:spLocks noChangeArrowheads="1"/>
            </p:cNvSpPr>
            <p:nvPr/>
          </p:nvSpPr>
          <p:spPr bwMode="auto">
            <a:xfrm>
              <a:off x="4032" y="816"/>
              <a:ext cx="720" cy="81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6537" name="Text Box 22"/>
            <p:cNvSpPr txBox="1">
              <a:spLocks noChangeArrowheads="1"/>
            </p:cNvSpPr>
            <p:nvPr/>
          </p:nvSpPr>
          <p:spPr bwMode="auto">
            <a:xfrm>
              <a:off x="4032" y="1056"/>
              <a:ext cx="816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页目录</a:t>
              </a:r>
            </a:p>
          </p:txBody>
        </p:sp>
        <p:sp>
          <p:nvSpPr>
            <p:cNvPr id="106538" name="Text Box 23"/>
            <p:cNvSpPr txBox="1">
              <a:spLocks noChangeArrowheads="1"/>
            </p:cNvSpPr>
            <p:nvPr/>
          </p:nvSpPr>
          <p:spPr bwMode="auto">
            <a:xfrm>
              <a:off x="3312" y="1467"/>
              <a:ext cx="528" cy="26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CR3</a:t>
              </a:r>
            </a:p>
          </p:txBody>
        </p:sp>
        <p:sp>
          <p:nvSpPr>
            <p:cNvPr id="106539" name="Line 24"/>
            <p:cNvSpPr>
              <a:spLocks noChangeShapeType="1"/>
            </p:cNvSpPr>
            <p:nvPr/>
          </p:nvSpPr>
          <p:spPr bwMode="auto">
            <a:xfrm>
              <a:off x="3792" y="1611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40" name="Rectangle 25"/>
            <p:cNvSpPr>
              <a:spLocks noChangeArrowheads="1"/>
            </p:cNvSpPr>
            <p:nvPr/>
          </p:nvSpPr>
          <p:spPr bwMode="auto">
            <a:xfrm>
              <a:off x="4944" y="1056"/>
              <a:ext cx="672" cy="81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6541" name="Text Box 26"/>
            <p:cNvSpPr txBox="1">
              <a:spLocks noChangeArrowheads="1"/>
            </p:cNvSpPr>
            <p:nvPr/>
          </p:nvSpPr>
          <p:spPr bwMode="auto">
            <a:xfrm>
              <a:off x="4992" y="1296"/>
              <a:ext cx="62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页表</a:t>
              </a:r>
            </a:p>
          </p:txBody>
        </p:sp>
        <p:sp>
          <p:nvSpPr>
            <p:cNvPr id="106542" name="Line 27"/>
            <p:cNvSpPr>
              <a:spLocks noChangeShapeType="1"/>
            </p:cNvSpPr>
            <p:nvPr/>
          </p:nvSpPr>
          <p:spPr bwMode="auto">
            <a:xfrm>
              <a:off x="4608" y="139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43" name="Line 28"/>
            <p:cNvSpPr>
              <a:spLocks noChangeShapeType="1"/>
            </p:cNvSpPr>
            <p:nvPr/>
          </p:nvSpPr>
          <p:spPr bwMode="auto">
            <a:xfrm>
              <a:off x="4848" y="1392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44" name="Line 29"/>
            <p:cNvSpPr>
              <a:spLocks noChangeShapeType="1"/>
            </p:cNvSpPr>
            <p:nvPr/>
          </p:nvSpPr>
          <p:spPr bwMode="auto">
            <a:xfrm>
              <a:off x="4848" y="187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2766" name="Group 30"/>
          <p:cNvGrpSpPr>
            <a:grpSpLocks/>
          </p:cNvGrpSpPr>
          <p:nvPr/>
        </p:nvGrpSpPr>
        <p:grpSpPr bwMode="auto">
          <a:xfrm>
            <a:off x="1524000" y="3429000"/>
            <a:ext cx="5715000" cy="990600"/>
            <a:chOff x="960" y="2352"/>
            <a:chExt cx="3600" cy="624"/>
          </a:xfrm>
        </p:grpSpPr>
        <p:sp>
          <p:nvSpPr>
            <p:cNvPr id="106527" name="Rectangle 31"/>
            <p:cNvSpPr>
              <a:spLocks noChangeArrowheads="1"/>
            </p:cNvSpPr>
            <p:nvPr/>
          </p:nvSpPr>
          <p:spPr bwMode="auto">
            <a:xfrm>
              <a:off x="1008" y="2592"/>
              <a:ext cx="2208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6528" name="Text Box 32"/>
            <p:cNvSpPr txBox="1">
              <a:spLocks noChangeArrowheads="1"/>
            </p:cNvSpPr>
            <p:nvPr/>
          </p:nvSpPr>
          <p:spPr bwMode="auto">
            <a:xfrm>
              <a:off x="4224" y="2352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106529" name="Text Box 33"/>
            <p:cNvSpPr txBox="1">
              <a:spLocks noChangeArrowheads="1"/>
            </p:cNvSpPr>
            <p:nvPr/>
          </p:nvSpPr>
          <p:spPr bwMode="auto">
            <a:xfrm>
              <a:off x="960" y="2352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106530" name="Rectangle 34"/>
            <p:cNvSpPr>
              <a:spLocks noChangeArrowheads="1"/>
            </p:cNvSpPr>
            <p:nvPr/>
          </p:nvSpPr>
          <p:spPr bwMode="auto">
            <a:xfrm>
              <a:off x="3216" y="2592"/>
              <a:ext cx="1200" cy="384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6531" name="Text Box 35"/>
            <p:cNvSpPr txBox="1">
              <a:spLocks noChangeArrowheads="1"/>
            </p:cNvSpPr>
            <p:nvPr/>
          </p:nvSpPr>
          <p:spPr bwMode="auto">
            <a:xfrm>
              <a:off x="2976" y="2352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12</a:t>
              </a:r>
            </a:p>
          </p:txBody>
        </p:sp>
        <p:sp>
          <p:nvSpPr>
            <p:cNvPr id="106532" name="Text Box 36"/>
            <p:cNvSpPr txBox="1">
              <a:spLocks noChangeArrowheads="1"/>
            </p:cNvSpPr>
            <p:nvPr/>
          </p:nvSpPr>
          <p:spPr bwMode="auto">
            <a:xfrm>
              <a:off x="3168" y="2352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11</a:t>
              </a:r>
            </a:p>
          </p:txBody>
        </p:sp>
        <p:sp>
          <p:nvSpPr>
            <p:cNvPr id="106533" name="Text Box 37"/>
            <p:cNvSpPr txBox="1">
              <a:spLocks noChangeArrowheads="1"/>
            </p:cNvSpPr>
            <p:nvPr/>
          </p:nvSpPr>
          <p:spPr bwMode="auto">
            <a:xfrm>
              <a:off x="1344" y="2640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页目录表基地址</a:t>
              </a:r>
            </a:p>
          </p:txBody>
        </p:sp>
        <p:sp>
          <p:nvSpPr>
            <p:cNvPr id="106534" name="Text Box 38"/>
            <p:cNvSpPr txBox="1">
              <a:spLocks noChangeArrowheads="1"/>
            </p:cNvSpPr>
            <p:nvPr/>
          </p:nvSpPr>
          <p:spPr bwMode="auto">
            <a:xfrm>
              <a:off x="3552" y="264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保留</a:t>
              </a:r>
            </a:p>
          </p:txBody>
        </p:sp>
      </p:grpSp>
      <p:sp>
        <p:nvSpPr>
          <p:cNvPr id="372775" name="AutoShape 39"/>
          <p:cNvSpPr>
            <a:spLocks noChangeArrowheads="1"/>
          </p:cNvSpPr>
          <p:nvPr/>
        </p:nvSpPr>
        <p:spPr bwMode="auto">
          <a:xfrm rot="10800000">
            <a:off x="3657600" y="4495800"/>
            <a:ext cx="4038600" cy="533400"/>
          </a:xfrm>
          <a:prstGeom prst="wedgeRoundRectCallout">
            <a:avLst>
              <a:gd name="adj1" fmla="val 29477"/>
              <a:gd name="adj2" fmla="val 9613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/>
              <a:t>页目</a:t>
            </a:r>
            <a:r>
              <a:rPr lang="zh-CN" altLang="en-US" sz="2400" dirty="0" smtClean="0"/>
              <a:t>录表基</a:t>
            </a:r>
            <a:r>
              <a:rPr lang="zh-CN" altLang="en-US" sz="2400" dirty="0"/>
              <a:t>址需是</a:t>
            </a:r>
            <a:r>
              <a:rPr lang="en-US" altLang="zh-CN" sz="2400" dirty="0"/>
              <a:t>4K</a:t>
            </a:r>
            <a:r>
              <a:rPr lang="zh-CN" altLang="en-US" sz="2400" dirty="0"/>
              <a:t>的倍数</a:t>
            </a:r>
          </a:p>
        </p:txBody>
      </p:sp>
      <p:grpSp>
        <p:nvGrpSpPr>
          <p:cNvPr id="372776" name="Group 40"/>
          <p:cNvGrpSpPr>
            <a:grpSpLocks/>
          </p:cNvGrpSpPr>
          <p:nvPr/>
        </p:nvGrpSpPr>
        <p:grpSpPr bwMode="auto">
          <a:xfrm>
            <a:off x="914400" y="5029200"/>
            <a:ext cx="6934200" cy="603250"/>
            <a:chOff x="576" y="3216"/>
            <a:chExt cx="4368" cy="380"/>
          </a:xfrm>
        </p:grpSpPr>
        <p:sp>
          <p:nvSpPr>
            <p:cNvPr id="106525" name="Rectangle 41"/>
            <p:cNvSpPr>
              <a:spLocks noChangeArrowheads="1"/>
            </p:cNvSpPr>
            <p:nvPr/>
          </p:nvSpPr>
          <p:spPr bwMode="auto">
            <a:xfrm>
              <a:off x="576" y="3216"/>
              <a:ext cx="436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页目录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页表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)</a:t>
              </a:r>
              <a:r>
                <a:rPr lang="zh-CN" altLang="en-US" sz="2400">
                  <a:solidFill>
                    <a:srgbClr val="FF0000"/>
                  </a:solidFill>
                  <a:sym typeface="Symbol" panose="05050102010706020507" pitchFamily="18" charset="2"/>
                </a:rPr>
                <a:t>表项格式</a:t>
              </a:r>
              <a:endParaRPr lang="zh-CN" altLang="en-US" sz="2400">
                <a:sym typeface="Symbol" panose="05050102010706020507" pitchFamily="18" charset="2"/>
              </a:endParaRPr>
            </a:p>
          </p:txBody>
        </p:sp>
        <p:pic>
          <p:nvPicPr>
            <p:cNvPr id="106526" name="Picture 42" descr="j01158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338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2779" name="Group 43"/>
          <p:cNvGrpSpPr>
            <a:grpSpLocks/>
          </p:cNvGrpSpPr>
          <p:nvPr/>
        </p:nvGrpSpPr>
        <p:grpSpPr bwMode="auto">
          <a:xfrm>
            <a:off x="1524000" y="5486400"/>
            <a:ext cx="5943600" cy="1054100"/>
            <a:chOff x="960" y="3456"/>
            <a:chExt cx="3744" cy="664"/>
          </a:xfrm>
        </p:grpSpPr>
        <p:sp>
          <p:nvSpPr>
            <p:cNvPr id="106513" name="Rectangle 44"/>
            <p:cNvSpPr>
              <a:spLocks noChangeArrowheads="1"/>
            </p:cNvSpPr>
            <p:nvPr/>
          </p:nvSpPr>
          <p:spPr bwMode="auto">
            <a:xfrm>
              <a:off x="1008" y="3696"/>
              <a:ext cx="2208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6514" name="Text Box 45"/>
            <p:cNvSpPr txBox="1">
              <a:spLocks noChangeArrowheads="1"/>
            </p:cNvSpPr>
            <p:nvPr/>
          </p:nvSpPr>
          <p:spPr bwMode="auto">
            <a:xfrm>
              <a:off x="4368" y="3456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0</a:t>
              </a:r>
            </a:p>
          </p:txBody>
        </p:sp>
        <p:sp>
          <p:nvSpPr>
            <p:cNvPr id="106515" name="Text Box 46"/>
            <p:cNvSpPr txBox="1">
              <a:spLocks noChangeArrowheads="1"/>
            </p:cNvSpPr>
            <p:nvPr/>
          </p:nvSpPr>
          <p:spPr bwMode="auto">
            <a:xfrm>
              <a:off x="960" y="3456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31</a:t>
              </a:r>
            </a:p>
          </p:txBody>
        </p:sp>
        <p:sp>
          <p:nvSpPr>
            <p:cNvPr id="106516" name="Rectangle 47"/>
            <p:cNvSpPr>
              <a:spLocks noChangeArrowheads="1"/>
            </p:cNvSpPr>
            <p:nvPr/>
          </p:nvSpPr>
          <p:spPr bwMode="auto">
            <a:xfrm>
              <a:off x="3216" y="3696"/>
              <a:ext cx="960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6517" name="Text Box 48"/>
            <p:cNvSpPr txBox="1">
              <a:spLocks noChangeArrowheads="1"/>
            </p:cNvSpPr>
            <p:nvPr/>
          </p:nvSpPr>
          <p:spPr bwMode="auto">
            <a:xfrm>
              <a:off x="2976" y="3456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12</a:t>
              </a:r>
            </a:p>
          </p:txBody>
        </p:sp>
        <p:sp>
          <p:nvSpPr>
            <p:cNvPr id="106518" name="Text Box 49"/>
            <p:cNvSpPr txBox="1">
              <a:spLocks noChangeArrowheads="1"/>
            </p:cNvSpPr>
            <p:nvPr/>
          </p:nvSpPr>
          <p:spPr bwMode="auto">
            <a:xfrm>
              <a:off x="3168" y="3456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11</a:t>
              </a:r>
            </a:p>
          </p:txBody>
        </p:sp>
        <p:sp>
          <p:nvSpPr>
            <p:cNvPr id="106519" name="Text Box 50"/>
            <p:cNvSpPr txBox="1">
              <a:spLocks noChangeArrowheads="1"/>
            </p:cNvSpPr>
            <p:nvPr/>
          </p:nvSpPr>
          <p:spPr bwMode="auto">
            <a:xfrm>
              <a:off x="1344" y="3744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页框</a:t>
              </a:r>
              <a:r>
                <a:rPr lang="en-US" altLang="zh-CN" sz="2400"/>
                <a:t>(frame)</a:t>
              </a:r>
              <a:r>
                <a:rPr lang="zh-CN" altLang="en-US" sz="2400"/>
                <a:t>地址</a:t>
              </a:r>
            </a:p>
          </p:txBody>
        </p:sp>
        <p:sp>
          <p:nvSpPr>
            <p:cNvPr id="106520" name="Rectangle 51"/>
            <p:cNvSpPr>
              <a:spLocks noChangeArrowheads="1"/>
            </p:cNvSpPr>
            <p:nvPr/>
          </p:nvSpPr>
          <p:spPr bwMode="auto">
            <a:xfrm>
              <a:off x="4176" y="3696"/>
              <a:ext cx="192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6521" name="Rectangle 52"/>
            <p:cNvSpPr>
              <a:spLocks noChangeArrowheads="1"/>
            </p:cNvSpPr>
            <p:nvPr/>
          </p:nvSpPr>
          <p:spPr bwMode="auto">
            <a:xfrm>
              <a:off x="4368" y="3696"/>
              <a:ext cx="192" cy="3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6522" name="Text Box 53"/>
            <p:cNvSpPr txBox="1">
              <a:spLocks noChangeArrowheads="1"/>
            </p:cNvSpPr>
            <p:nvPr/>
          </p:nvSpPr>
          <p:spPr bwMode="auto">
            <a:xfrm>
              <a:off x="4176" y="3456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1</a:t>
              </a:r>
            </a:p>
          </p:txBody>
        </p:sp>
        <p:sp>
          <p:nvSpPr>
            <p:cNvPr id="106523" name="Text Box 54"/>
            <p:cNvSpPr txBox="1">
              <a:spLocks noChangeArrowheads="1"/>
            </p:cNvSpPr>
            <p:nvPr/>
          </p:nvSpPr>
          <p:spPr bwMode="auto">
            <a:xfrm>
              <a:off x="4359" y="3773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106524" name="Text Box 55"/>
            <p:cNvSpPr txBox="1">
              <a:spLocks noChangeArrowheads="1"/>
            </p:cNvSpPr>
            <p:nvPr/>
          </p:nvSpPr>
          <p:spPr bwMode="auto">
            <a:xfrm>
              <a:off x="4149" y="3678"/>
              <a:ext cx="33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RW</a:t>
              </a:r>
            </a:p>
          </p:txBody>
        </p:sp>
      </p:grpSp>
      <p:grpSp>
        <p:nvGrpSpPr>
          <p:cNvPr id="372792" name="Group 56"/>
          <p:cNvGrpSpPr>
            <a:grpSpLocks/>
          </p:cNvGrpSpPr>
          <p:nvPr/>
        </p:nvGrpSpPr>
        <p:grpSpPr bwMode="auto">
          <a:xfrm>
            <a:off x="762000" y="1676400"/>
            <a:ext cx="4038600" cy="3962400"/>
            <a:chOff x="480" y="1056"/>
            <a:chExt cx="2544" cy="2496"/>
          </a:xfrm>
        </p:grpSpPr>
        <p:sp>
          <p:nvSpPr>
            <p:cNvPr id="106509" name="Line 57"/>
            <p:cNvSpPr>
              <a:spLocks noChangeShapeType="1"/>
            </p:cNvSpPr>
            <p:nvPr/>
          </p:nvSpPr>
          <p:spPr bwMode="auto">
            <a:xfrm flipV="1">
              <a:off x="480" y="1056"/>
              <a:ext cx="720" cy="14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0" name="Line 58"/>
            <p:cNvSpPr>
              <a:spLocks noChangeShapeType="1"/>
            </p:cNvSpPr>
            <p:nvPr/>
          </p:nvSpPr>
          <p:spPr bwMode="auto">
            <a:xfrm flipV="1">
              <a:off x="480" y="1056"/>
              <a:ext cx="48" cy="14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1" name="Line 59"/>
            <p:cNvSpPr>
              <a:spLocks noChangeShapeType="1"/>
            </p:cNvSpPr>
            <p:nvPr/>
          </p:nvSpPr>
          <p:spPr bwMode="auto">
            <a:xfrm flipV="1">
              <a:off x="480" y="2352"/>
              <a:ext cx="25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2" name="Line 60"/>
            <p:cNvSpPr>
              <a:spLocks noChangeShapeType="1"/>
            </p:cNvSpPr>
            <p:nvPr/>
          </p:nvSpPr>
          <p:spPr bwMode="auto">
            <a:xfrm>
              <a:off x="480" y="2496"/>
              <a:ext cx="2544" cy="10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2797" name="Text Box 61"/>
          <p:cNvSpPr txBox="1">
            <a:spLocks noChangeArrowheads="1"/>
          </p:cNvSpPr>
          <p:nvPr/>
        </p:nvSpPr>
        <p:spPr bwMode="auto">
          <a:xfrm>
            <a:off x="203200" y="2667000"/>
            <a:ext cx="558800" cy="3810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页表占</a:t>
            </a:r>
            <a:r>
              <a:rPr lang="en-US" altLang="zh-CN" sz="2400">
                <a:solidFill>
                  <a:srgbClr val="FF0000"/>
                </a:solidFill>
              </a:rPr>
              <a:t>1</a:t>
            </a:r>
            <a:r>
              <a:rPr lang="zh-CN" altLang="en-US" sz="2400">
                <a:solidFill>
                  <a:srgbClr val="FF0000"/>
                </a:solidFill>
              </a:rPr>
              <a:t>页内存，连续排放</a:t>
            </a:r>
          </a:p>
        </p:txBody>
      </p:sp>
    </p:spTree>
    <p:extLst>
      <p:ext uri="{BB962C8B-B14F-4D97-AF65-F5344CB8AC3E}">
        <p14:creationId xmlns:p14="http://schemas.microsoft.com/office/powerpoint/2010/main" xmlns="" val="270064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2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2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2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2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7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7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2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2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7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9" grpId="0" animBg="1"/>
      <p:bldP spid="372775" grpId="0" animBg="1"/>
      <p:bldP spid="37279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Intel </a:t>
            </a:r>
            <a:r>
              <a:rPr lang="en-US" altLang="zh-CN" dirty="0" err="1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x86</a:t>
            </a:r>
            <a:r>
              <a:rPr lang="zh-CN" altLang="en-US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的内存管理硬件</a:t>
            </a:r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5105400"/>
            <a:ext cx="7467600" cy="1630363"/>
          </a:xfrm>
        </p:spPr>
        <p:txBody>
          <a:bodyPr/>
          <a:lstStyle/>
          <a:p>
            <a:r>
              <a:rPr lang="zh-CN" altLang="en-US" dirty="0" smtClean="0"/>
              <a:t>实模式，内存地址</a:t>
            </a:r>
            <a:r>
              <a:rPr lang="en-US" altLang="zh-CN" dirty="0" smtClean="0"/>
              <a:t>20</a:t>
            </a:r>
            <a:r>
              <a:rPr lang="zh-CN" altLang="en-US" dirty="0" smtClean="0"/>
              <a:t>位，</a:t>
            </a:r>
            <a:r>
              <a:rPr lang="en-US" altLang="zh-CN" dirty="0" err="1" smtClean="0"/>
              <a:t>1M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保护模式，地址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位，</a:t>
            </a:r>
            <a:r>
              <a:rPr lang="en-US" altLang="zh-CN" dirty="0" err="1" smtClean="0"/>
              <a:t>4G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CR0.PE</a:t>
            </a:r>
            <a:r>
              <a:rPr lang="zh-CN" altLang="en-US" dirty="0" smtClean="0"/>
              <a:t>位</a:t>
            </a:r>
            <a:r>
              <a:rPr lang="en-US" altLang="zh-CN" dirty="0" smtClean="0"/>
              <a:t>=1</a:t>
            </a:r>
            <a:r>
              <a:rPr lang="zh-CN" altLang="en-US" dirty="0" smtClean="0"/>
              <a:t>进入实模式。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33" t="16666" r="3333" b="3334"/>
          <a:stretch/>
        </p:blipFill>
        <p:spPr>
          <a:xfrm>
            <a:off x="304800" y="1143000"/>
            <a:ext cx="8534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19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Intel </a:t>
            </a:r>
            <a:r>
              <a:rPr lang="en-US" altLang="zh-CN" dirty="0" err="1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x86</a:t>
            </a:r>
            <a:r>
              <a:rPr lang="zh-CN" altLang="en-US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的内存管理硬件</a:t>
            </a:r>
            <a:r>
              <a:rPr lang="en-US" altLang="zh-CN" dirty="0" smtClean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!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9" t="24444" r="5001" b="5556"/>
          <a:stretch/>
        </p:blipFill>
        <p:spPr>
          <a:xfrm>
            <a:off x="304800" y="1066800"/>
            <a:ext cx="8458200" cy="480060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847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X86</a:t>
            </a:r>
            <a:r>
              <a:rPr lang="zh-CN" altLang="en-US" smtClean="0"/>
              <a:t>地址变换</a:t>
            </a:r>
          </a:p>
        </p:txBody>
      </p:sp>
      <p:sp>
        <p:nvSpPr>
          <p:cNvPr id="84995" name="内容占位符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mtClean="0"/>
              <a:t>CS:IP</a:t>
            </a:r>
            <a:endParaRPr lang="zh-CN" altLang="en-US" smtClean="0"/>
          </a:p>
        </p:txBody>
      </p:sp>
      <p:pic>
        <p:nvPicPr>
          <p:cNvPr id="84996" name="Picture 4" descr="4t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588" y="981075"/>
            <a:ext cx="83534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0" y="4876800"/>
            <a:ext cx="1319213" cy="787400"/>
          </a:xfrm>
          <a:prstGeom prst="wedgeRoundRectCallout">
            <a:avLst>
              <a:gd name="adj1" fmla="val -72125"/>
              <a:gd name="adj2" fmla="val -6825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多个进程的段基址是否可以重叠</a:t>
            </a:r>
          </a:p>
        </p:txBody>
      </p:sp>
    </p:spTree>
    <p:extLst>
      <p:ext uri="{BB962C8B-B14F-4D97-AF65-F5344CB8AC3E}">
        <p14:creationId xmlns:p14="http://schemas.microsoft.com/office/powerpoint/2010/main" xmlns="" val="29117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内存管理总结</a:t>
            </a:r>
          </a:p>
        </p:txBody>
      </p:sp>
      <p:pic>
        <p:nvPicPr>
          <p:cNvPr id="107523" name="Picture 3" descr="j02977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29575" y="0"/>
            <a:ext cx="11144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307975" y="12684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/>
              <a:t>内存的根本目的 </a:t>
            </a:r>
            <a:r>
              <a:rPr lang="zh-CN" altLang="en-US" sz="2400">
                <a:sym typeface="Symbol" panose="05050102010706020507" pitchFamily="18" charset="2"/>
              </a:rPr>
              <a:t> 把程序放在内存并让其执行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403461" name="Rectangle 5"/>
          <p:cNvSpPr>
            <a:spLocks noChangeArrowheads="1"/>
          </p:cNvSpPr>
          <p:nvPr/>
        </p:nvSpPr>
        <p:spPr bwMode="auto">
          <a:xfrm>
            <a:off x="304800" y="1828800"/>
            <a:ext cx="86106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程序执行需要重定位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ym typeface="Symbol" panose="05050102010706020507" pitchFamily="18" charset="2"/>
              </a:rPr>
              <a:t> 编译、载入和运行三种定位时刻</a:t>
            </a:r>
          </a:p>
        </p:txBody>
      </p:sp>
      <p:sp>
        <p:nvSpPr>
          <p:cNvPr id="403462" name="Rectangle 6"/>
          <p:cNvSpPr>
            <a:spLocks noChangeArrowheads="1"/>
          </p:cNvSpPr>
          <p:nvPr/>
        </p:nvSpPr>
        <p:spPr bwMode="auto">
          <a:xfrm>
            <a:off x="304800" y="2438400"/>
            <a:ext cx="86106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运行时重定位最成熟  </a:t>
            </a: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从逻辑地址到物理地址的翻译</a:t>
            </a:r>
          </a:p>
        </p:txBody>
      </p:sp>
      <p:sp>
        <p:nvSpPr>
          <p:cNvPr id="403463" name="Rectangle 7"/>
          <p:cNvSpPr>
            <a:spLocks noChangeArrowheads="1"/>
          </p:cNvSpPr>
          <p:nvPr/>
        </p:nvSpPr>
        <p:spPr bwMode="auto">
          <a:xfrm>
            <a:off x="304800" y="3048000"/>
            <a:ext cx="86106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内存如何管理  连续内存分配</a:t>
            </a:r>
            <a:r>
              <a:rPr lang="en-US" altLang="zh-CN" sz="240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分区</a:t>
            </a:r>
            <a:r>
              <a:rPr lang="en-US" altLang="zh-CN" sz="240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zh-CN" altLang="en-US" sz="2400">
                <a:sym typeface="Symbol" panose="05050102010706020507" pitchFamily="18" charset="2"/>
              </a:rPr>
              <a:t>最直观</a:t>
            </a:r>
          </a:p>
        </p:txBody>
      </p:sp>
      <p:sp>
        <p:nvSpPr>
          <p:cNvPr id="403464" name="Rectangle 8"/>
          <p:cNvSpPr>
            <a:spLocks noChangeArrowheads="1"/>
          </p:cNvSpPr>
          <p:nvPr/>
        </p:nvSpPr>
        <p:spPr bwMode="auto">
          <a:xfrm>
            <a:off x="304800" y="3630613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程序由若干段组成  以段为单位的内存分区策略  </a:t>
            </a: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分段</a:t>
            </a:r>
            <a:r>
              <a:rPr lang="zh-CN" altLang="en-US" sz="240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03465" name="Rectangle 9"/>
          <p:cNvSpPr>
            <a:spLocks noChangeArrowheads="1"/>
          </p:cNvSpPr>
          <p:nvPr/>
        </p:nvSpPr>
        <p:spPr bwMode="auto">
          <a:xfrm>
            <a:off x="304800" y="4267200"/>
            <a:ext cx="86106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分段对程序员自然，但会造成内存碎片 </a:t>
            </a: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分页</a:t>
            </a:r>
            <a:r>
              <a:rPr lang="zh-CN" altLang="en-US" sz="2400">
                <a:sym typeface="Symbol" panose="05050102010706020507" pitchFamily="18" charset="2"/>
              </a:rPr>
              <a:t>  </a:t>
            </a: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段页结合</a:t>
            </a:r>
          </a:p>
        </p:txBody>
      </p:sp>
      <p:sp>
        <p:nvSpPr>
          <p:cNvPr id="403466" name="Rectangle 10"/>
          <p:cNvSpPr>
            <a:spLocks noChangeArrowheads="1"/>
          </p:cNvSpPr>
          <p:nvPr/>
        </p:nvSpPr>
        <p:spPr bwMode="auto">
          <a:xfrm>
            <a:off x="304800" y="4876800"/>
            <a:ext cx="86106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翻译、保护、内存分配</a:t>
            </a:r>
            <a:r>
              <a:rPr lang="zh-CN" altLang="en-US" sz="2400">
                <a:sym typeface="Symbol" panose="05050102010706020507" pitchFamily="18" charset="2"/>
              </a:rPr>
              <a:t>是内存管理的三个核心词</a:t>
            </a:r>
            <a:r>
              <a:rPr lang="en-US" altLang="zh-CN" sz="2400">
                <a:sym typeface="Symbol" panose="05050102010706020507" pitchFamily="18" charset="2"/>
              </a:rPr>
              <a:t>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3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/>
      <p:bldP spid="403461" grpId="0"/>
      <p:bldP spid="403462" grpId="0"/>
      <p:bldP spid="403463" grpId="0"/>
      <p:bldP spid="403464" grpId="0"/>
      <p:bldP spid="403465" grpId="0"/>
      <p:bldP spid="403466" grpId="0"/>
    </p:bldLst>
  </p:timing>
</p:sld>
</file>

<file path=ppt/theme/theme1.xml><?xml version="1.0" encoding="utf-8"?>
<a:theme xmlns:a="http://schemas.openxmlformats.org/drawingml/2006/main" name="1_OS-qumingcheng">
  <a:themeElements>
    <a:clrScheme name="1_OS-Lizhiju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OS-Lizhiju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OS-Lizhiju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OS-Lizhijun</Template>
  <TotalTime>8279</TotalTime>
  <Words>10868</Words>
  <Application>Microsoft Office PowerPoint</Application>
  <PresentationFormat>全屏显示(4:3)</PresentationFormat>
  <Paragraphs>1936</Paragraphs>
  <Slides>101</Slides>
  <Notes>31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3" baseType="lpstr">
      <vt:lpstr>1_OS-qumingcheng</vt:lpstr>
      <vt:lpstr>剪辑</vt:lpstr>
      <vt:lpstr>幻灯片 1</vt:lpstr>
      <vt:lpstr>思考几个小问题</vt:lpstr>
      <vt:lpstr>幻灯片 3</vt:lpstr>
      <vt:lpstr>幻灯片 4</vt:lpstr>
      <vt:lpstr>再回到那个恒久的话题</vt:lpstr>
      <vt:lpstr>让程序执行起来就成了最重要的事!</vt:lpstr>
      <vt:lpstr>许多东西有待明确…</vt:lpstr>
      <vt:lpstr>前面的程序经过链接以后…</vt:lpstr>
      <vt:lpstr>现在还是程序，不是进程</vt:lpstr>
      <vt:lpstr>程序可以执行了吗?</vt:lpstr>
      <vt:lpstr>需要重定位!</vt:lpstr>
      <vt:lpstr>重定位可以执行的时机</vt:lpstr>
      <vt:lpstr>重定位可以执行的时机</vt:lpstr>
      <vt:lpstr>重定位可以执行的时机</vt:lpstr>
      <vt:lpstr>重定位可以执行的时机</vt:lpstr>
      <vt:lpstr>并发  多个程序同时在内存中</vt:lpstr>
      <vt:lpstr>回顾：3.3 进程的描述与表达</vt:lpstr>
      <vt:lpstr>移动也是很有必要的! </vt:lpstr>
      <vt:lpstr>重定位最合适的时机  运行时重定位</vt:lpstr>
      <vt:lpstr>运行时重定位还有一个好处: 进程保护</vt:lpstr>
      <vt:lpstr>运行时重定位还有一个好处: 进程保护</vt:lpstr>
      <vt:lpstr>整理一下思路…</vt:lpstr>
      <vt:lpstr>简单总结一下</vt:lpstr>
      <vt:lpstr>第1组3个重要概念</vt:lpstr>
      <vt:lpstr>第2组3个重要概念</vt:lpstr>
      <vt:lpstr>逻辑地址空间-线性地址空间-物理地址空间的关系</vt:lpstr>
      <vt:lpstr>第3组3个重要概念</vt:lpstr>
      <vt:lpstr>简单总结一下</vt:lpstr>
      <vt:lpstr>幻灯片 29</vt:lpstr>
      <vt:lpstr>幻灯片 30</vt:lpstr>
      <vt:lpstr>(1)固定分区--等长分区</vt:lpstr>
      <vt:lpstr>(2)固定分区--变长分区</vt:lpstr>
      <vt:lpstr>(3)可变分区</vt:lpstr>
      <vt:lpstr>可变分区的数据结构</vt:lpstr>
      <vt:lpstr>可变分区数据结构的变化(1)</vt:lpstr>
      <vt:lpstr>可变分区数据结构的变化(2)</vt:lpstr>
      <vt:lpstr>(4)分区分配算法  找到合适的空闲分区</vt:lpstr>
      <vt:lpstr>(5)碎片问题</vt:lpstr>
      <vt:lpstr>(6)外部碎片处理  内存紧缩</vt:lpstr>
      <vt:lpstr>分区方案中还有一个问题没有搞清楚</vt:lpstr>
      <vt:lpstr>幻灯片 41</vt:lpstr>
      <vt:lpstr>程序员眼中的程序（从汇编—高级语言）</vt:lpstr>
      <vt:lpstr>将段放入内存</vt:lpstr>
      <vt:lpstr>分段的地址翻译</vt:lpstr>
      <vt:lpstr>分段的地址翻译</vt:lpstr>
      <vt:lpstr>分段技术总结</vt:lpstr>
      <vt:lpstr>分段技术优缺点分析</vt:lpstr>
      <vt:lpstr>幻灯片 48</vt:lpstr>
      <vt:lpstr>从连续到离散</vt:lpstr>
      <vt:lpstr>幻灯片 50</vt:lpstr>
      <vt:lpstr>分页机制中的页表</vt:lpstr>
      <vt:lpstr>分页的地址翻译</vt:lpstr>
      <vt:lpstr>来考虑一些细节问题</vt:lpstr>
      <vt:lpstr>页表项数据结构</vt:lpstr>
      <vt:lpstr>幻灯片 55</vt:lpstr>
      <vt:lpstr>重定位可以执行的时机</vt:lpstr>
      <vt:lpstr>重定位可以执行的时机</vt:lpstr>
      <vt:lpstr>多级页表</vt:lpstr>
      <vt:lpstr>多级页表</vt:lpstr>
      <vt:lpstr>多级页表时的地址翻译</vt:lpstr>
      <vt:lpstr>多级页表使得地址翻译效率更低</vt:lpstr>
      <vt:lpstr>提高地址翻译的效率</vt:lpstr>
      <vt:lpstr>采用TLB后的地址翻译</vt:lpstr>
      <vt:lpstr>TLB得以发挥作用分析</vt:lpstr>
      <vt:lpstr>为什么TLB条目数在64-1024之间?</vt:lpstr>
      <vt:lpstr>TLB条目少，页表项多  TLB动态变化</vt:lpstr>
      <vt:lpstr>分页技术总结</vt:lpstr>
      <vt:lpstr>幻灯片 68</vt:lpstr>
      <vt:lpstr>可执行文件格式</vt:lpstr>
      <vt:lpstr>操作系统的可执行文件格式</vt:lpstr>
      <vt:lpstr>让段面向用户、让页面向硬件</vt:lpstr>
      <vt:lpstr>段页式内存管理的基本视图</vt:lpstr>
      <vt:lpstr>段页结合技术总结</vt:lpstr>
      <vt:lpstr>幻灯片 74</vt:lpstr>
      <vt:lpstr>操作系统课讲硬件，大家可能觉得奇怪</vt:lpstr>
      <vt:lpstr>Intel x86的内存管理硬件!</vt:lpstr>
      <vt:lpstr>X86地址变换</vt:lpstr>
      <vt:lpstr>Intel x86的内存管理硬件!</vt:lpstr>
      <vt:lpstr>Intel x86的内存管理硬件!</vt:lpstr>
      <vt:lpstr>Intel x86的分段硬件</vt:lpstr>
      <vt:lpstr>Intel x86的分段硬件</vt:lpstr>
      <vt:lpstr>Intel x86的分段硬件</vt:lpstr>
      <vt:lpstr>Intel x86的分段硬件  LDT、GDT</vt:lpstr>
      <vt:lpstr>Intel x86的分段硬件  LDT、GDT</vt:lpstr>
      <vt:lpstr>Intel x86的分段硬件</vt:lpstr>
      <vt:lpstr>Intel x86的分段硬件</vt:lpstr>
      <vt:lpstr>Intel x86的分段硬件</vt:lpstr>
      <vt:lpstr>Intel x86的分段硬件</vt:lpstr>
      <vt:lpstr>Intel x86的分段硬件linux0.11任务控制块</vt:lpstr>
      <vt:lpstr>Intel x86的分段硬件  LDT、GDT</vt:lpstr>
      <vt:lpstr>Intel x86的分段硬件</vt:lpstr>
      <vt:lpstr>Intel x86的分段硬件</vt:lpstr>
      <vt:lpstr>Intel x86的分段硬件  LDT、GDT</vt:lpstr>
      <vt:lpstr>Intel x86的分段硬件  LDT、GDT</vt:lpstr>
      <vt:lpstr>Intel x86的分页硬件</vt:lpstr>
      <vt:lpstr>Intel x86的内存管理硬件!</vt:lpstr>
      <vt:lpstr>Intel x86的内存管理硬件!</vt:lpstr>
      <vt:lpstr>X86地址变换</vt:lpstr>
      <vt:lpstr>内存管理总结</vt:lpstr>
      <vt:lpstr>随堂测试：1)描述一下段页结合的内存地址翻译过程</vt:lpstr>
      <vt:lpstr>幻灯片 101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fgx</dc:creator>
  <cp:lastModifiedBy>Administrator</cp:lastModifiedBy>
  <cp:revision>1807</cp:revision>
  <cp:lastPrinted>1601-01-01T00:00:00Z</cp:lastPrinted>
  <dcterms:created xsi:type="dcterms:W3CDTF">1601-01-01T00:00:00Z</dcterms:created>
  <dcterms:modified xsi:type="dcterms:W3CDTF">2017-12-12T01:17:07Z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